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3" r:id="rId2"/>
    <p:sldMasterId id="2147483658" r:id="rId3"/>
    <p:sldMasterId id="2147483663" r:id="rId4"/>
    <p:sldMasterId id="2147483668" r:id="rId5"/>
    <p:sldMasterId id="2147483673" r:id="rId6"/>
  </p:sldMasterIdLst>
  <p:notesMasterIdLst>
    <p:notesMasterId r:id="rId51"/>
  </p:notesMasterIdLst>
  <p:handoutMasterIdLst>
    <p:handoutMasterId r:id="rId52"/>
  </p:handoutMasterIdLst>
  <p:sldIdLst>
    <p:sldId id="293" r:id="rId7"/>
    <p:sldId id="295" r:id="rId8"/>
    <p:sldId id="263" r:id="rId9"/>
    <p:sldId id="265" r:id="rId10"/>
    <p:sldId id="344" r:id="rId11"/>
    <p:sldId id="349" r:id="rId12"/>
    <p:sldId id="335" r:id="rId13"/>
    <p:sldId id="334" r:id="rId14"/>
    <p:sldId id="311" r:id="rId15"/>
    <p:sldId id="310" r:id="rId16"/>
    <p:sldId id="337" r:id="rId17"/>
    <p:sldId id="340" r:id="rId18"/>
    <p:sldId id="294" r:id="rId19"/>
    <p:sldId id="314" r:id="rId20"/>
    <p:sldId id="300" r:id="rId21"/>
    <p:sldId id="306" r:id="rId22"/>
    <p:sldId id="323" r:id="rId23"/>
    <p:sldId id="324" r:id="rId24"/>
    <p:sldId id="326" r:id="rId25"/>
    <p:sldId id="305" r:id="rId26"/>
    <p:sldId id="299" r:id="rId27"/>
    <p:sldId id="298" r:id="rId28"/>
    <p:sldId id="307" r:id="rId29"/>
    <p:sldId id="336" r:id="rId30"/>
    <p:sldId id="338" r:id="rId31"/>
    <p:sldId id="339" r:id="rId32"/>
    <p:sldId id="342" r:id="rId33"/>
    <p:sldId id="343" r:id="rId34"/>
    <p:sldId id="297" r:id="rId35"/>
    <p:sldId id="303" r:id="rId36"/>
    <p:sldId id="327" r:id="rId37"/>
    <p:sldId id="301" r:id="rId38"/>
    <p:sldId id="319" r:id="rId39"/>
    <p:sldId id="321" r:id="rId40"/>
    <p:sldId id="302" r:id="rId41"/>
    <p:sldId id="320" r:id="rId42"/>
    <p:sldId id="325" r:id="rId43"/>
    <p:sldId id="341" r:id="rId44"/>
    <p:sldId id="287" r:id="rId45"/>
    <p:sldId id="346" r:id="rId46"/>
    <p:sldId id="350" r:id="rId47"/>
    <p:sldId id="347" r:id="rId48"/>
    <p:sldId id="348" r:id="rId49"/>
    <p:sldId id="351" r:id="rId50"/>
  </p:sldIdLst>
  <p:sldSz cx="9144000" cy="6858000" type="screen4x3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84" d="100"/>
          <a:sy n="84" d="100"/>
        </p:scale>
        <p:origin x="143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6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4555C9E1-9089-4E64-A280-7656F4E56244}" type="datetimeFigureOut">
              <a:rPr lang="en-US" smtClean="0"/>
              <a:t>9/11/2014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40C3A0F-B6E1-4B19-AF5B-F0E26AB162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779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88E8AE15-90B6-48CA-8117-2231DE88954B}" type="datetimeFigureOut">
              <a:rPr lang="en-NZ" smtClean="0"/>
              <a:t>11/09/2014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0938" y="698500"/>
            <a:ext cx="4652962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21823"/>
            <a:ext cx="5563870" cy="418909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29"/>
            <a:ext cx="3013763" cy="46545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89D1A70F-D37A-4B43-BAF2-499DD8F19900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51088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6DE4F8-7F26-454D-B9A0-BB27C86F0380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3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916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916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916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916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916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D9C6A0E-CD6F-4E40-AC6F-D771C199047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20639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39163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038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.jpe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2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78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ids2014.org/index.php?menu=1596" TargetMode="External"/><Relationship Id="rId7" Type="http://schemas.openxmlformats.org/officeDocument/2006/relationships/hyperlink" Target="https://www.sprep.org/attachments/Publications/Newsletters/SIDS-Tok.pdf" TargetMode="External"/><Relationship Id="rId2" Type="http://schemas.openxmlformats.org/officeDocument/2006/relationships/hyperlink" Target="http://www.sids2014.org/content/documents/358A-CONF-223-5%20ENGLISH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ids2014.org/content/documents/406SIDS%202014%20PRE%20CONFERENCE%20FORUM%20OUTCOME%20DOCUMENT%20-%20FINAL.pdf" TargetMode="External"/><Relationship Id="rId5" Type="http://schemas.openxmlformats.org/officeDocument/2006/relationships/hyperlink" Target="http://www.sids2014.org/content/documents/403MG_OS_31%20Aug_Final.pdf" TargetMode="External"/><Relationship Id="rId4" Type="http://schemas.openxmlformats.org/officeDocument/2006/relationships/hyperlink" Target="http://www.sids2014.org/index.php?menu=1597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SPREP at SIDS </a:t>
            </a:r>
            <a:endParaRPr lang="en-NZ" sz="2000" dirty="0"/>
          </a:p>
        </p:txBody>
      </p:sp>
      <p:pic>
        <p:nvPicPr>
          <p:cNvPr id="3074" name="Picture 2" descr="C:\Users\audreyp\Desktop\SIDS Photos\panorama_full_sta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1" y="2060848"/>
            <a:ext cx="896468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747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/>
          <a:lstStyle/>
          <a:p>
            <a:r>
              <a:rPr lang="en-US" dirty="0"/>
              <a:t>SPREP </a:t>
            </a:r>
            <a:r>
              <a:rPr lang="en-US" dirty="0" smtClean="0"/>
              <a:t>Team at the Display Booth</a:t>
            </a:r>
            <a:endParaRPr lang="en-NZ" dirty="0"/>
          </a:p>
        </p:txBody>
      </p:sp>
      <p:pic>
        <p:nvPicPr>
          <p:cNvPr id="18434" name="Picture 2" descr="\\Laumei\photocollection\2014SPREPpics\September_UNSIDS\General_UNSIDS\P10004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70" y="1912472"/>
            <a:ext cx="6053849" cy="4747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67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052736"/>
            <a:ext cx="8229600" cy="1143000"/>
          </a:xfrm>
        </p:spPr>
        <p:txBody>
          <a:bodyPr/>
          <a:lstStyle/>
          <a:p>
            <a:r>
              <a:rPr lang="en-US" dirty="0" err="1" smtClean="0"/>
              <a:t>PACWaste</a:t>
            </a:r>
            <a:r>
              <a:rPr lang="en-US" dirty="0" smtClean="0"/>
              <a:t> Preparing for a Bilateral</a:t>
            </a:r>
            <a:endParaRPr lang="en-NZ" dirty="0"/>
          </a:p>
        </p:txBody>
      </p:sp>
      <p:pic>
        <p:nvPicPr>
          <p:cNvPr id="2050" name="Picture 2" descr="\\Laumei\photocollection\2014SPREPpics\September_UNSIDS\General_UNSIDS\P100043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99" y="1984804"/>
            <a:ext cx="6233013" cy="467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25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68" y="809452"/>
            <a:ext cx="8229600" cy="1143000"/>
          </a:xfrm>
        </p:spPr>
        <p:txBody>
          <a:bodyPr/>
          <a:lstStyle/>
          <a:p>
            <a:r>
              <a:rPr lang="en-US" dirty="0" smtClean="0"/>
              <a:t>Signing of Agreements and MoUs</a:t>
            </a:r>
            <a:endParaRPr lang="en-NZ" dirty="0"/>
          </a:p>
        </p:txBody>
      </p:sp>
      <p:pic>
        <p:nvPicPr>
          <p:cNvPr id="8194" name="Picture 2" descr="C:\Users\audreyp\Desktop\pic2_cop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68827"/>
            <a:ext cx="6510280" cy="4774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6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€5 million Project Signing with </a:t>
            </a:r>
            <a:br>
              <a:rPr lang="en-US" dirty="0" smtClean="0"/>
            </a:br>
            <a:r>
              <a:rPr lang="en-US" dirty="0" smtClean="0"/>
              <a:t>Government of Germany </a:t>
            </a:r>
            <a:endParaRPr lang="en-NZ" dirty="0"/>
          </a:p>
        </p:txBody>
      </p:sp>
      <p:pic>
        <p:nvPicPr>
          <p:cNvPr id="3074" name="Picture 2" descr="C:\Users\audreyp\Desktop\SIDS Photos\BMUB signing.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7269042" cy="42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99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229600" cy="1143000"/>
          </a:xfrm>
        </p:spPr>
        <p:txBody>
          <a:bodyPr/>
          <a:lstStyle/>
          <a:p>
            <a:r>
              <a:rPr lang="en-US" dirty="0" smtClean="0"/>
              <a:t>IRC Project Signing under FINPAC</a:t>
            </a:r>
            <a:endParaRPr lang="en-NZ" dirty="0"/>
          </a:p>
        </p:txBody>
      </p:sp>
      <p:pic>
        <p:nvPicPr>
          <p:cNvPr id="22530" name="Picture 2" descr="\\Laumei\photocollection\2014SPREPpics\September_UNSIDS\Signing_IFRC_03September14\DSC_08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48" y="1921446"/>
            <a:ext cx="7153628" cy="473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15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36712"/>
            <a:ext cx="8229600" cy="1143000"/>
          </a:xfrm>
        </p:spPr>
        <p:txBody>
          <a:bodyPr/>
          <a:lstStyle/>
          <a:p>
            <a:r>
              <a:rPr lang="en-US" dirty="0" smtClean="0"/>
              <a:t>SIDS </a:t>
            </a:r>
            <a:r>
              <a:rPr lang="en-US" dirty="0"/>
              <a:t>Highlights</a:t>
            </a:r>
            <a:endParaRPr lang="en-NZ" dirty="0"/>
          </a:p>
        </p:txBody>
      </p:sp>
      <p:pic>
        <p:nvPicPr>
          <p:cNvPr id="4098" name="Picture 2" descr="\\Laumei\photocollection\2014SPREPpics\September_UNSIDS\General_UNSIDS\P10004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853030"/>
            <a:ext cx="6408711" cy="48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76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</p:spPr>
        <p:txBody>
          <a:bodyPr/>
          <a:lstStyle/>
          <a:p>
            <a:r>
              <a:rPr lang="en-US" dirty="0"/>
              <a:t>UNEP Sub-Regional Office Launch</a:t>
            </a:r>
            <a:endParaRPr lang="en-NZ" dirty="0"/>
          </a:p>
        </p:txBody>
      </p:sp>
      <p:pic>
        <p:nvPicPr>
          <p:cNvPr id="14338" name="Picture 2" descr="C:\Users\audreyp\Desktop\SIDS Photos\Achim_Tuilaepa_UNEP_opening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75" y="1979712"/>
            <a:ext cx="7349341" cy="43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48160" y="6488668"/>
            <a:ext cx="7328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Mr. </a:t>
            </a:r>
            <a:r>
              <a:rPr lang="en-US" dirty="0" err="1" smtClean="0"/>
              <a:t>Achim</a:t>
            </a:r>
            <a:r>
              <a:rPr lang="en-US" dirty="0" smtClean="0"/>
              <a:t> Steiner and Hon. </a:t>
            </a:r>
            <a:r>
              <a:rPr lang="en-US" dirty="0" err="1" smtClean="0"/>
              <a:t>Tuilaepa</a:t>
            </a:r>
            <a:r>
              <a:rPr lang="en-US" dirty="0" smtClean="0"/>
              <a:t> S. </a:t>
            </a:r>
            <a:r>
              <a:rPr lang="en-US" dirty="0" err="1" smtClean="0"/>
              <a:t>Malielegaoi</a:t>
            </a:r>
            <a:r>
              <a:rPr lang="en-US" dirty="0" smtClean="0"/>
              <a:t>, Prime Minister of Samoa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2430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51949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Launch of the PIRT by CBD Executive Secretary, </a:t>
            </a:r>
            <a:r>
              <a:rPr lang="pt-BR" dirty="0"/>
              <a:t>Dr. Braulio Ferreira de Souza Dias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08520" y="2019300"/>
            <a:ext cx="8229600" cy="3916363"/>
          </a:xfrm>
        </p:spPr>
        <p:txBody>
          <a:bodyPr/>
          <a:lstStyle/>
          <a:p>
            <a:endParaRPr lang="en-US" dirty="0" smtClean="0"/>
          </a:p>
          <a:p>
            <a:endParaRPr lang="en-NZ" dirty="0"/>
          </a:p>
        </p:txBody>
      </p:sp>
      <p:pic>
        <p:nvPicPr>
          <p:cNvPr id="30722" name="Picture 2" descr="C:\Users\audreyp\Desktop\SIDS Photos\DSC_0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302364"/>
            <a:ext cx="3240360" cy="428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6752"/>
            <a:ext cx="8229600" cy="1143000"/>
          </a:xfrm>
        </p:spPr>
        <p:txBody>
          <a:bodyPr/>
          <a:lstStyle/>
          <a:p>
            <a:r>
              <a:rPr lang="en-US" dirty="0" smtClean="0"/>
              <a:t>Framework Launched</a:t>
            </a:r>
            <a:endParaRPr lang="en-NZ" dirty="0"/>
          </a:p>
        </p:txBody>
      </p:sp>
      <p:pic>
        <p:nvPicPr>
          <p:cNvPr id="31746" name="Picture 2" descr="\\Laumei\photocollection\2014SPREPpics\September_UNSIDS\Launch_of_the_framework_3September2014\DSC_0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620" y="2304866"/>
            <a:ext cx="6574740" cy="4354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54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Kosi at the Renewable Energy Forum</a:t>
            </a:r>
            <a:endParaRPr lang="en-NZ" dirty="0"/>
          </a:p>
        </p:txBody>
      </p:sp>
      <p:pic>
        <p:nvPicPr>
          <p:cNvPr id="33796" name="Picture 4" descr="\\Laumei\photocollection\2014SPREPpics\September_UNSIDS\Renewable_Energy_Forum\P10002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310" y="1948800"/>
            <a:ext cx="6281017" cy="4710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73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/>
          <a:lstStyle/>
          <a:p>
            <a:r>
              <a:rPr lang="en-US" dirty="0" smtClean="0"/>
              <a:t>SIDS was a real SPREP Team Effort</a:t>
            </a:r>
            <a:endParaRPr lang="en-NZ" dirty="0"/>
          </a:p>
        </p:txBody>
      </p:sp>
      <p:pic>
        <p:nvPicPr>
          <p:cNvPr id="4098" name="Picture 2" descr="C:\Users\audreyp\Desktop\SIDS Photos\Maraea_Kosi_Tiva_Rotarian_Alof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26" y="2132856"/>
            <a:ext cx="7968884" cy="434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760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143000"/>
          </a:xfrm>
        </p:spPr>
        <p:txBody>
          <a:bodyPr/>
          <a:lstStyle/>
          <a:p>
            <a:r>
              <a:rPr lang="en-US" dirty="0" smtClean="0"/>
              <a:t>SIDS Pathway to a Green Economy</a:t>
            </a:r>
            <a:endParaRPr lang="en-NZ" dirty="0"/>
          </a:p>
        </p:txBody>
      </p:sp>
      <p:pic>
        <p:nvPicPr>
          <p:cNvPr id="13314" name="Picture 2" descr="C:\Users\audreyp\Desktop\SIDS Photos\GreenEconomy_SID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21061"/>
            <a:ext cx="3744416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84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168" y="90872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Guests to SPREP</a:t>
            </a:r>
            <a:br>
              <a:rPr lang="en-US" dirty="0" smtClean="0"/>
            </a:br>
            <a:endParaRPr lang="en-NZ" sz="2200" dirty="0"/>
          </a:p>
        </p:txBody>
      </p:sp>
      <p:pic>
        <p:nvPicPr>
          <p:cNvPr id="8194" name="Picture 2" descr="C:\Users\audreyp\Desktop\SIDS Photos\Kaveh_President_N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1772816"/>
            <a:ext cx="692179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07704" y="6088575"/>
            <a:ext cx="47525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HE. Madame </a:t>
            </a:r>
            <a:r>
              <a:rPr lang="en-US" dirty="0"/>
              <a:t>Cynthia </a:t>
            </a:r>
            <a:r>
              <a:rPr lang="en-US" dirty="0" err="1" smtClean="0"/>
              <a:t>Ligeard</a:t>
            </a:r>
            <a:r>
              <a:rPr lang="en-US" dirty="0" smtClean="0"/>
              <a:t>, President of New Caledonia talking with Mr. </a:t>
            </a:r>
            <a:r>
              <a:rPr lang="en-US" dirty="0" err="1" smtClean="0"/>
              <a:t>Kaveh</a:t>
            </a:r>
            <a:r>
              <a:rPr lang="en-US" dirty="0" smtClean="0"/>
              <a:t> </a:t>
            </a:r>
            <a:r>
              <a:rPr lang="en-US" dirty="0" err="1" smtClean="0"/>
              <a:t>Zahedi</a:t>
            </a:r>
            <a:r>
              <a:rPr lang="en-US" dirty="0" smtClean="0"/>
              <a:t> of UNEP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634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458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Guests to SPREP</a:t>
            </a:r>
            <a:endParaRPr lang="en-NZ" sz="3600" dirty="0"/>
          </a:p>
        </p:txBody>
      </p:sp>
      <p:pic>
        <p:nvPicPr>
          <p:cNvPr id="7170" name="Picture 2" descr="C:\Users\audreyp\Desktop\SIDS Photos\TonydeBrum_DG_UNEP_Opening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702679"/>
            <a:ext cx="7063842" cy="4678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6480628"/>
            <a:ext cx="639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Hon. Tony de </a:t>
            </a:r>
            <a:r>
              <a:rPr lang="en-US" dirty="0" err="1" smtClean="0"/>
              <a:t>Brum</a:t>
            </a:r>
            <a:r>
              <a:rPr lang="en-US" dirty="0" smtClean="0"/>
              <a:t>, Minister of Foreign Affairs for Marshall Islands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80209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229600" cy="1143000"/>
          </a:xfrm>
        </p:spPr>
        <p:txBody>
          <a:bodyPr/>
          <a:lstStyle/>
          <a:p>
            <a:r>
              <a:rPr lang="en-US" dirty="0" smtClean="0"/>
              <a:t>Guests to SPREP</a:t>
            </a:r>
            <a:endParaRPr lang="en-NZ" dirty="0"/>
          </a:p>
        </p:txBody>
      </p:sp>
      <p:pic>
        <p:nvPicPr>
          <p:cNvPr id="15362" name="Picture 2" descr="C:\Users\audreyp\Desktop\SIDS Photos\DrAhktar_Kaveh_Iosef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36" y="1768928"/>
            <a:ext cx="7220172" cy="439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6381328"/>
            <a:ext cx="8028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Shamsad</a:t>
            </a:r>
            <a:r>
              <a:rPr lang="en-US" dirty="0" smtClean="0"/>
              <a:t> </a:t>
            </a:r>
            <a:r>
              <a:rPr lang="en-US" dirty="0" err="1" smtClean="0"/>
              <a:t>Akhtar</a:t>
            </a:r>
            <a:r>
              <a:rPr lang="en-US" dirty="0" smtClean="0"/>
              <a:t>, UN Under-Secretary General and Executive Secretary for ESCAP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5099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784" y="6165304"/>
            <a:ext cx="8805664" cy="720080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Professor Al Binger, expert panelist, key person behind SIDS DOCK, and Espen’s best friend</a:t>
            </a:r>
            <a:endParaRPr lang="en-NZ" sz="1800" dirty="0"/>
          </a:p>
        </p:txBody>
      </p:sp>
      <p:pic>
        <p:nvPicPr>
          <p:cNvPr id="1026" name="Picture 2" descr="\\Laumei\photocollection\2014SPREPpics\September_UNSIDS\SPREP_Side_Event\P1000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26" y="1837322"/>
            <a:ext cx="5812094" cy="432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285800" y="836712"/>
            <a:ext cx="86616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100" dirty="0" smtClean="0"/>
              <a:t>Signing of SIDS DOCK Sustainable Energy Treaty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9490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/>
          <a:lstStyle/>
          <a:p>
            <a:r>
              <a:rPr lang="en-US" dirty="0" smtClean="0"/>
              <a:t>Media Training</a:t>
            </a:r>
            <a:endParaRPr lang="en-NZ" dirty="0"/>
          </a:p>
        </p:txBody>
      </p:sp>
      <p:pic>
        <p:nvPicPr>
          <p:cNvPr id="6147" name="Picture 3" descr="\\Laumei\photocollection\2014SPREPpics\September+UNSIDS_Training\DSC_095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9" y="1844824"/>
            <a:ext cx="7968773" cy="457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71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19" y="1002105"/>
            <a:ext cx="8229600" cy="1143000"/>
          </a:xfrm>
        </p:spPr>
        <p:txBody>
          <a:bodyPr>
            <a:normAutofit/>
          </a:bodyPr>
          <a:lstStyle/>
          <a:p>
            <a:r>
              <a:rPr lang="en-NZ" sz="3200" dirty="0" smtClean="0"/>
              <a:t>Great work with Caribbean and Indian Ocean colleagues</a:t>
            </a:r>
            <a:endParaRPr lang="en-NZ" sz="3200" dirty="0"/>
          </a:p>
        </p:txBody>
      </p:sp>
      <p:pic>
        <p:nvPicPr>
          <p:cNvPr id="7170" name="Picture 2" descr="\\Laumei\photocollection\2014SPREPpics\September+UNSIDS_Training\DSC_08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134" y="2145105"/>
            <a:ext cx="6264696" cy="4060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6481267"/>
            <a:ext cx="5874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Sefa</a:t>
            </a:r>
            <a:r>
              <a:rPr lang="en-US" dirty="0" smtClean="0"/>
              <a:t> expert panelist and expert colleague from the Caribbean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5874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80728"/>
            <a:ext cx="925252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Partnerships with Samoa to Prevent </a:t>
            </a:r>
            <a:br>
              <a:rPr lang="en-US" dirty="0" smtClean="0"/>
            </a:br>
            <a:r>
              <a:rPr lang="en-US" dirty="0" smtClean="0"/>
              <a:t>Marine Pollution</a:t>
            </a:r>
            <a:endParaRPr lang="en-NZ" dirty="0"/>
          </a:p>
        </p:txBody>
      </p:sp>
      <p:pic>
        <p:nvPicPr>
          <p:cNvPr id="1026" name="Picture 2" descr="\\Laumei\photocollection\2014SPREPpics\September_Booms\DSC_16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813" y="2123728"/>
            <a:ext cx="6900894" cy="457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48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Boom at Vaisigano</a:t>
            </a:r>
            <a:r>
              <a:rPr lang="en-US" dirty="0" smtClean="0"/>
              <a:t> River</a:t>
            </a:r>
            <a:endParaRPr lang="en-NZ" dirty="0"/>
          </a:p>
        </p:txBody>
      </p:sp>
      <p:pic>
        <p:nvPicPr>
          <p:cNvPr id="2050" name="Picture 2" descr="\\Laumei\photocollection\2014SPREPpics\September_Booms\Boom_Imag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24944"/>
            <a:ext cx="6480720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680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624" y="895661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PACC Vital </a:t>
            </a:r>
            <a:r>
              <a:rPr lang="en-US" dirty="0" err="1" smtClean="0"/>
              <a:t>Harbours</a:t>
            </a:r>
            <a:endParaRPr lang="en-NZ" dirty="0"/>
          </a:p>
        </p:txBody>
      </p:sp>
      <p:pic>
        <p:nvPicPr>
          <p:cNvPr id="6146" name="Picture 2" descr="C:\Users\audreyp\Desktop\SIDS Photos\PAC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938" y="1844825"/>
            <a:ext cx="7305469" cy="4195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7504" y="6211669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Hon. Henry </a:t>
            </a:r>
            <a:r>
              <a:rPr lang="en-US" dirty="0" err="1" smtClean="0"/>
              <a:t>Puna</a:t>
            </a:r>
            <a:r>
              <a:rPr lang="en-US" dirty="0" smtClean="0"/>
              <a:t>, Prime Minister with Mac </a:t>
            </a:r>
            <a:r>
              <a:rPr lang="en-US" dirty="0" err="1" smtClean="0"/>
              <a:t>Mokoroa</a:t>
            </a:r>
            <a:r>
              <a:rPr lang="en-US" dirty="0" smtClean="0"/>
              <a:t> of the Cook Islands, </a:t>
            </a:r>
            <a:r>
              <a:rPr lang="en-US" dirty="0" err="1" smtClean="0"/>
              <a:t>Neta</a:t>
            </a:r>
            <a:r>
              <a:rPr lang="en-US" dirty="0" smtClean="0"/>
              <a:t>, </a:t>
            </a:r>
            <a:r>
              <a:rPr lang="en-US" dirty="0" err="1" smtClean="0"/>
              <a:t>Peni</a:t>
            </a:r>
            <a:r>
              <a:rPr lang="en-US" dirty="0" smtClean="0"/>
              <a:t>, Naheed, and Gabor of UNDP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9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SPREP Team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 smtClean="0"/>
              <a:t>SPREP delegation of 29 accredited staff.  </a:t>
            </a:r>
          </a:p>
          <a:p>
            <a:pPr algn="just"/>
            <a:r>
              <a:rPr lang="en-US" dirty="0" smtClean="0"/>
              <a:t>10 staff also accredited to 8 country delegations: CKI, RMI, FSM, Niue, Fiji, Tonga, NZ, and Palau. </a:t>
            </a:r>
          </a:p>
          <a:p>
            <a:pPr algn="just"/>
            <a:r>
              <a:rPr lang="en-US" i="1" dirty="0" smtClean="0"/>
              <a:t>Despite the challenges of UNDESA limiting the number of participants </a:t>
            </a:r>
            <a:r>
              <a:rPr lang="en-US" dirty="0" smtClean="0"/>
              <a:t>most staff </a:t>
            </a:r>
            <a:r>
              <a:rPr lang="en-US" dirty="0"/>
              <a:t>were able to get special </a:t>
            </a:r>
            <a:r>
              <a:rPr lang="en-US" dirty="0" smtClean="0"/>
              <a:t>side event passes </a:t>
            </a:r>
            <a:r>
              <a:rPr lang="en-US" dirty="0"/>
              <a:t>to </a:t>
            </a:r>
            <a:r>
              <a:rPr lang="en-US" dirty="0" smtClean="0"/>
              <a:t>the </a:t>
            </a:r>
            <a:r>
              <a:rPr lang="en-US" dirty="0"/>
              <a:t>main </a:t>
            </a:r>
            <a:r>
              <a:rPr lang="en-US" dirty="0" smtClean="0"/>
              <a:t>SIDs venue.</a:t>
            </a:r>
            <a:endParaRPr lang="en-US" dirty="0"/>
          </a:p>
          <a:p>
            <a:pPr algn="just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610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7150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Neta</a:t>
            </a:r>
            <a:r>
              <a:rPr lang="en-US" sz="3600" dirty="0" smtClean="0"/>
              <a:t> expert panelist  </a:t>
            </a:r>
            <a:endParaRPr lang="en-NZ" sz="3600" dirty="0"/>
          </a:p>
        </p:txBody>
      </p:sp>
      <p:pic>
        <p:nvPicPr>
          <p:cNvPr id="11266" name="Picture 2" descr="C:\Users\audreyp\Desktop\SIDS Photos\DrNetat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089138"/>
            <a:ext cx="3312368" cy="500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002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143000"/>
          </a:xfrm>
        </p:spPr>
        <p:txBody>
          <a:bodyPr/>
          <a:lstStyle/>
          <a:p>
            <a:r>
              <a:rPr lang="en-US" dirty="0" err="1" smtClean="0"/>
              <a:t>iCLIM</a:t>
            </a:r>
            <a:r>
              <a:rPr lang="en-US" dirty="0" smtClean="0"/>
              <a:t> Side Event</a:t>
            </a:r>
            <a:endParaRPr lang="en-NZ" dirty="0"/>
          </a:p>
        </p:txBody>
      </p:sp>
      <p:pic>
        <p:nvPicPr>
          <p:cNvPr id="34818" name="Picture 2" descr="\\Laumei\photocollection\2014SPREPpics\September_UNSIDS\iClim_02September14\DSC_164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72816"/>
            <a:ext cx="7269312" cy="481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10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2474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Expert Panel with BBC journalist </a:t>
            </a:r>
            <a:br>
              <a:rPr lang="en-US" sz="3600" dirty="0" smtClean="0"/>
            </a:br>
            <a:r>
              <a:rPr lang="en-US" sz="3600" dirty="0" smtClean="0"/>
              <a:t>David </a:t>
            </a:r>
            <a:r>
              <a:rPr lang="en-US" sz="3600" dirty="0" err="1" smtClean="0"/>
              <a:t>Eades</a:t>
            </a:r>
            <a:r>
              <a:rPr lang="en-US" sz="3600" dirty="0" smtClean="0"/>
              <a:t> </a:t>
            </a:r>
            <a:endParaRPr lang="en-NZ" sz="3600" dirty="0"/>
          </a:p>
        </p:txBody>
      </p:sp>
      <p:pic>
        <p:nvPicPr>
          <p:cNvPr id="9218" name="Picture 2" descr="C:\Users\audreyp\Desktop\SIDS Photos\Panel_WM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6147189" cy="432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366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3898" y="8505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Promoting Sustainable Consumption</a:t>
            </a:r>
            <a:endParaRPr lang="en-NZ" dirty="0"/>
          </a:p>
        </p:txBody>
      </p:sp>
      <p:sp>
        <p:nvSpPr>
          <p:cNvPr id="4" name="TextBox 3"/>
          <p:cNvSpPr txBox="1"/>
          <p:nvPr/>
        </p:nvSpPr>
        <p:spPr>
          <a:xfrm>
            <a:off x="2339752" y="6113338"/>
            <a:ext cx="49685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David Haynes expert panelist</a:t>
            </a:r>
            <a:endParaRPr lang="en-NZ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4283968" y="35730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Z" dirty="0"/>
          </a:p>
        </p:txBody>
      </p:sp>
      <p:pic>
        <p:nvPicPr>
          <p:cNvPr id="1029" name="Picture 5" descr="\\Laumei\photocollection\2014SPREPpics\September_UNSIDS\SustainableConsumptionEvent01Sept2014\P10003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21389"/>
            <a:ext cx="7160060" cy="4441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2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1143000"/>
          </a:xfrm>
        </p:spPr>
        <p:txBody>
          <a:bodyPr/>
          <a:lstStyle/>
          <a:p>
            <a:r>
              <a:rPr lang="en-US" dirty="0" smtClean="0"/>
              <a:t>Nansen Initiative Side Event</a:t>
            </a:r>
            <a:endParaRPr lang="en-NZ" dirty="0"/>
          </a:p>
        </p:txBody>
      </p:sp>
      <p:pic>
        <p:nvPicPr>
          <p:cNvPr id="28674" name="Picture 2" descr="\\Laumei\photocollection\2014SPREPpics\September_UNSIDS\Nansen_Initiative_Event\P10004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88" y="1844824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82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820" y="105273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Choiseul Integrated Climate Change </a:t>
            </a:r>
            <a:r>
              <a:rPr lang="en-US" dirty="0" err="1" smtClean="0"/>
              <a:t>Programme</a:t>
            </a:r>
            <a:endParaRPr lang="en-NZ" dirty="0"/>
          </a:p>
        </p:txBody>
      </p:sp>
      <p:pic>
        <p:nvPicPr>
          <p:cNvPr id="10242" name="Picture 2" descr="C:\Users\audreyp\Desktop\SIDS Photos\Choiseu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548" y="2229250"/>
            <a:ext cx="5890764" cy="3941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3528" y="6170979"/>
            <a:ext cx="856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Hon. Manasseh </a:t>
            </a:r>
            <a:r>
              <a:rPr lang="en-US" dirty="0" err="1" smtClean="0"/>
              <a:t>Maelanga</a:t>
            </a:r>
            <a:r>
              <a:rPr lang="en-US" dirty="0" smtClean="0"/>
              <a:t>, Deputy Prime Minister and </a:t>
            </a:r>
          </a:p>
          <a:p>
            <a:pPr algn="ctr"/>
            <a:r>
              <a:rPr lang="en-US" dirty="0" smtClean="0"/>
              <a:t>Dr. Melchior </a:t>
            </a:r>
            <a:r>
              <a:rPr lang="en-US" dirty="0" err="1" smtClean="0"/>
              <a:t>Mataki</a:t>
            </a:r>
            <a:r>
              <a:rPr lang="en-US" dirty="0" smtClean="0"/>
              <a:t>  of the Solomon Islands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086912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08720"/>
            <a:ext cx="8229600" cy="1143000"/>
          </a:xfrm>
        </p:spPr>
        <p:txBody>
          <a:bodyPr/>
          <a:lstStyle/>
          <a:p>
            <a:r>
              <a:rPr lang="en-US" dirty="0" smtClean="0"/>
              <a:t>Pacific Sharks with WWF </a:t>
            </a:r>
            <a:endParaRPr lang="en-NZ" dirty="0"/>
          </a:p>
        </p:txBody>
      </p:sp>
      <p:pic>
        <p:nvPicPr>
          <p:cNvPr id="27650" name="Picture 2" descr="\\Laumei\photocollection\2014SPREPpics\September_UNSIDS\WWF_Campaign_Launch\P10004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413201" cy="4809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7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08720"/>
            <a:ext cx="8229600" cy="1143000"/>
          </a:xfrm>
        </p:spPr>
        <p:txBody>
          <a:bodyPr/>
          <a:lstStyle/>
          <a:p>
            <a:r>
              <a:rPr lang="en-US" dirty="0" smtClean="0"/>
              <a:t>Ocean Acidification Workshop</a:t>
            </a:r>
            <a:endParaRPr lang="en-NZ" dirty="0"/>
          </a:p>
        </p:txBody>
      </p:sp>
      <p:pic>
        <p:nvPicPr>
          <p:cNvPr id="32770" name="Picture 2" descr="\\Laumei\photocollection\2014SPREPpics\September_UNSIDS\Ocean_Acidification_Workshop\P10000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331" y="1876792"/>
            <a:ext cx="6377029" cy="4782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55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/>
          <a:lstStyle/>
          <a:p>
            <a:r>
              <a:rPr lang="en-US" dirty="0" smtClean="0"/>
              <a:t>Our Partners</a:t>
            </a:r>
            <a:endParaRPr lang="en-NZ" dirty="0"/>
          </a:p>
        </p:txBody>
      </p:sp>
      <p:pic>
        <p:nvPicPr>
          <p:cNvPr id="24578" name="Picture 2" descr="\\Laumei\photocollection\2014SPREPpics\September_UNSIDS\Signing_WWF03September14\DSC_07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7"/>
            <a:ext cx="7416823" cy="459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24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 SIDS documents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SAMOA Pathway </a:t>
            </a:r>
            <a:endParaRPr lang="en-US" dirty="0" smtClean="0"/>
          </a:p>
          <a:p>
            <a:pPr marL="400050" lvl="2" indent="0">
              <a:buNone/>
            </a:pPr>
            <a:r>
              <a:rPr lang="en-US" sz="2300" dirty="0">
                <a:hlinkClick r:id="rId2"/>
              </a:rPr>
              <a:t>http://www.sids2014.org/content/documents/358A-CONF-223-5%20ENGLISH.pdf</a:t>
            </a:r>
            <a:r>
              <a:rPr lang="en-US" sz="2300" dirty="0"/>
              <a:t> </a:t>
            </a:r>
          </a:p>
          <a:p>
            <a:r>
              <a:rPr lang="en-US" dirty="0" smtClean="0"/>
              <a:t>Side Event Reports </a:t>
            </a:r>
          </a:p>
          <a:p>
            <a:pPr marL="400050" lvl="2" indent="0">
              <a:buNone/>
            </a:pPr>
            <a:r>
              <a:rPr lang="en-NZ" sz="2300" dirty="0">
                <a:hlinkClick r:id="rId3"/>
              </a:rPr>
              <a:t>http://www.sids2014.org/index.php?menu=1596</a:t>
            </a:r>
            <a:endParaRPr lang="en-NZ" sz="2300" dirty="0"/>
          </a:p>
          <a:p>
            <a:pPr marL="342900" lvl="2" indent="-342900"/>
            <a:r>
              <a:rPr lang="en-US" sz="3200" dirty="0"/>
              <a:t>Parallel Event Reports</a:t>
            </a:r>
          </a:p>
          <a:p>
            <a:pPr marL="400050" lvl="2" indent="0">
              <a:buNone/>
            </a:pPr>
            <a:r>
              <a:rPr lang="en-NZ" sz="2300" dirty="0">
                <a:hlinkClick r:id="rId4"/>
              </a:rPr>
              <a:t>http://</a:t>
            </a:r>
            <a:r>
              <a:rPr lang="en-NZ" sz="2300" dirty="0" smtClean="0">
                <a:hlinkClick r:id="rId4"/>
              </a:rPr>
              <a:t>www.sids2014.org/index.php?menu=1597</a:t>
            </a:r>
            <a:r>
              <a:rPr lang="en-NZ" sz="2300" dirty="0" smtClean="0"/>
              <a:t> </a:t>
            </a:r>
          </a:p>
          <a:p>
            <a:pPr marL="342900" lvl="2" indent="-342900"/>
            <a:r>
              <a:rPr lang="en-US" sz="3200" dirty="0" smtClean="0"/>
              <a:t>Major Groups &amp; Other Stakeholders Outcomes Document</a:t>
            </a:r>
          </a:p>
          <a:p>
            <a:pPr marL="342900" lvl="2" indent="-342900"/>
            <a:r>
              <a:rPr lang="en-US" sz="2300" dirty="0" smtClean="0">
                <a:hlinkClick r:id="rId5"/>
              </a:rPr>
              <a:t>http://www.sids2014.org/content/documents/403MG_OS_31%20Aug_Final.pdf</a:t>
            </a:r>
            <a:r>
              <a:rPr lang="en-US" sz="2300" dirty="0" smtClean="0"/>
              <a:t> </a:t>
            </a:r>
          </a:p>
          <a:p>
            <a:pPr marL="342900" lvl="2" indent="-342900"/>
            <a:r>
              <a:rPr lang="en-US" sz="3200" dirty="0" smtClean="0"/>
              <a:t>Youth </a:t>
            </a:r>
            <a:r>
              <a:rPr lang="en-US" sz="3200" dirty="0"/>
              <a:t>Forum Outcomes Document</a:t>
            </a:r>
          </a:p>
          <a:p>
            <a:pPr marL="400050" lvl="2" indent="0">
              <a:buNone/>
            </a:pPr>
            <a:r>
              <a:rPr lang="en-NZ" sz="2300" dirty="0">
                <a:hlinkClick r:id="rId6"/>
              </a:rPr>
              <a:t>http://www.sids2014.org/content/documents/406SIDS%202014%20PRE%20CONFERENCE%20FORUM%20OUTCOME%20DOCUMENT%20-%</a:t>
            </a:r>
            <a:r>
              <a:rPr lang="en-NZ" sz="2300" dirty="0" smtClean="0">
                <a:hlinkClick r:id="rId6"/>
              </a:rPr>
              <a:t>20FINAL.pdf</a:t>
            </a:r>
            <a:r>
              <a:rPr lang="en-NZ" sz="2300" dirty="0" smtClean="0"/>
              <a:t> </a:t>
            </a:r>
          </a:p>
          <a:p>
            <a:pPr marL="342900" lvl="2" indent="-342900"/>
            <a:r>
              <a:rPr lang="en-US" sz="3100" dirty="0" smtClean="0"/>
              <a:t>SPREP-</a:t>
            </a:r>
            <a:r>
              <a:rPr lang="en-US" sz="3100" dirty="0" err="1" smtClean="0"/>
              <a:t>Tok</a:t>
            </a:r>
            <a:r>
              <a:rPr lang="en-US" sz="3100" dirty="0" smtClean="0"/>
              <a:t> Special Bulletin</a:t>
            </a:r>
            <a:endParaRPr lang="en-US" sz="3100" dirty="0"/>
          </a:p>
          <a:p>
            <a:pPr marL="400050" lvl="2" indent="0">
              <a:buNone/>
            </a:pPr>
            <a:r>
              <a:rPr lang="en-US" sz="1800" u="sng" dirty="0">
                <a:hlinkClick r:id="rId7"/>
              </a:rPr>
              <a:t>https://www.sprep.org/attachments/Publications/Newsletters/SIDS-Tok.pdf</a:t>
            </a:r>
            <a:endParaRPr lang="en-NZ" sz="1800" dirty="0"/>
          </a:p>
          <a:p>
            <a:pPr marL="400050" lvl="2" indent="0">
              <a:buNone/>
            </a:pPr>
            <a:endParaRPr lang="en-NZ" sz="2300" dirty="0"/>
          </a:p>
          <a:p>
            <a:pPr marL="0" lvl="1" indent="0">
              <a:buNone/>
            </a:pPr>
            <a:endParaRPr lang="en-NZ" sz="2000" dirty="0"/>
          </a:p>
        </p:txBody>
      </p:sp>
    </p:spTree>
    <p:extLst>
      <p:ext uri="{BB962C8B-B14F-4D97-AF65-F5344CB8AC3E}">
        <p14:creationId xmlns:p14="http://schemas.microsoft.com/office/powerpoint/2010/main" val="401369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98072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SPREP Involvement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988840"/>
            <a:ext cx="8229600" cy="3916363"/>
          </a:xfrm>
        </p:spPr>
        <p:txBody>
          <a:bodyPr>
            <a:noAutofit/>
          </a:bodyPr>
          <a:lstStyle/>
          <a:p>
            <a:r>
              <a:rPr lang="en-US" sz="2800" dirty="0" smtClean="0"/>
              <a:t>Side Events - 15</a:t>
            </a:r>
          </a:p>
          <a:p>
            <a:r>
              <a:rPr lang="en-US" sz="2800" dirty="0" smtClean="0"/>
              <a:t>Parallel Events  - 8</a:t>
            </a:r>
          </a:p>
          <a:p>
            <a:r>
              <a:rPr lang="en-US" sz="2800" dirty="0" smtClean="0"/>
              <a:t>Executive Bilateral Meetings - 25</a:t>
            </a:r>
          </a:p>
          <a:p>
            <a:r>
              <a:rPr lang="en-US" sz="2800" dirty="0" smtClean="0"/>
              <a:t>Launches – 5</a:t>
            </a:r>
          </a:p>
          <a:p>
            <a:r>
              <a:rPr lang="en-US" sz="2800" dirty="0" smtClean="0"/>
              <a:t>Signing of agreements – 5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In total SPREP was thus involved in 58 events (at least)</a:t>
            </a:r>
          </a:p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2800" b="1" dirty="0" smtClean="0"/>
              <a:t>IT’S NO WONDER WE FELT OVERLOADED</a:t>
            </a:r>
          </a:p>
        </p:txBody>
      </p:sp>
    </p:spTree>
    <p:extLst>
      <p:ext uri="{BB962C8B-B14F-4D97-AF65-F5344CB8AC3E}">
        <p14:creationId xmlns:p14="http://schemas.microsoft.com/office/powerpoint/2010/main" val="347493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920" y="980728"/>
            <a:ext cx="8229600" cy="1143000"/>
          </a:xfrm>
        </p:spPr>
        <p:txBody>
          <a:bodyPr/>
          <a:lstStyle/>
          <a:p>
            <a:r>
              <a:rPr lang="en-US" dirty="0" smtClean="0"/>
              <a:t>IMPLICATIONS FOR SPREP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920" y="2060848"/>
            <a:ext cx="8509568" cy="4320480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Everyone had a very positive impression of Samoa and of SPREP and its programmes</a:t>
            </a:r>
          </a:p>
          <a:p>
            <a:pPr algn="just"/>
            <a:r>
              <a:rPr lang="en-US" dirty="0" smtClean="0"/>
              <a:t>There were many opportunities which we need to identify and take advantage</a:t>
            </a:r>
          </a:p>
          <a:p>
            <a:pPr algn="just"/>
            <a:r>
              <a:rPr lang="en-US" dirty="0" smtClean="0"/>
              <a:t>Main potential funding opportunities include:</a:t>
            </a:r>
          </a:p>
          <a:p>
            <a:pPr algn="just">
              <a:buFontTx/>
              <a:buChar char="-"/>
            </a:pPr>
            <a:r>
              <a:rPr lang="en-US" dirty="0" smtClean="0"/>
              <a:t>German Government (EbA and Oceans)</a:t>
            </a:r>
          </a:p>
          <a:p>
            <a:pPr algn="just">
              <a:buFontTx/>
              <a:buChar char="-"/>
            </a:pPr>
            <a:r>
              <a:rPr lang="en-US" dirty="0" smtClean="0"/>
              <a:t>GEF (Renewable Energy and ABS, as well as existing work)</a:t>
            </a:r>
          </a:p>
          <a:p>
            <a:pPr algn="just">
              <a:buFontTx/>
              <a:buChar char="-"/>
            </a:pPr>
            <a:r>
              <a:rPr lang="en-US" dirty="0" smtClean="0"/>
              <a:t>USAID (expansion of our work on EbA in SI and Kiribati</a:t>
            </a:r>
          </a:p>
          <a:p>
            <a:pPr algn="just">
              <a:buFontTx/>
              <a:buChar char="-"/>
            </a:pPr>
            <a:r>
              <a:rPr lang="en-US" dirty="0" smtClean="0"/>
              <a:t>NZ and US (Ocean Acidification)</a:t>
            </a:r>
          </a:p>
          <a:p>
            <a:pPr algn="just">
              <a:buFontTx/>
              <a:buChar char="-"/>
            </a:pPr>
            <a:r>
              <a:rPr lang="en-US" dirty="0" smtClean="0"/>
              <a:t>France (linked with Climate Convention COP in 2015)</a:t>
            </a:r>
          </a:p>
          <a:p>
            <a:pPr algn="just">
              <a:buFontTx/>
              <a:buChar char="-"/>
            </a:pPr>
            <a:endParaRPr lang="en-US" dirty="0"/>
          </a:p>
          <a:p>
            <a:pPr algn="just">
              <a:buFontTx/>
              <a:buChar char="-"/>
            </a:pPr>
            <a:endParaRPr lang="en-US" dirty="0" smtClean="0"/>
          </a:p>
          <a:p>
            <a:pPr algn="just">
              <a:buFontTx/>
              <a:buChar char="-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7313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643075" name="Text Box 3"/>
          <p:cNvSpPr txBox="1">
            <a:spLocks noChangeArrowheads="1"/>
          </p:cNvSpPr>
          <p:nvPr/>
        </p:nvSpPr>
        <p:spPr bwMode="auto">
          <a:xfrm>
            <a:off x="228600" y="6035675"/>
            <a:ext cx="861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18" tIns="45709" rIns="91418" bIns="45709">
            <a:spAutoFit/>
          </a:bodyPr>
          <a:lstStyle/>
          <a:p>
            <a:pPr eaLnBrk="1" hangingPunct="1"/>
            <a:r>
              <a:rPr lang="en-US" altLang="en-US" b="1">
                <a:solidFill>
                  <a:schemeClr val="bg1"/>
                </a:solidFill>
              </a:rPr>
              <a:t>Some surfers may be a little flaky, but they care about water quality.  How can we work with them?</a:t>
            </a:r>
          </a:p>
        </p:txBody>
      </p:sp>
      <p:pic>
        <p:nvPicPr>
          <p:cNvPr id="643076" name="Picture 4" descr="shark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677400" cy="68976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81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692696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OTHER POINTS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88840"/>
            <a:ext cx="8343848" cy="4276403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en-US" dirty="0" smtClean="0"/>
              <a:t>Excellent use made of SPREP campus for many events and ensuring SPREP was Party Central (Thanks Social Club</a:t>
            </a:r>
          </a:p>
          <a:p>
            <a:pPr algn="just"/>
            <a:r>
              <a:rPr lang="en-US" dirty="0" smtClean="0"/>
              <a:t>Next steps: (a) feedback today; (b) short report on SIDS; (c) follow up by staff on specific partnerships and opportunities; (d) team brainstorm on key issues: RE and Oceans – all interested are invited; (e) review of partnerships listed on web site</a:t>
            </a:r>
          </a:p>
          <a:p>
            <a:pPr algn="just"/>
            <a:r>
              <a:rPr lang="en-US" dirty="0" smtClean="0"/>
              <a:t>Overall, it was a great team effort. As Jason Brenden from US State dept. said</a:t>
            </a:r>
            <a:r>
              <a:rPr lang="en-US" dirty="0"/>
              <a:t>: </a:t>
            </a:r>
            <a:r>
              <a:rPr lang="en-US" b="1" i="1" dirty="0" smtClean="0"/>
              <a:t>“What </a:t>
            </a:r>
            <a:r>
              <a:rPr lang="en-US" b="1" i="1" dirty="0"/>
              <a:t>a week SPREP had during </a:t>
            </a:r>
            <a:r>
              <a:rPr lang="en-US" b="1" i="1" dirty="0" smtClean="0"/>
              <a:t>SIDS”</a:t>
            </a:r>
          </a:p>
          <a:p>
            <a:pPr algn="just">
              <a:buFontTx/>
              <a:buChar char="-"/>
            </a:pPr>
            <a:endParaRPr lang="en-US" dirty="0"/>
          </a:p>
          <a:p>
            <a:pPr algn="just">
              <a:buFontTx/>
              <a:buChar char="-"/>
            </a:pPr>
            <a:endParaRPr lang="en-US" dirty="0" smtClean="0"/>
          </a:p>
          <a:p>
            <a:pPr algn="just">
              <a:buFontTx/>
              <a:buChar char="-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5333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 smtClean="0"/>
              <a:t>Special thank you to all of </a:t>
            </a:r>
            <a:r>
              <a:rPr lang="en-US" b="1" dirty="0" smtClean="0"/>
              <a:t>OUR STAFF </a:t>
            </a:r>
            <a:r>
              <a:rPr lang="en-US" dirty="0" smtClean="0"/>
              <a:t>who through your various roles, whether behind the scenes or in front, made the SIDS a memorable occasion – for SPREP, our Members and our Partners!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836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T6P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36525"/>
            <a:ext cx="9144000" cy="699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258888" y="1484313"/>
            <a:ext cx="3529012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60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21908408"/>
      </p:ext>
    </p:extLst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394" name="Picture 2" descr="OVERLOADED - TR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0488"/>
            <a:ext cx="9291638" cy="69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1099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22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755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232" y="1124744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</a:pPr>
            <a:r>
              <a:rPr lang="en-US" dirty="0" smtClean="0"/>
              <a:t>Partnerships </a:t>
            </a:r>
            <a:r>
              <a:rPr lang="en-US" sz="1700" b="1" dirty="0">
                <a:solidFill>
                  <a:prstClr val="black"/>
                </a:solidFill>
                <a:ea typeface="+mn-ea"/>
                <a:cs typeface="+mn-cs"/>
              </a:rPr>
              <a:t>(Source:   http://www.sids2014.org/index.php?menu=1589)</a:t>
            </a:r>
            <a:br>
              <a:rPr lang="en-US" sz="17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112" y="1988840"/>
            <a:ext cx="8229600" cy="3916363"/>
          </a:xfrm>
        </p:spPr>
        <p:txBody>
          <a:bodyPr>
            <a:normAutofit fontScale="85000" lnSpcReduction="20000"/>
          </a:bodyPr>
          <a:lstStyle/>
          <a:p>
            <a:r>
              <a:rPr lang="en-US" sz="4100" dirty="0"/>
              <a:t>Total SIDS Conference registered partnerships of 297</a:t>
            </a:r>
          </a:p>
          <a:p>
            <a:r>
              <a:rPr lang="en-US" sz="4100" dirty="0" smtClean="0"/>
              <a:t>SPREP had 50 partnerships registered with SIDS. Second  equal most partnerships with UNDP (50) behind UNEP (60)</a:t>
            </a:r>
          </a:p>
          <a:p>
            <a:r>
              <a:rPr lang="en-US" sz="4100" dirty="0" smtClean="0"/>
              <a:t>We need to ensure these partnerships are both achievable and relevant to our Strategic and Workplan</a:t>
            </a:r>
          </a:p>
          <a:p>
            <a:pPr marL="0" indent="0">
              <a:buNone/>
            </a:pPr>
            <a:endParaRPr lang="en-US" dirty="0" smtClean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8250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12776"/>
            <a:ext cx="8229600" cy="1143000"/>
          </a:xfrm>
        </p:spPr>
        <p:txBody>
          <a:bodyPr>
            <a:normAutofit fontScale="90000"/>
          </a:bodyPr>
          <a:lstStyle/>
          <a:p>
            <a:pPr lvl="0" algn="l">
              <a:spcBef>
                <a:spcPct val="20000"/>
              </a:spcBef>
            </a:pPr>
            <a:r>
              <a:rPr lang="en-US" dirty="0" smtClean="0"/>
              <a:t>SIDS Stats </a:t>
            </a:r>
            <a:r>
              <a:rPr lang="en-US" sz="2200" b="1" dirty="0">
                <a:solidFill>
                  <a:prstClr val="black"/>
                </a:solidFill>
                <a:ea typeface="+mn-ea"/>
                <a:cs typeface="+mn-cs"/>
              </a:rPr>
              <a:t>(Source:   </a:t>
            </a:r>
            <a:r>
              <a:rPr lang="en-US" sz="2400" b="1" dirty="0">
                <a:solidFill>
                  <a:prstClr val="black"/>
                </a:solidFill>
                <a:ea typeface="+mn-ea"/>
                <a:cs typeface="+mn-cs"/>
              </a:rPr>
              <a:t>http://www.sids2014.org/index.php?menu=1589</a:t>
            </a:r>
            <a:r>
              <a:rPr lang="en-US" sz="3000" b="1" dirty="0">
                <a:solidFill>
                  <a:prstClr val="black"/>
                </a:solidFill>
                <a:ea typeface="+mn-ea"/>
                <a:cs typeface="+mn-cs"/>
              </a:rPr>
              <a:t>)</a:t>
            </a:r>
            <a:br>
              <a:rPr lang="en-US" sz="3000" b="1" dirty="0">
                <a:solidFill>
                  <a:prstClr val="black"/>
                </a:solidFill>
                <a:ea typeface="+mn-ea"/>
                <a:cs typeface="+mn-cs"/>
              </a:rPr>
            </a:b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11760"/>
            <a:ext cx="8229600" cy="3916363"/>
          </a:xfrm>
        </p:spPr>
        <p:txBody>
          <a:bodyPr>
            <a:normAutofit/>
          </a:bodyPr>
          <a:lstStyle/>
          <a:p>
            <a:r>
              <a:rPr lang="en-US" sz="3600" dirty="0"/>
              <a:t>SPREP was one of 86 </a:t>
            </a:r>
            <a:r>
              <a:rPr lang="en-US" sz="3600" dirty="0" smtClean="0"/>
              <a:t>UN/IGO  </a:t>
            </a:r>
          </a:p>
          <a:p>
            <a:r>
              <a:rPr lang="en-US" sz="3600" dirty="0" smtClean="0"/>
              <a:t>Member states 186</a:t>
            </a:r>
          </a:p>
          <a:p>
            <a:r>
              <a:rPr lang="en-US" sz="3600" dirty="0" smtClean="0"/>
              <a:t>22 Heads of State and 94 Ministers  </a:t>
            </a:r>
          </a:p>
          <a:p>
            <a:r>
              <a:rPr lang="en-US" sz="3600" dirty="0" smtClean="0"/>
              <a:t>Major Groups and Other Stakeholders  1,287</a:t>
            </a:r>
          </a:p>
          <a:p>
            <a:r>
              <a:rPr lang="en-US" sz="3600" dirty="0" smtClean="0"/>
              <a:t>Total stakeholders </a:t>
            </a:r>
            <a:r>
              <a:rPr lang="en-US" sz="3600" dirty="0"/>
              <a:t>at SIDS </a:t>
            </a:r>
            <a:r>
              <a:rPr lang="en-US" sz="3600" dirty="0" smtClean="0"/>
              <a:t>1,564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8073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836712"/>
            <a:ext cx="8229600" cy="1143000"/>
          </a:xfrm>
        </p:spPr>
        <p:txBody>
          <a:bodyPr/>
          <a:lstStyle/>
          <a:p>
            <a:r>
              <a:rPr lang="en-US" dirty="0" smtClean="0"/>
              <a:t>SPREP at Plenary</a:t>
            </a:r>
            <a:endParaRPr lang="en-NZ" dirty="0"/>
          </a:p>
        </p:txBody>
      </p:sp>
      <p:pic>
        <p:nvPicPr>
          <p:cNvPr id="19458" name="Picture 2" descr="\\Laumei\photocollection\2014SPREPpics\September_UNSIDS\General_UNSIDS\P10004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139" y="1885666"/>
            <a:ext cx="6365197" cy="477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562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EP_PowerPoint_Template_201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REP_flower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PREP_spir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PREP_su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PREP_swir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PREP_turtl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SPREP_PowerPoint_Template_2014</Template>
  <TotalTime>738</TotalTime>
  <Words>755</Words>
  <Application>Microsoft Office PowerPoint</Application>
  <PresentationFormat>On-screen Show (4:3)</PresentationFormat>
  <Paragraphs>99</Paragraphs>
  <Slides>44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Calibri</vt:lpstr>
      <vt:lpstr>SPREP_PowerPoint_Template_2014</vt:lpstr>
      <vt:lpstr>SPREP_flower</vt:lpstr>
      <vt:lpstr>SPREP_spiral</vt:lpstr>
      <vt:lpstr>SPREP_sun</vt:lpstr>
      <vt:lpstr>SPREP_swirl</vt:lpstr>
      <vt:lpstr>SPREP_turtle</vt:lpstr>
      <vt:lpstr>SPREP at SIDS </vt:lpstr>
      <vt:lpstr>SIDS was a real SPREP Team Effort</vt:lpstr>
      <vt:lpstr>SPREP Team</vt:lpstr>
      <vt:lpstr>SPREP Involvement</vt:lpstr>
      <vt:lpstr>PowerPoint Presentation</vt:lpstr>
      <vt:lpstr>PowerPoint Presentation</vt:lpstr>
      <vt:lpstr>Partnerships (Source:   http://www.sids2014.org/index.php?menu=1589) </vt:lpstr>
      <vt:lpstr>SIDS Stats (Source:   http://www.sids2014.org/index.php?menu=1589) </vt:lpstr>
      <vt:lpstr>SPREP at Plenary</vt:lpstr>
      <vt:lpstr>SPREP Team at the Display Booth</vt:lpstr>
      <vt:lpstr>PACWaste Preparing for a Bilateral</vt:lpstr>
      <vt:lpstr>Signing of Agreements and MoUs</vt:lpstr>
      <vt:lpstr>€5 million Project Signing with  Government of Germany </vt:lpstr>
      <vt:lpstr>IRC Project Signing under FINPAC</vt:lpstr>
      <vt:lpstr>SIDS Highlights</vt:lpstr>
      <vt:lpstr>UNEP Sub-Regional Office Launch</vt:lpstr>
      <vt:lpstr>      Launch of the PIRT by CBD Executive Secretary, Dr. Braulio Ferreira de Souza Dias</vt:lpstr>
      <vt:lpstr>Framework Launched</vt:lpstr>
      <vt:lpstr>Kosi at the Renewable Energy Forum</vt:lpstr>
      <vt:lpstr>SIDS Pathway to a Green Economy</vt:lpstr>
      <vt:lpstr>Guests to SPREP </vt:lpstr>
      <vt:lpstr>Guests to SPREP</vt:lpstr>
      <vt:lpstr>Guests to SPREP</vt:lpstr>
      <vt:lpstr>Professor Al Binger, expert panelist, key person behind SIDS DOCK, and Espen’s best friend</vt:lpstr>
      <vt:lpstr>Media Training</vt:lpstr>
      <vt:lpstr>Great work with Caribbean and Indian Ocean colleagues</vt:lpstr>
      <vt:lpstr>Partnerships with Samoa to Prevent  Marine Pollution</vt:lpstr>
      <vt:lpstr>Boom at Vaisigano River</vt:lpstr>
      <vt:lpstr>PACC Vital Harbours</vt:lpstr>
      <vt:lpstr>Neta expert panelist  </vt:lpstr>
      <vt:lpstr>iCLIM Side Event</vt:lpstr>
      <vt:lpstr>Expert Panel with BBC journalist  David Eades </vt:lpstr>
      <vt:lpstr>Promoting Sustainable Consumption</vt:lpstr>
      <vt:lpstr>Nansen Initiative Side Event</vt:lpstr>
      <vt:lpstr>Choiseul Integrated Climate Change Programme</vt:lpstr>
      <vt:lpstr>Pacific Sharks with WWF </vt:lpstr>
      <vt:lpstr>Ocean Acidification Workshop</vt:lpstr>
      <vt:lpstr>Our Partners</vt:lpstr>
      <vt:lpstr>Key SIDS documents</vt:lpstr>
      <vt:lpstr>IMPLICATIONS FOR SPREP</vt:lpstr>
      <vt:lpstr>PowerPoint Presentation</vt:lpstr>
      <vt:lpstr>OTHER POINTS</vt:lpstr>
      <vt:lpstr>THANK YOU</vt:lpstr>
      <vt:lpstr>PowerPoint Presentation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seemad</dc:creator>
  <cp:lastModifiedBy>David Sheppard</cp:lastModifiedBy>
  <cp:revision>92</cp:revision>
  <cp:lastPrinted>2014-09-10T23:01:03Z</cp:lastPrinted>
  <dcterms:created xsi:type="dcterms:W3CDTF">2014-05-13T02:17:03Z</dcterms:created>
  <dcterms:modified xsi:type="dcterms:W3CDTF">2014-09-11T01:32:49Z</dcterms:modified>
</cp:coreProperties>
</file>