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9" r:id="rId1"/>
    <p:sldMasterId id="2147483701" r:id="rId2"/>
    <p:sldMasterId id="2147483675" r:id="rId3"/>
    <p:sldMasterId id="2147483687" r:id="rId4"/>
    <p:sldMasterId id="2147483726" r:id="rId5"/>
    <p:sldMasterId id="2147483740" r:id="rId6"/>
  </p:sldMasterIdLst>
  <p:notesMasterIdLst>
    <p:notesMasterId r:id="rId20"/>
  </p:notesMasterIdLst>
  <p:handoutMasterIdLst>
    <p:handoutMasterId r:id="rId21"/>
  </p:handoutMasterIdLst>
  <p:sldIdLst>
    <p:sldId id="990" r:id="rId7"/>
    <p:sldId id="989" r:id="rId8"/>
    <p:sldId id="658" r:id="rId9"/>
    <p:sldId id="1016" r:id="rId10"/>
    <p:sldId id="1017" r:id="rId11"/>
    <p:sldId id="1023" r:id="rId12"/>
    <p:sldId id="1024" r:id="rId13"/>
    <p:sldId id="1026" r:id="rId14"/>
    <p:sldId id="999" r:id="rId15"/>
    <p:sldId id="1028" r:id="rId16"/>
    <p:sldId id="1030" r:id="rId17"/>
    <p:sldId id="1002" r:id="rId18"/>
    <p:sldId id="1027" r:id="rId19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Generic PPT" id="{D91C69DA-E03E-45CD-A81F-60E7F4B5770D}">
          <p14:sldIdLst>
            <p14:sldId id="990"/>
            <p14:sldId id="989"/>
            <p14:sldId id="658"/>
            <p14:sldId id="1016"/>
            <p14:sldId id="1017"/>
            <p14:sldId id="1023"/>
            <p14:sldId id="1024"/>
            <p14:sldId id="1026"/>
            <p14:sldId id="999"/>
            <p14:sldId id="1028"/>
            <p14:sldId id="1030"/>
            <p14:sldId id="1002"/>
            <p14:sldId id="10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3E" initials="L3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355216"/>
    <a:srgbClr val="000099"/>
    <a:srgbClr val="5A8B25"/>
    <a:srgbClr val="000000"/>
    <a:srgbClr val="E5F8FF"/>
    <a:srgbClr val="DDF6FF"/>
    <a:srgbClr val="89E0FF"/>
    <a:srgbClr val="F4BB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59" autoAdjust="0"/>
    <p:restoredTop sz="86672" autoAdjust="0"/>
  </p:normalViewPr>
  <p:slideViewPr>
    <p:cSldViewPr snapToGrid="0">
      <p:cViewPr varScale="1">
        <p:scale>
          <a:sx n="58" d="100"/>
          <a:sy n="58" d="100"/>
        </p:scale>
        <p:origin x="58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80" d="100"/>
          <a:sy n="80" d="100"/>
        </p:scale>
        <p:origin x="-3900" y="-84"/>
      </p:cViewPr>
      <p:guideLst>
        <p:guide orient="horz" pos="2141"/>
        <p:guide pos="3127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866" y="1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10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428273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10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866" y="9428273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56204C-0570-42C3-8586-2ABBFD1C66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31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866" y="1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388" y="4715837"/>
            <a:ext cx="5436909" cy="446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28273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866" y="9428273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E2E61FD3-717C-4EFD-849E-7CA81482ED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979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E61FD3-717C-4EFD-849E-7CA81482ED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96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61FD3-717C-4EFD-849E-7CA81482ED9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44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61FD3-717C-4EFD-849E-7CA81482ED9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91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61FD3-717C-4EFD-849E-7CA81482ED9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48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B9DA12-C356-4E50-9B12-033B6BE8CB2D}" type="slidenum">
              <a:rPr lang="en-AU" smtClean="0"/>
              <a:pPr>
                <a:defRPr/>
              </a:pPr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5335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E61FD3-717C-4EFD-849E-7CA81482ED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547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61FD3-717C-4EFD-849E-7CA81482ED9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5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61FD3-717C-4EFD-849E-7CA81482ED9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27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61FD3-717C-4EFD-849E-7CA81482ED9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26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61FD3-717C-4EFD-849E-7CA81482ED9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27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b="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576" y="1340768"/>
            <a:ext cx="7931224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buSzPct val="80000"/>
              <a:defRPr/>
            </a:lvl1pPr>
            <a:lvl2pPr>
              <a:buSzPct val="80000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1796008" cy="4525963"/>
          </a:xfrm>
          <a:prstGeom prst="rect">
            <a:avLst/>
          </a:prstGeom>
        </p:spPr>
        <p:txBody>
          <a:bodyPr/>
          <a:lstStyle>
            <a:lvl1pPr>
              <a:buSzPct val="80000"/>
              <a:defRPr/>
            </a:lvl1pPr>
            <a:lvl2pPr>
              <a:buSzPct val="80000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61108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6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484784"/>
            <a:ext cx="779755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0192" y="6309320"/>
            <a:ext cx="827112" cy="365125"/>
          </a:xfrm>
        </p:spPr>
        <p:txBody>
          <a:bodyPr/>
          <a:lstStyle/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81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69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15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81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7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340768"/>
            <a:ext cx="7931224" cy="452596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itchFamily="34" charset="0"/>
                <a:cs typeface="Calibri" pitchFamily="34" charset="0"/>
              </a:defRPr>
            </a:lvl1pPr>
            <a:lvl2pPr>
              <a:defRPr sz="3200">
                <a:latin typeface="Calibri" pitchFamily="34" charset="0"/>
                <a:cs typeface="Calibri" pitchFamily="34" charset="0"/>
              </a:defRPr>
            </a:lvl2pPr>
            <a:lvl3pPr>
              <a:defRPr sz="28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17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2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39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69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08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61108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07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484784"/>
            <a:ext cx="772554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0192" y="6309320"/>
            <a:ext cx="827112" cy="365125"/>
          </a:xfrm>
        </p:spPr>
        <p:txBody>
          <a:bodyPr/>
          <a:lstStyle/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35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83568" y="1600200"/>
            <a:ext cx="381223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31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1560" y="1535113"/>
            <a:ext cx="3885828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568" y="2174875"/>
            <a:ext cx="38138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400" b="1" smtClean="0"/>
            </a:lvl1pPr>
          </a:lstStyle>
          <a:p>
            <a:pPr marL="0" lvl="0" indent="0">
              <a:buNone/>
            </a:pPr>
            <a:r>
              <a:rPr lang="en-US" dirty="0"/>
              <a:t>Click to edit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8024" y="2174875"/>
            <a:ext cx="3898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8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49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257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34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87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60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8C36-04BD-4E81-B596-7FCBA0942909}" type="datetimeFigureOut">
              <a:rPr lang="en-US" smtClean="0"/>
              <a:pPr/>
              <a:t>06/02/2020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4813-A071-4B95-9107-7B1DFDE96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6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90471"/>
      </p:ext>
    </p:extLst>
  </p:cSld>
  <p:clrMapOvr>
    <a:masterClrMapping/>
  </p:clrMapOvr>
  <p:transition spd="med" advClick="0" advTm="10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>
            <a:lvl1pPr>
              <a:defRPr sz="3600" b="1">
                <a:solidFill>
                  <a:srgbClr val="003876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412776"/>
            <a:ext cx="7931224" cy="4525963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00326"/>
      </p:ext>
    </p:extLst>
  </p:cSld>
  <p:clrMapOvr>
    <a:masterClrMapping/>
  </p:clrMapOvr>
  <p:transition spd="med" advClick="0" advTm="10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15504"/>
      </p:ext>
    </p:extLst>
  </p:cSld>
  <p:clrMapOvr>
    <a:masterClrMapping/>
  </p:clrMapOvr>
  <p:transition spd="med" advClick="0" advTm="10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86876"/>
      </p:ext>
    </p:extLst>
  </p:cSld>
  <p:clrMapOvr>
    <a:masterClrMapping/>
  </p:clrMapOvr>
  <p:transition spd="med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68932"/>
      </p:ext>
    </p:extLst>
  </p:cSld>
  <p:clrMapOvr>
    <a:masterClrMapping/>
  </p:clrMapOvr>
  <p:transition spd="med" advClick="0" advTm="10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99880"/>
      </p:ext>
    </p:extLst>
  </p:cSld>
  <p:clrMapOvr>
    <a:masterClrMapping/>
  </p:clrMapOvr>
  <p:transition spd="med" advClick="0" advTm="10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09535"/>
      </p:ext>
    </p:extLst>
  </p:cSld>
  <p:clrMapOvr>
    <a:masterClrMapping/>
  </p:clrMapOvr>
  <p:transition spd="med" advClick="0" advTm="10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53034"/>
      </p:ext>
    </p:extLst>
  </p:cSld>
  <p:clrMapOvr>
    <a:masterClrMapping/>
  </p:clrMapOvr>
  <p:transition spd="med" advClick="0" advTm="10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07678"/>
      </p:ext>
    </p:extLst>
  </p:cSld>
  <p:clrMapOvr>
    <a:masterClrMapping/>
  </p:clrMapOvr>
  <p:transition spd="med" advClick="0" advTm="10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43533"/>
      </p:ext>
    </p:extLst>
  </p:cSld>
  <p:clrMapOvr>
    <a:masterClrMapping/>
  </p:clrMapOvr>
  <p:transition spd="med" advClick="0" advTm="10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44308"/>
      </p:ext>
    </p:extLst>
  </p:cSld>
  <p:clrMapOvr>
    <a:masterClrMapping/>
  </p:clrMapOvr>
  <p:transition spd="med" advClick="0" advTm="10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1796008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77124"/>
      </p:ext>
    </p:extLst>
  </p:cSld>
  <p:clrMapOvr>
    <a:masterClrMapping/>
  </p:clrMapOvr>
  <p:transition spd="med" advClick="0" advTm="10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435980"/>
      </p:ext>
    </p:extLst>
  </p:cSld>
  <p:clrMapOvr>
    <a:masterClrMapping/>
  </p:clrMapOvr>
  <p:transition spd="med" advClick="0" advTm="10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b="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92875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340768"/>
            <a:ext cx="7931224" cy="452596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itchFamily="34" charset="0"/>
                <a:cs typeface="Calibri" pitchFamily="34" charset="0"/>
              </a:defRPr>
            </a:lvl1pPr>
            <a:lvl2pPr>
              <a:defRPr sz="3200">
                <a:latin typeface="Calibri" pitchFamily="34" charset="0"/>
                <a:cs typeface="Calibri" pitchFamily="34" charset="0"/>
              </a:defRPr>
            </a:lvl2pPr>
            <a:lvl3pPr>
              <a:defRPr sz="28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8455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36196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005505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248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27297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1677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5235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10266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576" y="1340768"/>
            <a:ext cx="7931224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356415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00184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buSzPct val="80000"/>
              <a:defRPr/>
            </a:lvl1pPr>
            <a:lvl2pPr>
              <a:buSzPct val="80000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1796008" cy="4525963"/>
          </a:xfrm>
          <a:prstGeom prst="rect">
            <a:avLst/>
          </a:prstGeom>
        </p:spPr>
        <p:txBody>
          <a:bodyPr/>
          <a:lstStyle>
            <a:lvl1pPr>
              <a:buSzPct val="80000"/>
              <a:defRPr/>
            </a:lvl1pPr>
            <a:lvl2pPr>
              <a:buSzPct val="80000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659970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772566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7CE14-D0CF-4669-9E0F-057AB983B3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40D4E-BF5A-4F93-BA79-86578C23C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3033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7CE14-D0CF-4669-9E0F-057AB983B3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40D4E-BF5A-4F93-BA79-86578C23C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115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7CE14-D0CF-4669-9E0F-057AB983B3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40D4E-BF5A-4F93-BA79-86578C23C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5291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7CE14-D0CF-4669-9E0F-057AB983B3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40D4E-BF5A-4F93-BA79-86578C23C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2345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7CE14-D0CF-4669-9E0F-057AB983B3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40D4E-BF5A-4F93-BA79-86578C23C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9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7CE14-D0CF-4669-9E0F-057AB983B3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40D4E-BF5A-4F93-BA79-86578C23C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5070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7CE14-D0CF-4669-9E0F-057AB983B3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40D4E-BF5A-4F93-BA79-86578C23C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9999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7CE14-D0CF-4669-9E0F-057AB983B3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40D4E-BF5A-4F93-BA79-86578C23C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722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7CE14-D0CF-4669-9E0F-057AB983B3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40D4E-BF5A-4F93-BA79-86578C23C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3541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7CE14-D0CF-4669-9E0F-057AB983B3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40D4E-BF5A-4F93-BA79-86578C23C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516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7CE14-D0CF-4669-9E0F-057AB983B3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40D4E-BF5A-4F93-BA79-86578C23C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0530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buSzPct val="80000"/>
              <a:defRPr/>
            </a:lvl1pPr>
            <a:lvl2pPr>
              <a:buSzPct val="80000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1796008" cy="4525963"/>
          </a:xfrm>
          <a:prstGeom prst="rect">
            <a:avLst/>
          </a:prstGeom>
        </p:spPr>
        <p:txBody>
          <a:bodyPr/>
          <a:lstStyle>
            <a:lvl1pPr>
              <a:buSzPct val="80000"/>
              <a:defRPr/>
            </a:lvl1pPr>
            <a:lvl2pPr>
              <a:buSzPct val="80000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3098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9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73" r:id="rId12"/>
    <p:sldLayoutId id="2147483674" r:id="rId13"/>
  </p:sldLayoutIdLst>
  <p:transition spd="slow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3600" b="0">
          <a:solidFill>
            <a:srgbClr val="003876"/>
          </a:solidFill>
          <a:latin typeface="Calibri" pitchFamily="34" charset="0"/>
          <a:ea typeface="+mj-ea"/>
          <a:cs typeface="Calibri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3876"/>
        </a:buClr>
        <a:buChar char="•"/>
        <a:defRPr sz="3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868363" indent="-411163" algn="l" rtl="0" fontAlgn="base">
        <a:spcBef>
          <a:spcPct val="20000"/>
        </a:spcBef>
        <a:spcAft>
          <a:spcPct val="0"/>
        </a:spcAft>
        <a:buClr>
          <a:srgbClr val="003876"/>
        </a:buClr>
        <a:buFont typeface="Arial" pitchFamily="34" charset="0"/>
        <a:buChar char="•"/>
        <a:defRPr sz="3200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428750" indent="-400050" algn="l" rtl="0" fontAlgn="base">
        <a:spcBef>
          <a:spcPct val="20000"/>
        </a:spcBef>
        <a:spcAft>
          <a:spcPct val="0"/>
        </a:spcAft>
        <a:buClr>
          <a:srgbClr val="003876"/>
        </a:buClr>
        <a:buFont typeface="Wingdings" pitchFamily="2" charset="2"/>
        <a:buChar char="ü"/>
        <a:defRPr sz="280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2065338" indent="-357188" algn="l" rtl="0" fontAlgn="base">
        <a:spcBef>
          <a:spcPct val="20000"/>
        </a:spcBef>
        <a:spcAft>
          <a:spcPct val="0"/>
        </a:spcAft>
        <a:buClr>
          <a:srgbClr val="003876"/>
        </a:buClr>
        <a:buFont typeface="Wingdings" pitchFamily="2" charset="2"/>
        <a:buChar char="ü"/>
        <a:defRPr sz="2800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506663" indent="-261938" algn="l" rtl="0" fontAlgn="base">
        <a:spcBef>
          <a:spcPct val="20000"/>
        </a:spcBef>
        <a:spcAft>
          <a:spcPct val="0"/>
        </a:spcAft>
        <a:buClr>
          <a:srgbClr val="003876"/>
        </a:buClr>
        <a:buFont typeface="Wingdings" pitchFamily="2" charset="2"/>
        <a:buChar char="ü"/>
        <a:defRPr sz="2800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2963863" indent="-261938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  <a:cs typeface="+mn-cs"/>
        </a:defRPr>
      </a:lvl6pPr>
      <a:lvl7pPr marL="3421063" indent="-261938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  <a:cs typeface="+mn-cs"/>
        </a:defRPr>
      </a:lvl7pPr>
      <a:lvl8pPr marL="3878263" indent="-261938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  <a:cs typeface="+mn-cs"/>
        </a:defRPr>
      </a:lvl8pPr>
      <a:lvl9pPr marL="4335463" indent="-261938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9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ADB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584" y="1600200"/>
            <a:ext cx="785921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5328C36-04BD-4E81-B596-7FCBA0942909}" type="datetimeFigureOut">
              <a:rPr lang="en-US" smtClean="0"/>
              <a:pPr/>
              <a:t>06/02/2020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2200" y="6342781"/>
            <a:ext cx="827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89F4813-A071-4B95-9107-7B1DFDE96E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http://upload.wikimedia.org/wikipedia/commons/thumb/5/52/New_ADB.PNG/100px-New_ADB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86285" y="6086816"/>
            <a:ext cx="434187" cy="438528"/>
          </a:xfrm>
          <a:prstGeom prst="rect">
            <a:avLst/>
          </a:prstGeom>
          <a:noFill/>
          <a:ln w="3175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2247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ü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9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r>
              <a:rPr lang="en-US" dirty="0" err="1"/>
              <a:t>AusAID</a:t>
            </a:r>
            <a:r>
              <a:rPr lang="en-US" dirty="0"/>
              <a:t>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5328C36-04BD-4E81-B596-7FCBA0942909}" type="datetimeFigureOut">
              <a:rPr lang="en-US" smtClean="0"/>
              <a:pPr/>
              <a:t>06/02/2020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2200" y="6342781"/>
            <a:ext cx="827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89F4813-A071-4B95-9107-7B1DFDE96E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http://upload.wikimedia.org/wikipedia/commons/thumb/5/52/New_ADB.PNG/100px-New_ADB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86285" y="6086816"/>
            <a:ext cx="434187" cy="438528"/>
          </a:xfrm>
          <a:prstGeom prst="rect">
            <a:avLst/>
          </a:prstGeom>
          <a:noFill/>
          <a:ln w="3175">
            <a:solidFill>
              <a:srgbClr val="FFFF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981" y="6183556"/>
            <a:ext cx="755672" cy="34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8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ü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9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</a:t>
            </a:r>
            <a:r>
              <a:rPr lang="en-US" dirty="0" err="1"/>
              <a:t>AusAID</a:t>
            </a:r>
            <a:r>
              <a:rPr lang="en-US" dirty="0"/>
              <a:t>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576" y="1600200"/>
            <a:ext cx="793122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7" name="Picture 2" descr="http://upload.wikimedia.org/wikipedia/commons/thumb/5/52/New_ADB.PNG/100px-New_ADB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86285" y="6086816"/>
            <a:ext cx="434187" cy="438528"/>
          </a:xfrm>
          <a:prstGeom prst="rect">
            <a:avLst/>
          </a:prstGeom>
          <a:noFill/>
          <a:ln w="3175">
            <a:solidFill>
              <a:srgbClr val="FFFFFF"/>
            </a:solidFill>
          </a:ln>
        </p:spPr>
      </p:pic>
      <p:sp>
        <p:nvSpPr>
          <p:cNvPr id="2" name="AutoShape 2" descr="http://www.ausaid.gov.au/about/PublishingImages/Australian-AID-Identifier-blue-red-web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199654"/>
            <a:ext cx="720080" cy="32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8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ransition spd="med" advClick="0" advTm="10000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rgbClr val="003876"/>
          </a:solidFill>
          <a:latin typeface="Calibri" pitchFamily="34" charset="0"/>
          <a:ea typeface="+mj-ea"/>
          <a:cs typeface="Calibri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3876"/>
        </a:buClr>
        <a:buFont typeface="Arial" pitchFamily="34" charset="0"/>
        <a:buChar char="•"/>
        <a:defRPr sz="3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868363" indent="-411163" algn="l" rtl="0" fontAlgn="base">
        <a:spcBef>
          <a:spcPct val="20000"/>
        </a:spcBef>
        <a:spcAft>
          <a:spcPct val="0"/>
        </a:spcAft>
        <a:buClr>
          <a:srgbClr val="003876"/>
        </a:buClr>
        <a:buFont typeface="Arial" pitchFamily="34" charset="0"/>
        <a:buChar char="•"/>
        <a:defRPr sz="3200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528763" indent="-355600" algn="l" rtl="0" fontAlgn="base">
        <a:spcBef>
          <a:spcPct val="20000"/>
        </a:spcBef>
        <a:spcAft>
          <a:spcPct val="0"/>
        </a:spcAft>
        <a:buClr>
          <a:srgbClr val="003876"/>
        </a:buClr>
        <a:buFont typeface="Wingdings" pitchFamily="2" charset="2"/>
        <a:buChar char="ü"/>
        <a:defRPr sz="280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2065338" indent="-357188" algn="l" rtl="0" fontAlgn="base">
        <a:spcBef>
          <a:spcPct val="20000"/>
        </a:spcBef>
        <a:spcAft>
          <a:spcPct val="0"/>
        </a:spcAft>
        <a:buClr>
          <a:srgbClr val="003876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506663" indent="-261938" algn="l" rtl="0" fontAlgn="base">
        <a:spcBef>
          <a:spcPct val="20000"/>
        </a:spcBef>
        <a:spcAft>
          <a:spcPct val="0"/>
        </a:spcAft>
        <a:buClr>
          <a:srgbClr val="003876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2963863" indent="-261938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  <a:cs typeface="+mn-cs"/>
        </a:defRPr>
      </a:lvl6pPr>
      <a:lvl7pPr marL="3421063" indent="-261938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  <a:cs typeface="+mn-cs"/>
        </a:defRPr>
      </a:lvl7pPr>
      <a:lvl8pPr marL="3878263" indent="-261938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  <a:cs typeface="+mn-cs"/>
        </a:defRPr>
      </a:lvl8pPr>
      <a:lvl9pPr marL="4335463" indent="-261938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9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40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ransition spd="slow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3600" b="0">
          <a:solidFill>
            <a:srgbClr val="003876"/>
          </a:solidFill>
          <a:latin typeface="Calibri" pitchFamily="34" charset="0"/>
          <a:ea typeface="+mj-ea"/>
          <a:cs typeface="Calibri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3876"/>
        </a:buClr>
        <a:buChar char="•"/>
        <a:defRPr sz="3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868363" indent="-411163" algn="l" rtl="0" fontAlgn="base">
        <a:spcBef>
          <a:spcPct val="20000"/>
        </a:spcBef>
        <a:spcAft>
          <a:spcPct val="0"/>
        </a:spcAft>
        <a:buClr>
          <a:srgbClr val="003876"/>
        </a:buClr>
        <a:buFont typeface="Arial" pitchFamily="34" charset="0"/>
        <a:buChar char="•"/>
        <a:defRPr sz="3200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428750" indent="-400050" algn="l" rtl="0" fontAlgn="base">
        <a:spcBef>
          <a:spcPct val="20000"/>
        </a:spcBef>
        <a:spcAft>
          <a:spcPct val="0"/>
        </a:spcAft>
        <a:buClr>
          <a:srgbClr val="003876"/>
        </a:buClr>
        <a:buFont typeface="Wingdings" pitchFamily="2" charset="2"/>
        <a:buChar char="ü"/>
        <a:defRPr sz="280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2065338" indent="-357188" algn="l" rtl="0" fontAlgn="base">
        <a:spcBef>
          <a:spcPct val="20000"/>
        </a:spcBef>
        <a:spcAft>
          <a:spcPct val="0"/>
        </a:spcAft>
        <a:buClr>
          <a:srgbClr val="003876"/>
        </a:buClr>
        <a:buFont typeface="Wingdings" pitchFamily="2" charset="2"/>
        <a:buChar char="ü"/>
        <a:defRPr sz="2800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506663" indent="-261938" algn="l" rtl="0" fontAlgn="base">
        <a:spcBef>
          <a:spcPct val="20000"/>
        </a:spcBef>
        <a:spcAft>
          <a:spcPct val="0"/>
        </a:spcAft>
        <a:buClr>
          <a:srgbClr val="003876"/>
        </a:buClr>
        <a:buFont typeface="Wingdings" pitchFamily="2" charset="2"/>
        <a:buChar char="ü"/>
        <a:defRPr sz="2800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2963863" indent="-261938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  <a:cs typeface="+mn-cs"/>
        </a:defRPr>
      </a:lvl6pPr>
      <a:lvl7pPr marL="3421063" indent="-261938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  <a:cs typeface="+mn-cs"/>
        </a:defRPr>
      </a:lvl7pPr>
      <a:lvl8pPr marL="3878263" indent="-261938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  <a:cs typeface="+mn-cs"/>
        </a:defRPr>
      </a:lvl8pPr>
      <a:lvl9pPr marL="4335463" indent="-261938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9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7CE14-D0CF-4669-9E0F-057AB983B3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40D4E-BF5A-4F93-BA79-86578C23C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6641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theprif.org/" TargetMode="Externa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6" Type="http://schemas.openxmlformats.org/officeDocument/2006/relationships/hyperlink" Target="http://www.google.com.au/url?sa=i&amp;rct=j&amp;q=&amp;esrc=s&amp;source=images&amp;cd=&amp;cad=rja&amp;uact=8&amp;ved=&amp;url=http://www.constructionweekonline.com/article-20986-uae-recycles-5-aluminum-cans-global-average-63/&amp;psig=AOvVaw3CyAjxALB3uks2GcrAeohE&amp;ust=1509320308550442" TargetMode="Externa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openxmlformats.org/officeDocument/2006/relationships/image" Target="../media/image15.tiff"/><Relationship Id="rId15" Type="http://schemas.openxmlformats.org/officeDocument/2006/relationships/image" Target="../media/image23.jpeg"/><Relationship Id="rId10" Type="http://schemas.openxmlformats.org/officeDocument/2006/relationships/hyperlink" Target="http://www.google.com.au/url?sa=i&amp;rct=j&amp;q=&amp;esrc=s&amp;source=images&amp;cd=&amp;cad=rja&amp;uact=8&amp;ved=0ahUKEwjS87bHvJTXAhWFyLwKHSfLCNsQjRwIBw&amp;url=http://www.cmaecocycle.net/lighting-and-electrical/its-easy-to-recycle-e-waste/&amp;psig=AOvVaw3_wXCnmbJgbKGwFl-i4vId&amp;ust=1509319626524467" TargetMode="External"/><Relationship Id="rId19" Type="http://schemas.openxmlformats.org/officeDocument/2006/relationships/image" Target="../media/image26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hyperlink" Target="https://www.google.com.au/url?sa=i&amp;rct=j&amp;q=&amp;esrc=s&amp;source=images&amp;cd=&amp;cad=rja&amp;uact=8&amp;ved=0ahUKEwjP07CbvpTXAhWBTrwKHaZ6BpMQjRwIBw&amp;url=https://swling.com/blog/2015/08/primary-ion-and-polymer-a-lithium-battery-primer/&amp;psig=AOvVaw1BEn3Bm-OWRETOhnfvgjUM&amp;ust=150932022478582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tiff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449280" y="4648200"/>
            <a:ext cx="6553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PRIF is a multi-development partner coordination, research and technical facility which supports infrastructure development in the Pacific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09800" y="457200"/>
            <a:ext cx="5791200" cy="1295399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Pacific Region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 Facility</a:t>
            </a:r>
          </a:p>
        </p:txBody>
      </p:sp>
      <p:sp>
        <p:nvSpPr>
          <p:cNvPr id="15" name="Slide Number Placeholder 38"/>
          <p:cNvSpPr>
            <a:spLocks noGrp="1"/>
          </p:cNvSpPr>
          <p:nvPr>
            <p:ph type="sldNum" sz="quarter" idx="12"/>
          </p:nvPr>
        </p:nvSpPr>
        <p:spPr bwMode="auto">
          <a:xfrm>
            <a:off x="8647113" y="6408738"/>
            <a:ext cx="366712" cy="365125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6563A0-6B4B-43D9-9697-E311D6DD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62043"/>
            <a:ext cx="1270000" cy="13143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1" r="12986"/>
          <a:stretch/>
        </p:blipFill>
        <p:spPr>
          <a:xfrm>
            <a:off x="0" y="2133600"/>
            <a:ext cx="2371725" cy="218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7" r="9516"/>
          <a:stretch/>
        </p:blipFill>
        <p:spPr>
          <a:xfrm>
            <a:off x="4657725" y="2133599"/>
            <a:ext cx="2257425" cy="21834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74"/>
          <a:stretch/>
        </p:blipFill>
        <p:spPr>
          <a:xfrm>
            <a:off x="2381251" y="2132685"/>
            <a:ext cx="2266950" cy="2184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/>
          <a:stretch/>
        </p:blipFill>
        <p:spPr>
          <a:xfrm>
            <a:off x="6917635" y="2132685"/>
            <a:ext cx="2226365" cy="2184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3" y="5605669"/>
            <a:ext cx="874166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33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85121" y="946100"/>
            <a:ext cx="6641844" cy="0"/>
          </a:xfrm>
          <a:prstGeom prst="line">
            <a:avLst/>
          </a:prstGeom>
          <a:ln w="38100" cap="sq" cmpd="sng">
            <a:solidFill>
              <a:srgbClr val="000099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76226" y="260228"/>
            <a:ext cx="8696324" cy="3617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Waste Audits </a:t>
            </a:r>
            <a:endParaRPr lang="en-US" sz="3200" b="1" dirty="0"/>
          </a:p>
          <a:p>
            <a:endParaRPr lang="en-US" sz="2000" b="1" dirty="0"/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3200" b="1" dirty="0"/>
              <a:t>Develop data collection methodology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3200" b="1" dirty="0"/>
              <a:t>Verify the research phase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3200" b="1" dirty="0"/>
              <a:t>Reduce error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3200" b="1" dirty="0"/>
              <a:t>Collect data for the scoping study</a:t>
            </a:r>
            <a:r>
              <a:rPr lang="en-US" sz="3200" dirty="0"/>
              <a:t> 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710" y="349679"/>
            <a:ext cx="962849" cy="99647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3363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85121" y="946100"/>
            <a:ext cx="6641844" cy="0"/>
          </a:xfrm>
          <a:prstGeom prst="line">
            <a:avLst/>
          </a:prstGeom>
          <a:ln w="38100" cap="sq" cmpd="sng">
            <a:solidFill>
              <a:srgbClr val="000099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76226" y="260228"/>
            <a:ext cx="86963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Waste Audit Methodology </a:t>
            </a:r>
            <a:endParaRPr lang="en-US" sz="3200" b="1" dirty="0"/>
          </a:p>
          <a:p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710" y="349679"/>
            <a:ext cx="962849" cy="99647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B3D72D-C631-4D05-99D1-ABEBF69A4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11" y="2058912"/>
            <a:ext cx="4803824" cy="37207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B46804-FF85-4214-8C16-9813BACCA137}"/>
              </a:ext>
            </a:extLst>
          </p:cNvPr>
          <p:cNvSpPr/>
          <p:nvPr/>
        </p:nvSpPr>
        <p:spPr>
          <a:xfrm>
            <a:off x="276226" y="1326584"/>
            <a:ext cx="8695329" cy="1067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400" b="1" dirty="0"/>
              <a:t>Will be available soon in PRIF website (</a:t>
            </a:r>
            <a:r>
              <a:rPr lang="en-US" sz="2400" b="1" dirty="0">
                <a:hlinkClick r:id="rId5"/>
              </a:rPr>
              <a:t>www.theprif.org</a:t>
            </a:r>
            <a:r>
              <a:rPr lang="en-US" sz="2400" b="1" dirty="0"/>
              <a:t>)</a:t>
            </a:r>
          </a:p>
          <a:p>
            <a:pPr>
              <a:lnSpc>
                <a:spcPct val="140000"/>
              </a:lnSpc>
            </a:pPr>
            <a:r>
              <a:rPr lang="en-US" sz="2400" dirty="0"/>
              <a:t> 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6807930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85121" y="946100"/>
            <a:ext cx="6641844" cy="0"/>
          </a:xfrm>
          <a:prstGeom prst="line">
            <a:avLst/>
          </a:prstGeom>
          <a:ln w="38100" cap="sq" cmpd="sng">
            <a:solidFill>
              <a:srgbClr val="000099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76226" y="260228"/>
            <a:ext cx="8696324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Scoping: </a:t>
            </a:r>
            <a:r>
              <a:rPr lang="en-US" sz="3200" b="1" dirty="0">
                <a:solidFill>
                  <a:srgbClr val="000099"/>
                </a:solidFill>
              </a:rPr>
              <a:t>Pacific Regional Network</a:t>
            </a:r>
            <a:endParaRPr lang="en-US" sz="3200" b="1" dirty="0"/>
          </a:p>
          <a:p>
            <a:endParaRPr lang="en-US" sz="2000" b="1" dirty="0"/>
          </a:p>
          <a:p>
            <a:r>
              <a:rPr lang="en-US" sz="1900" b="1" dirty="0">
                <a:solidFill>
                  <a:srgbClr val="008000"/>
                </a:solidFill>
              </a:rPr>
              <a:t>Objective</a:t>
            </a:r>
            <a:endParaRPr lang="en-US" sz="1900" dirty="0">
              <a:solidFill>
                <a:srgbClr val="008000"/>
              </a:solidFill>
            </a:endParaRPr>
          </a:p>
          <a:p>
            <a:r>
              <a:rPr lang="en-US" sz="1900" dirty="0"/>
              <a:t>Establish a multi-country feeder network for recyclables and a regional processing / recycling / trans-shipment hub facility.</a:t>
            </a:r>
          </a:p>
          <a:p>
            <a:endParaRPr lang="en-US" sz="1900" dirty="0"/>
          </a:p>
          <a:p>
            <a:r>
              <a:rPr lang="en-US" sz="1900" b="1" dirty="0">
                <a:solidFill>
                  <a:srgbClr val="008000"/>
                </a:solidFill>
              </a:rPr>
              <a:t>Next step</a:t>
            </a:r>
          </a:p>
          <a:p>
            <a:r>
              <a:rPr lang="en-US" sz="1900" dirty="0"/>
              <a:t>Scoping study to establish a ‘pilot’ recycling network in one region to prove viability and sustainability. Determine feasibility of a regional processing, trans-shipment and recycling hub, suitable urban </a:t>
            </a:r>
            <a:r>
              <a:rPr lang="en-US" sz="1900" dirty="0" err="1"/>
              <a:t>centre</a:t>
            </a:r>
            <a:r>
              <a:rPr lang="en-US" sz="1900" dirty="0"/>
              <a:t> facilities, and scaled outer island storage facilities in each of the Pacific island countries associated with the network. </a:t>
            </a:r>
          </a:p>
          <a:p>
            <a:endParaRPr lang="en-US" sz="1900" dirty="0"/>
          </a:p>
          <a:p>
            <a:r>
              <a:rPr lang="en-US" sz="1900" dirty="0"/>
              <a:t>Proposal based on detailed assessment of port facilities, capacity, shipping networks and other economic aspects. The regional hub facility would receive shipments of a selected range of recyclable waste materials from a network of source countries in the region. </a:t>
            </a:r>
          </a:p>
          <a:p>
            <a:endParaRPr lang="en-US" sz="1900" dirty="0"/>
          </a:p>
          <a:p>
            <a:r>
              <a:rPr lang="en-US" sz="1900" dirty="0"/>
              <a:t>The hub would be designed as a circular economy enterprise - to supply current / future remanufacturing enterprises, and to aggregate and add value to shipments of recyclables to other destinations.   </a:t>
            </a:r>
            <a:endParaRPr lang="en-GB" sz="1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710" y="349679"/>
            <a:ext cx="962849" cy="99647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42702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718"/>
          <a:stretch/>
        </p:blipFill>
        <p:spPr>
          <a:xfrm>
            <a:off x="8626" y="-1065"/>
            <a:ext cx="9134273" cy="684806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319669" y="1679712"/>
            <a:ext cx="4022615" cy="3995531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7" name="Oval 6"/>
          <p:cNvSpPr/>
          <p:nvPr/>
        </p:nvSpPr>
        <p:spPr>
          <a:xfrm>
            <a:off x="3540347" y="4312789"/>
            <a:ext cx="149087" cy="149086"/>
          </a:xfrm>
          <a:prstGeom prst="ellipse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753346" y="4895022"/>
            <a:ext cx="149087" cy="14908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240497" y="4477511"/>
            <a:ext cx="149087" cy="149086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5972157" y="4524747"/>
            <a:ext cx="149087" cy="14908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5458567" y="3695702"/>
            <a:ext cx="149087" cy="14908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3826565" y="2547731"/>
            <a:ext cx="149087" cy="14908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4263887" y="3051313"/>
            <a:ext cx="149087" cy="14908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A17DF2-0796-462B-B280-9BD6FC67BB1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2"/>
          <a:stretch/>
        </p:blipFill>
        <p:spPr bwMode="auto">
          <a:xfrm>
            <a:off x="1418810" y="3834849"/>
            <a:ext cx="1147971" cy="521862"/>
          </a:xfrm>
          <a:prstGeom prst="rect">
            <a:avLst/>
          </a:prstGeom>
          <a:noFill/>
        </p:spPr>
      </p:pic>
      <p:cxnSp>
        <p:nvCxnSpPr>
          <p:cNvPr id="4" name="Straight Connector 3"/>
          <p:cNvCxnSpPr>
            <a:stCxn id="14" idx="3"/>
          </p:cNvCxnSpPr>
          <p:nvPr/>
        </p:nvCxnSpPr>
        <p:spPr>
          <a:xfrm flipV="1">
            <a:off x="2566781" y="3541646"/>
            <a:ext cx="287762" cy="554134"/>
          </a:xfrm>
          <a:prstGeom prst="line">
            <a:avLst/>
          </a:prstGeom>
          <a:ln w="28575">
            <a:solidFill>
              <a:srgbClr val="66FF33"/>
            </a:solidFill>
            <a:headEnd type="none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588010" y="4095780"/>
            <a:ext cx="821111" cy="207863"/>
          </a:xfrm>
          <a:prstGeom prst="line">
            <a:avLst/>
          </a:prstGeom>
          <a:ln w="28575">
            <a:solidFill>
              <a:srgbClr val="66FF33"/>
            </a:solidFill>
            <a:headEnd type="none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962" y="3178608"/>
            <a:ext cx="638645" cy="6609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>
            <a:endCxn id="19" idx="1"/>
          </p:cNvCxnSpPr>
          <p:nvPr/>
        </p:nvCxnSpPr>
        <p:spPr>
          <a:xfrm flipV="1">
            <a:off x="6321317" y="3509084"/>
            <a:ext cx="1047645" cy="801469"/>
          </a:xfrm>
          <a:prstGeom prst="line">
            <a:avLst/>
          </a:prstGeom>
          <a:ln w="28575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631371" y="3509084"/>
            <a:ext cx="2737591" cy="613173"/>
          </a:xfrm>
          <a:prstGeom prst="line">
            <a:avLst/>
          </a:prstGeom>
          <a:ln w="28575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9" idx="1"/>
          </p:cNvCxnSpPr>
          <p:nvPr/>
        </p:nvCxnSpPr>
        <p:spPr>
          <a:xfrm>
            <a:off x="4479271" y="3110895"/>
            <a:ext cx="2889691" cy="398189"/>
          </a:xfrm>
          <a:prstGeom prst="line">
            <a:avLst/>
          </a:prstGeom>
          <a:ln w="28575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454" y="1163955"/>
            <a:ext cx="1114523" cy="504915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 flipV="1">
            <a:off x="3975652" y="1737199"/>
            <a:ext cx="726261" cy="810532"/>
          </a:xfrm>
          <a:prstGeom prst="line">
            <a:avLst/>
          </a:prstGeom>
          <a:ln w="28575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4701914" y="1767511"/>
            <a:ext cx="759909" cy="1861743"/>
          </a:xfrm>
          <a:prstGeom prst="line">
            <a:avLst/>
          </a:prstGeom>
          <a:ln w="28575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4701914" y="1737201"/>
            <a:ext cx="237158" cy="2952412"/>
          </a:xfrm>
          <a:prstGeom prst="line">
            <a:avLst/>
          </a:prstGeom>
          <a:ln w="28575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6920355" y="149168"/>
            <a:ext cx="197682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1" dirty="0">
                <a:solidFill>
                  <a:srgbClr val="000099"/>
                </a:solidFill>
              </a:rPr>
              <a:t>Pacific</a:t>
            </a:r>
          </a:p>
          <a:p>
            <a:pPr algn="r"/>
            <a:r>
              <a:rPr lang="en-US" sz="3200" b="1" dirty="0">
                <a:solidFill>
                  <a:srgbClr val="000099"/>
                </a:solidFill>
              </a:rPr>
              <a:t>Waste</a:t>
            </a:r>
          </a:p>
          <a:p>
            <a:pPr algn="r"/>
            <a:r>
              <a:rPr lang="en-US" sz="3200" b="1" dirty="0">
                <a:solidFill>
                  <a:srgbClr val="000099"/>
                </a:solidFill>
              </a:rPr>
              <a:t>Audits</a:t>
            </a:r>
          </a:p>
          <a:p>
            <a:pPr algn="r"/>
            <a:r>
              <a:rPr lang="en-US" sz="3200" b="1" dirty="0">
                <a:solidFill>
                  <a:srgbClr val="000099"/>
                </a:solidFill>
              </a:rPr>
              <a:t>2018-2020</a:t>
            </a:r>
            <a:endParaRPr lang="en-US" sz="3200" b="1" dirty="0"/>
          </a:p>
        </p:txBody>
      </p:sp>
      <p:sp>
        <p:nvSpPr>
          <p:cNvPr id="58" name="Rectangle 57"/>
          <p:cNvSpPr/>
          <p:nvPr/>
        </p:nvSpPr>
        <p:spPr>
          <a:xfrm>
            <a:off x="6109010" y="5640425"/>
            <a:ext cx="2934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rgbClr val="000099"/>
                </a:solidFill>
              </a:rPr>
              <a:t>in close cooperation with:</a:t>
            </a:r>
            <a:endParaRPr lang="en-US" sz="2000" b="1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308" y="6041614"/>
            <a:ext cx="1219278" cy="816386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4445095" y="4257412"/>
            <a:ext cx="149087" cy="14908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/>
          <p:nvPr/>
        </p:nvSpPr>
        <p:spPr>
          <a:xfrm>
            <a:off x="4138620" y="3589684"/>
            <a:ext cx="149087" cy="1490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/>
          <p:nvPr/>
        </p:nvSpPr>
        <p:spPr>
          <a:xfrm>
            <a:off x="7289878" y="4722872"/>
            <a:ext cx="149087" cy="1490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/>
          <p:cNvSpPr/>
          <p:nvPr/>
        </p:nvSpPr>
        <p:spPr>
          <a:xfrm>
            <a:off x="3179287" y="3290920"/>
            <a:ext cx="149087" cy="1490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/>
          <p:cNvSpPr/>
          <p:nvPr/>
        </p:nvSpPr>
        <p:spPr>
          <a:xfrm>
            <a:off x="2824581" y="3291132"/>
            <a:ext cx="149087" cy="149086"/>
          </a:xfrm>
          <a:prstGeom prst="ellipse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/>
          <p:cNvSpPr/>
          <p:nvPr/>
        </p:nvSpPr>
        <p:spPr>
          <a:xfrm>
            <a:off x="4635617" y="4260389"/>
            <a:ext cx="149087" cy="14908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/>
          <p:cNvSpPr/>
          <p:nvPr/>
        </p:nvSpPr>
        <p:spPr>
          <a:xfrm>
            <a:off x="1847776" y="1922561"/>
            <a:ext cx="149087" cy="14908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/>
          <p:nvPr/>
        </p:nvSpPr>
        <p:spPr>
          <a:xfrm>
            <a:off x="3275427" y="1591037"/>
            <a:ext cx="149087" cy="14908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/>
          <p:cNvSpPr/>
          <p:nvPr/>
        </p:nvSpPr>
        <p:spPr>
          <a:xfrm>
            <a:off x="239176" y="2168343"/>
            <a:ext cx="149087" cy="14908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/>
          <p:cNvSpPr/>
          <p:nvPr/>
        </p:nvSpPr>
        <p:spPr>
          <a:xfrm>
            <a:off x="1186070" y="3051313"/>
            <a:ext cx="149087" cy="14908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/>
          <p:cNvSpPr/>
          <p:nvPr/>
        </p:nvSpPr>
        <p:spPr>
          <a:xfrm>
            <a:off x="2997582" y="3299556"/>
            <a:ext cx="149087" cy="14908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/>
          <p:cNvSpPr/>
          <p:nvPr/>
        </p:nvSpPr>
        <p:spPr>
          <a:xfrm>
            <a:off x="3736154" y="4310553"/>
            <a:ext cx="149087" cy="14908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/>
          <p:cNvSpPr/>
          <p:nvPr/>
        </p:nvSpPr>
        <p:spPr>
          <a:xfrm>
            <a:off x="4932251" y="4895022"/>
            <a:ext cx="149087" cy="14908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/>
          <p:cNvSpPr/>
          <p:nvPr/>
        </p:nvSpPr>
        <p:spPr>
          <a:xfrm>
            <a:off x="5654530" y="3695702"/>
            <a:ext cx="149087" cy="14908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/>
          <p:cNvSpPr/>
          <p:nvPr/>
        </p:nvSpPr>
        <p:spPr>
          <a:xfrm>
            <a:off x="5841899" y="3695702"/>
            <a:ext cx="149087" cy="1490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/>
          <p:cNvSpPr/>
          <p:nvPr/>
        </p:nvSpPr>
        <p:spPr>
          <a:xfrm>
            <a:off x="3925555" y="4310553"/>
            <a:ext cx="149087" cy="1490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/>
          <p:cNvSpPr/>
          <p:nvPr/>
        </p:nvSpPr>
        <p:spPr>
          <a:xfrm>
            <a:off x="4537267" y="4415461"/>
            <a:ext cx="149087" cy="1490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/>
          <p:cNvSpPr/>
          <p:nvPr/>
        </p:nvSpPr>
        <p:spPr>
          <a:xfrm>
            <a:off x="5122719" y="4888205"/>
            <a:ext cx="149087" cy="1490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/>
          <p:cNvSpPr/>
          <p:nvPr/>
        </p:nvSpPr>
        <p:spPr>
          <a:xfrm>
            <a:off x="215636" y="5309706"/>
            <a:ext cx="149087" cy="1490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356097" y="5234586"/>
            <a:ext cx="3617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AFD project in development with SPREP</a:t>
            </a:r>
          </a:p>
        </p:txBody>
      </p:sp>
      <p:sp>
        <p:nvSpPr>
          <p:cNvPr id="84" name="Oval 83"/>
          <p:cNvSpPr/>
          <p:nvPr/>
        </p:nvSpPr>
        <p:spPr>
          <a:xfrm>
            <a:off x="225381" y="5645625"/>
            <a:ext cx="149087" cy="14908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360531" y="5551240"/>
            <a:ext cx="3617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JPRISM II program</a:t>
            </a:r>
          </a:p>
        </p:txBody>
      </p:sp>
      <p:sp>
        <p:nvSpPr>
          <p:cNvPr id="86" name="Oval 85"/>
          <p:cNvSpPr/>
          <p:nvPr/>
        </p:nvSpPr>
        <p:spPr>
          <a:xfrm>
            <a:off x="4631160" y="975659"/>
            <a:ext cx="149087" cy="14908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l 86"/>
          <p:cNvSpPr/>
          <p:nvPr/>
        </p:nvSpPr>
        <p:spPr>
          <a:xfrm>
            <a:off x="7607112" y="2995666"/>
            <a:ext cx="149087" cy="14908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Oval 87"/>
          <p:cNvSpPr/>
          <p:nvPr/>
        </p:nvSpPr>
        <p:spPr>
          <a:xfrm>
            <a:off x="232674" y="5909582"/>
            <a:ext cx="149087" cy="149086"/>
          </a:xfrm>
          <a:prstGeom prst="ellipse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/>
          <p:cNvSpPr/>
          <p:nvPr/>
        </p:nvSpPr>
        <p:spPr>
          <a:xfrm>
            <a:off x="229336" y="6155827"/>
            <a:ext cx="149087" cy="149086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364723" y="6055716"/>
            <a:ext cx="3617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CCCC"/>
                </a:solidFill>
              </a:rPr>
              <a:t>EU / SPREP /</a:t>
            </a:r>
            <a:r>
              <a:rPr lang="en-US" sz="1400" b="1" dirty="0" err="1">
                <a:solidFill>
                  <a:srgbClr val="FFCCCC"/>
                </a:solidFill>
              </a:rPr>
              <a:t>PacWastePlus</a:t>
            </a:r>
            <a:endParaRPr lang="en-US" sz="1400" b="1" dirty="0">
              <a:solidFill>
                <a:srgbClr val="FFCCCC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38688" y="5819220"/>
            <a:ext cx="3617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66FF33"/>
                </a:solidFill>
              </a:rPr>
              <a:t>Commonwealth Clean Oceans Alliance</a:t>
            </a:r>
          </a:p>
        </p:txBody>
      </p:sp>
      <p:sp>
        <p:nvSpPr>
          <p:cNvPr id="89" name="Oval 88"/>
          <p:cNvSpPr/>
          <p:nvPr/>
        </p:nvSpPr>
        <p:spPr>
          <a:xfrm>
            <a:off x="454102" y="2168343"/>
            <a:ext cx="149087" cy="149086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/>
          <p:cNvSpPr/>
          <p:nvPr/>
        </p:nvSpPr>
        <p:spPr>
          <a:xfrm>
            <a:off x="2063160" y="1923834"/>
            <a:ext cx="149087" cy="149086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val 90"/>
          <p:cNvSpPr/>
          <p:nvPr/>
        </p:nvSpPr>
        <p:spPr>
          <a:xfrm>
            <a:off x="3072125" y="1576092"/>
            <a:ext cx="149087" cy="149086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Oval 91"/>
          <p:cNvSpPr/>
          <p:nvPr/>
        </p:nvSpPr>
        <p:spPr>
          <a:xfrm>
            <a:off x="3239705" y="2394691"/>
            <a:ext cx="149087" cy="149086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Oval 92"/>
          <p:cNvSpPr/>
          <p:nvPr/>
        </p:nvSpPr>
        <p:spPr>
          <a:xfrm>
            <a:off x="1400927" y="3044518"/>
            <a:ext cx="149087" cy="149086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Oval 93"/>
          <p:cNvSpPr/>
          <p:nvPr/>
        </p:nvSpPr>
        <p:spPr>
          <a:xfrm>
            <a:off x="7491690" y="4722872"/>
            <a:ext cx="149087" cy="149086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E721B49B-7982-4596-9989-195F016FA3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67" y="6025407"/>
            <a:ext cx="4603133" cy="8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686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11075" r="1709" b="10806"/>
          <a:stretch/>
        </p:blipFill>
        <p:spPr>
          <a:xfrm>
            <a:off x="-25555" y="3272"/>
            <a:ext cx="9184047" cy="5216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6" y="3943350"/>
            <a:ext cx="962849" cy="99647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3" y="5605669"/>
            <a:ext cx="874166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7729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703116" y="1210337"/>
            <a:ext cx="7431359" cy="0"/>
          </a:xfrm>
          <a:prstGeom prst="line">
            <a:avLst/>
          </a:prstGeom>
          <a:ln w="38100" cap="sq" cmpd="sng">
            <a:solidFill>
              <a:srgbClr val="000099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1101" y="1513290"/>
            <a:ext cx="46231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Regional Review of Solid Waste Management </a:t>
            </a:r>
            <a:endParaRPr lang="en-US" sz="2800" dirty="0">
              <a:solidFill>
                <a:srgbClr val="C00000"/>
              </a:solidFill>
            </a:endParaRPr>
          </a:p>
          <a:p>
            <a:endParaRPr lang="en-US" sz="2400" b="1" dirty="0"/>
          </a:p>
          <a:p>
            <a:endParaRPr lang="en-US" sz="2400" b="1" i="1" dirty="0"/>
          </a:p>
          <a:p>
            <a:endParaRPr lang="en-US" sz="2400" i="1" dirty="0">
              <a:solidFill>
                <a:srgbClr val="000099"/>
              </a:solidFill>
            </a:endParaRPr>
          </a:p>
          <a:p>
            <a:endParaRPr lang="en-US" sz="2400" i="1" dirty="0">
              <a:solidFill>
                <a:srgbClr val="000099"/>
              </a:solidFill>
            </a:endParaRPr>
          </a:p>
          <a:p>
            <a:endParaRPr lang="en-US" sz="2400" dirty="0">
              <a:solidFill>
                <a:srgbClr val="008000"/>
              </a:solidFill>
            </a:endParaRPr>
          </a:p>
          <a:p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4221" y="597329"/>
            <a:ext cx="7549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</a:rPr>
              <a:t>Pacific Region Infrastructure Facility</a:t>
            </a:r>
            <a:endParaRPr lang="en-US" sz="3200" dirty="0">
              <a:solidFill>
                <a:srgbClr val="00009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0" y="338473"/>
            <a:ext cx="1135169" cy="117481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443" y="1419225"/>
            <a:ext cx="4079081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42" y="27100"/>
            <a:ext cx="4820479" cy="68309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85121" y="1169100"/>
            <a:ext cx="3858887" cy="0"/>
          </a:xfrm>
          <a:prstGeom prst="line">
            <a:avLst/>
          </a:prstGeom>
          <a:ln w="38100" cap="sq" cmpd="sng">
            <a:solidFill>
              <a:srgbClr val="35521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6226" y="349679"/>
            <a:ext cx="396778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Research phase..</a:t>
            </a:r>
          </a:p>
          <a:p>
            <a:endParaRPr lang="en-US" sz="3200" b="1" dirty="0">
              <a:solidFill>
                <a:srgbClr val="000099"/>
              </a:solidFill>
            </a:endParaRPr>
          </a:p>
          <a:p>
            <a:r>
              <a:rPr lang="en-US" sz="2800" dirty="0">
                <a:solidFill>
                  <a:srgbClr val="000099"/>
                </a:solidFill>
              </a:rPr>
              <a:t>PRIF study 2017/2018</a:t>
            </a:r>
          </a:p>
          <a:p>
            <a:endParaRPr lang="en-US" sz="2800" dirty="0">
              <a:solidFill>
                <a:srgbClr val="000099"/>
              </a:solidFill>
            </a:endParaRPr>
          </a:p>
          <a:p>
            <a:r>
              <a:rPr lang="en-US" sz="2800" dirty="0">
                <a:solidFill>
                  <a:srgbClr val="000099"/>
                </a:solidFill>
              </a:rPr>
              <a:t>to identify and quantify the opportunity to improve the resource recovery of 15 recyclable commodities present in the solid waste stream in 15 Pacific island countries and territories.</a:t>
            </a:r>
          </a:p>
        </p:txBody>
      </p:sp>
    </p:spTree>
    <p:extLst>
      <p:ext uri="{BB962C8B-B14F-4D97-AF65-F5344CB8AC3E}">
        <p14:creationId xmlns:p14="http://schemas.microsoft.com/office/powerpoint/2010/main" val="11178107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00099"/>
                </a:solidFill>
              </a:rPr>
              <a:t>Material scope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09529" y="2347048"/>
            <a:ext cx="7693025" cy="3724275"/>
          </a:xfrm>
        </p:spPr>
        <p:txBody>
          <a:bodyPr/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15616" y="580526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44" y="4751105"/>
            <a:ext cx="1950855" cy="196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9153" y="4777862"/>
            <a:ext cx="2078856" cy="193717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8040758" y="188640"/>
            <a:ext cx="948644" cy="936104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7"/>
          <a:stretch/>
        </p:blipFill>
        <p:spPr bwMode="auto">
          <a:xfrm>
            <a:off x="304800" y="1251625"/>
            <a:ext cx="2133600" cy="172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r="10109"/>
          <a:stretch/>
        </p:blipFill>
        <p:spPr bwMode="auto">
          <a:xfrm>
            <a:off x="2563501" y="1251625"/>
            <a:ext cx="2642839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78" y="4761697"/>
            <a:ext cx="1465073" cy="135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9067" y="2956974"/>
            <a:ext cx="1708131" cy="121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Image result for images e-waste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22027"/>
            <a:ext cx="2182856" cy="122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Image result for used lead acid batteries imag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6" name="AutoShape 6" descr="Image result for used lead acid batteries imag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1" b="8944"/>
          <a:stretch/>
        </p:blipFill>
        <p:spPr bwMode="auto">
          <a:xfrm>
            <a:off x="4981395" y="3013021"/>
            <a:ext cx="2204675" cy="11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11" descr="Image result for motor oil images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9" t="473" r="28580" b="-473"/>
          <a:stretch/>
        </p:blipFill>
        <p:spPr bwMode="auto">
          <a:xfrm>
            <a:off x="5406672" y="1382555"/>
            <a:ext cx="881980" cy="138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Image result for lithium batteries images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86" y="1390825"/>
            <a:ext cx="1257127" cy="1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Image result for aluminium can images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696" y="3260013"/>
            <a:ext cx="1786880" cy="122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0" t="741" r="40612" b="-741"/>
          <a:stretch/>
        </p:blipFill>
        <p:spPr bwMode="auto">
          <a:xfrm>
            <a:off x="7858462" y="1382555"/>
            <a:ext cx="1204682" cy="172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72" y="4751105"/>
            <a:ext cx="1928828" cy="141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223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85121" y="1994048"/>
            <a:ext cx="2730219" cy="0"/>
          </a:xfrm>
          <a:prstGeom prst="line">
            <a:avLst/>
          </a:prstGeom>
          <a:ln w="38100" cap="sq" cmpd="sng">
            <a:solidFill>
              <a:srgbClr val="000099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76226" y="349679"/>
            <a:ext cx="366960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..an integrated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regional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Network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521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Commercial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521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shipping options = $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5521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521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Swire /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5521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CNCo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521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offer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521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 Free shipping from certain ports for certain commodities.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5521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139" t="68298" r="16755" b="10520"/>
          <a:stretch/>
        </p:blipFill>
        <p:spPr>
          <a:xfrm>
            <a:off x="276227" y="5005486"/>
            <a:ext cx="8582024" cy="1570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367" y="194565"/>
            <a:ext cx="5391883" cy="33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6519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6162"/>
          <a:stretch/>
        </p:blipFill>
        <p:spPr>
          <a:xfrm>
            <a:off x="190501" y="4166369"/>
            <a:ext cx="2657474" cy="2377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885" y="4166369"/>
            <a:ext cx="3175640" cy="2381732"/>
          </a:xfrm>
          <a:prstGeom prst="rect">
            <a:avLst/>
          </a:prstGeom>
        </p:spPr>
      </p:pic>
      <p:pic>
        <p:nvPicPr>
          <p:cNvPr id="8" name="Picture 7" descr="G:\NASBOX Project Files\Queensland Government\Warraber Island\trips\2010\August\pictures\P101086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311" y="4166369"/>
            <a:ext cx="2440339" cy="237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312" y="1400374"/>
            <a:ext cx="4674888" cy="2619176"/>
          </a:xfrm>
          <a:prstGeom prst="rect">
            <a:avLst/>
          </a:prstGeom>
        </p:spPr>
      </p:pic>
      <p:pic>
        <p:nvPicPr>
          <p:cNvPr id="10" name="Picture 9" descr="G:\NASBOX Project Files\Queensland Government\Warraber Island\trips\2010\August\pictures\P101091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1937792"/>
            <a:ext cx="1958536" cy="20817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299396" y="1048412"/>
            <a:ext cx="8073079" cy="0"/>
          </a:xfrm>
          <a:prstGeom prst="line">
            <a:avLst/>
          </a:prstGeom>
          <a:ln w="38100" cap="sq" cmpd="sng">
            <a:solidFill>
              <a:srgbClr val="000099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0501" y="435404"/>
            <a:ext cx="8696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What are the infrastructure requirements?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4475" y="1715484"/>
            <a:ext cx="1728050" cy="230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532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0" y="1403759"/>
            <a:ext cx="9148250" cy="545424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85121" y="962687"/>
            <a:ext cx="8073079" cy="0"/>
          </a:xfrm>
          <a:prstGeom prst="line">
            <a:avLst/>
          </a:prstGeom>
          <a:ln w="38100" cap="sq" cmpd="sng">
            <a:solidFill>
              <a:srgbClr val="000099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76226" y="349679"/>
            <a:ext cx="8696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..and to export ?  </a:t>
            </a:r>
            <a:r>
              <a:rPr lang="en-US" sz="3200" b="1" dirty="0">
                <a:solidFill>
                  <a:srgbClr val="000099"/>
                </a:solidFill>
              </a:rPr>
              <a:t>f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rom where? to where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72824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85121" y="1443058"/>
            <a:ext cx="2730219" cy="0"/>
          </a:xfrm>
          <a:prstGeom prst="line">
            <a:avLst/>
          </a:prstGeom>
          <a:ln w="38100" cap="sq" cmpd="sng">
            <a:solidFill>
              <a:srgbClr val="000099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76226" y="349679"/>
            <a:ext cx="8696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</a:rPr>
              <a:t>What would a Pacific Regional Network scheme look like ?</a:t>
            </a:r>
            <a:endParaRPr lang="en-US" sz="3200" dirty="0">
              <a:solidFill>
                <a:srgbClr val="000099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-4948" y="1715769"/>
            <a:ext cx="9148948" cy="51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6552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5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5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3">
        <a:dk1>
          <a:srgbClr val="000000"/>
        </a:dk1>
        <a:lt1>
          <a:srgbClr val="FFFF03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AA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4">
        <a:dk1>
          <a:srgbClr val="000000"/>
        </a:dk1>
        <a:lt1>
          <a:srgbClr val="FFFF99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CA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5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3">
        <a:dk1>
          <a:srgbClr val="000000"/>
        </a:dk1>
        <a:lt1>
          <a:srgbClr val="FFFF03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AA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4">
        <a:dk1>
          <a:srgbClr val="000000"/>
        </a:dk1>
        <a:lt1>
          <a:srgbClr val="FFFF99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CA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5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3">
        <a:dk1>
          <a:srgbClr val="000000"/>
        </a:dk1>
        <a:lt1>
          <a:srgbClr val="FFFF03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AA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4">
        <a:dk1>
          <a:srgbClr val="000000"/>
        </a:dk1>
        <a:lt1>
          <a:srgbClr val="FFFF99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CA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67274</TotalTime>
  <Words>351</Words>
  <Application>Microsoft Office PowerPoint</Application>
  <PresentationFormat>On-screen Show (4:3)</PresentationFormat>
  <Paragraphs>67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Wingdings</vt:lpstr>
      <vt:lpstr>5_Default Design</vt:lpstr>
      <vt:lpstr>1_Custom Design</vt:lpstr>
      <vt:lpstr>Custom Design</vt:lpstr>
      <vt:lpstr>6_Default Design</vt:lpstr>
      <vt:lpstr>7_Default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Material scope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WFP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Jane Romero</dc:creator>
  <cp:lastModifiedBy>Jane R. Romero</cp:lastModifiedBy>
  <cp:revision>2868</cp:revision>
  <cp:lastPrinted>2017-09-18T05:14:29Z</cp:lastPrinted>
  <dcterms:created xsi:type="dcterms:W3CDTF">2007-05-28T15:08:11Z</dcterms:created>
  <dcterms:modified xsi:type="dcterms:W3CDTF">2020-02-06T01:12:01Z</dcterms:modified>
</cp:coreProperties>
</file>