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78" r:id="rId4"/>
    <p:sldId id="279" r:id="rId5"/>
    <p:sldId id="261" r:id="rId6"/>
    <p:sldId id="263" r:id="rId7"/>
    <p:sldId id="265" r:id="rId8"/>
    <p:sldId id="267" r:id="rId9"/>
    <p:sldId id="269" r:id="rId10"/>
    <p:sldId id="271" r:id="rId11"/>
    <p:sldId id="280" r:id="rId12"/>
    <p:sldId id="281"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512" y="-3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BE95E-F1CC-44D0-8EA0-2809ED353433}" type="datetimeFigureOut">
              <a:rPr lang="en-AU" smtClean="0"/>
              <a:t>9/2/20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5CDC2-819B-45CD-9983-7C09B29322E6}" type="slidenum">
              <a:rPr lang="en-AU" smtClean="0"/>
              <a:t>‹#›</a:t>
            </a:fld>
            <a:endParaRPr lang="en-AU"/>
          </a:p>
        </p:txBody>
      </p:sp>
    </p:spTree>
    <p:extLst>
      <p:ext uri="{BB962C8B-B14F-4D97-AF65-F5344CB8AC3E}">
        <p14:creationId xmlns:p14="http://schemas.microsoft.com/office/powerpoint/2010/main" val="396157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623B16-1D0C-455B-A054-B91C5F4228AE}"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196590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E5CDC2-819B-45CD-9983-7C09B29322E6}" type="slidenum">
              <a:rPr lang="en-AU" smtClean="0"/>
              <a:t>7</a:t>
            </a:fld>
            <a:endParaRPr lang="en-AU"/>
          </a:p>
        </p:txBody>
      </p:sp>
    </p:spTree>
    <p:extLst>
      <p:ext uri="{BB962C8B-B14F-4D97-AF65-F5344CB8AC3E}">
        <p14:creationId xmlns:p14="http://schemas.microsoft.com/office/powerpoint/2010/main" val="65250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E5CDC2-819B-45CD-9983-7C09B29322E6}" type="slidenum">
              <a:rPr lang="en-AU" smtClean="0"/>
              <a:t>8</a:t>
            </a:fld>
            <a:endParaRPr lang="en-AU"/>
          </a:p>
        </p:txBody>
      </p:sp>
    </p:spTree>
    <p:extLst>
      <p:ext uri="{BB962C8B-B14F-4D97-AF65-F5344CB8AC3E}">
        <p14:creationId xmlns:p14="http://schemas.microsoft.com/office/powerpoint/2010/main" val="65250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E5CDC2-819B-45CD-9983-7C09B29322E6}" type="slidenum">
              <a:rPr lang="en-AU" smtClean="0"/>
              <a:t>9</a:t>
            </a:fld>
            <a:endParaRPr lang="en-AU"/>
          </a:p>
        </p:txBody>
      </p:sp>
    </p:spTree>
    <p:extLst>
      <p:ext uri="{BB962C8B-B14F-4D97-AF65-F5344CB8AC3E}">
        <p14:creationId xmlns:p14="http://schemas.microsoft.com/office/powerpoint/2010/main" val="65250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E5CDC2-819B-45CD-9983-7C09B29322E6}" type="slidenum">
              <a:rPr lang="en-AU" smtClean="0"/>
              <a:t>10</a:t>
            </a:fld>
            <a:endParaRPr lang="en-AU"/>
          </a:p>
        </p:txBody>
      </p:sp>
    </p:spTree>
    <p:extLst>
      <p:ext uri="{BB962C8B-B14F-4D97-AF65-F5344CB8AC3E}">
        <p14:creationId xmlns:p14="http://schemas.microsoft.com/office/powerpoint/2010/main" val="65250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E5CDC2-819B-45CD-9983-7C09B29322E6}" type="slidenum">
              <a:rPr lang="en-AU" smtClean="0"/>
              <a:t>13</a:t>
            </a:fld>
            <a:endParaRPr lang="en-AU"/>
          </a:p>
        </p:txBody>
      </p:sp>
    </p:spTree>
    <p:extLst>
      <p:ext uri="{BB962C8B-B14F-4D97-AF65-F5344CB8AC3E}">
        <p14:creationId xmlns:p14="http://schemas.microsoft.com/office/powerpoint/2010/main" val="6525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5211E76-3BD0-4B8A-A49F-12DB15ED1B9B}" type="datetimeFigureOut">
              <a:rPr lang="en-AU" smtClean="0"/>
              <a:t>9/2/20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297630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211E76-3BD0-4B8A-A49F-12DB15ED1B9B}" type="datetimeFigureOut">
              <a:rPr lang="en-AU" smtClean="0"/>
              <a:t>9/2/20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5378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211E76-3BD0-4B8A-A49F-12DB15ED1B9B}" type="datetimeFigureOut">
              <a:rPr lang="en-AU" smtClean="0"/>
              <a:t>9/2/20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296248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5211E76-3BD0-4B8A-A49F-12DB15ED1B9B}" type="datetimeFigureOut">
              <a:rPr lang="en-AU" smtClean="0"/>
              <a:t>9/2/20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148868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211E76-3BD0-4B8A-A49F-12DB15ED1B9B}" type="datetimeFigureOut">
              <a:rPr lang="en-AU" smtClean="0"/>
              <a:t>9/2/20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20770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5211E76-3BD0-4B8A-A49F-12DB15ED1B9B}" type="datetimeFigureOut">
              <a:rPr lang="en-AU" smtClean="0"/>
              <a:t>9/2/20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3193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5211E76-3BD0-4B8A-A49F-12DB15ED1B9B}" type="datetimeFigureOut">
              <a:rPr lang="en-AU" smtClean="0"/>
              <a:t>9/2/20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1505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5211E76-3BD0-4B8A-A49F-12DB15ED1B9B}" type="datetimeFigureOut">
              <a:rPr lang="en-AU" smtClean="0"/>
              <a:t>9/2/20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55057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11E76-3BD0-4B8A-A49F-12DB15ED1B9B}" type="datetimeFigureOut">
              <a:rPr lang="en-AU" smtClean="0"/>
              <a:t>9/2/20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32198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11E76-3BD0-4B8A-A49F-12DB15ED1B9B}" type="datetimeFigureOut">
              <a:rPr lang="en-AU" smtClean="0"/>
              <a:t>9/2/20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416352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11E76-3BD0-4B8A-A49F-12DB15ED1B9B}" type="datetimeFigureOut">
              <a:rPr lang="en-AU" smtClean="0"/>
              <a:t>9/2/20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C0B476-35CC-455F-B34A-3F6CB025D8A0}" type="slidenum">
              <a:rPr lang="en-AU" smtClean="0"/>
              <a:t>‹#›</a:t>
            </a:fld>
            <a:endParaRPr lang="en-AU"/>
          </a:p>
        </p:txBody>
      </p:sp>
    </p:spTree>
    <p:extLst>
      <p:ext uri="{BB962C8B-B14F-4D97-AF65-F5344CB8AC3E}">
        <p14:creationId xmlns:p14="http://schemas.microsoft.com/office/powerpoint/2010/main" val="4029308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11E76-3BD0-4B8A-A49F-12DB15ED1B9B}" type="datetimeFigureOut">
              <a:rPr lang="en-AU" smtClean="0"/>
              <a:t>9/2/20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0B476-35CC-455F-B34A-3F6CB025D8A0}" type="slidenum">
              <a:rPr lang="en-AU" smtClean="0"/>
              <a:t>‹#›</a:t>
            </a:fld>
            <a:endParaRPr lang="en-AU"/>
          </a:p>
        </p:txBody>
      </p:sp>
    </p:spTree>
    <p:extLst>
      <p:ext uri="{BB962C8B-B14F-4D97-AF65-F5344CB8AC3E}">
        <p14:creationId xmlns:p14="http://schemas.microsoft.com/office/powerpoint/2010/main" val="13639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jpeg"/><Relationship Id="rId6" Type="http://schemas.openxmlformats.org/officeDocument/2006/relationships/image" Target="../media/image4.emf"/><Relationship Id="rId7" Type="http://schemas.openxmlformats.org/officeDocument/2006/relationships/image" Target="../media/image5.wmf"/><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mailto:mafileo.masi@gmail.co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        Waste Management in Tonga</a:t>
            </a:r>
            <a:endParaRPr lang="en-AU" dirty="0"/>
          </a:p>
        </p:txBody>
      </p:sp>
      <p:sp>
        <p:nvSpPr>
          <p:cNvPr id="3" name="Subtitle 2"/>
          <p:cNvSpPr>
            <a:spLocks noGrp="1"/>
          </p:cNvSpPr>
          <p:nvPr>
            <p:ph type="subTitle" idx="1"/>
          </p:nvPr>
        </p:nvSpPr>
        <p:spPr>
          <a:xfrm>
            <a:off x="1371600" y="4365104"/>
            <a:ext cx="6400800" cy="1273696"/>
          </a:xfrm>
        </p:spPr>
        <p:txBody>
          <a:bodyPr>
            <a:normAutofit fontScale="77500" lnSpcReduction="20000"/>
          </a:bodyPr>
          <a:lstStyle/>
          <a:p>
            <a:r>
              <a:rPr lang="en-AU" dirty="0" smtClean="0"/>
              <a:t>Ministry of Meteorology, Energy, Information, Disaster Management, Environment, Climate Change and Communications (MEIDECC)</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477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21" y="1349375"/>
            <a:ext cx="773963" cy="85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9" y="2229628"/>
            <a:ext cx="78579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3" y="3267991"/>
            <a:ext cx="80625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73" y="4315741"/>
            <a:ext cx="777411"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21" y="5433341"/>
            <a:ext cx="7739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244" y="2248678"/>
            <a:ext cx="73645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7489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Waste Management</a:t>
            </a:r>
            <a:r>
              <a:rPr lang="en-AU" dirty="0" smtClean="0"/>
              <a:t> </a:t>
            </a:r>
            <a:endParaRPr lang="en-AU" dirty="0"/>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132791801"/>
              </p:ext>
            </p:extLst>
          </p:nvPr>
        </p:nvGraphicFramePr>
        <p:xfrm>
          <a:off x="457200" y="1556792"/>
          <a:ext cx="8229600" cy="206632"/>
        </p:xfrm>
        <a:graphic>
          <a:graphicData uri="http://schemas.openxmlformats.org/drawingml/2006/table">
            <a:tbl>
              <a:tblPr firstRow="1" firstCol="1" lastRow="1" lastCol="1" bandRow="1" bandCol="1"/>
              <a:tblGrid>
                <a:gridCol w="2057400"/>
                <a:gridCol w="2057400"/>
                <a:gridCol w="2057400"/>
                <a:gridCol w="2057400"/>
              </a:tblGrid>
              <a:tr h="206632">
                <a:tc>
                  <a:txBody>
                    <a:bodyPr/>
                    <a:lstStyle/>
                    <a:p>
                      <a:pPr>
                        <a:spcAft>
                          <a:spcPts val="0"/>
                        </a:spcAft>
                      </a:pPr>
                      <a:r>
                        <a:rPr lang="en-US" sz="1000" b="1" dirty="0">
                          <a:effectLst/>
                          <a:latin typeface="Times New Roman"/>
                          <a:ea typeface="Times New Roman"/>
                        </a:rPr>
                        <a:t>Activity</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Progress</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Issues (positive &amp; negative)</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Times New Roman"/>
                          <a:ea typeface="Times New Roman"/>
                        </a:rPr>
                        <a:t>Costs &amp; funding sources</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7106267"/>
              </p:ext>
            </p:extLst>
          </p:nvPr>
        </p:nvGraphicFramePr>
        <p:xfrm>
          <a:off x="457200" y="1916832"/>
          <a:ext cx="8229600" cy="3352800"/>
        </p:xfrm>
        <a:graphic>
          <a:graphicData uri="http://schemas.openxmlformats.org/drawingml/2006/table">
            <a:tbl>
              <a:tblPr firstRow="1" firstCol="1" lastRow="1" lastCol="1" bandRow="1" bandCol="1">
                <a:tableStyleId>{5C22544A-7EE6-4342-B048-85BDC9FD1C3A}</a:tableStyleId>
              </a:tblPr>
              <a:tblGrid>
                <a:gridCol w="2057400"/>
                <a:gridCol w="2057400"/>
                <a:gridCol w="2057400"/>
                <a:gridCol w="2057400"/>
              </a:tblGrid>
              <a:tr h="1152128">
                <a:tc>
                  <a:txBody>
                    <a:bodyPr/>
                    <a:lstStyle/>
                    <a:p>
                      <a:pPr>
                        <a:spcAft>
                          <a:spcPts val="0"/>
                        </a:spcAft>
                      </a:pPr>
                      <a:r>
                        <a:rPr lang="en-AU" sz="1200" dirty="0" smtClean="0">
                          <a:effectLst/>
                          <a:latin typeface="Times New Roman"/>
                          <a:ea typeface="Times New Roman"/>
                        </a:rPr>
                        <a:t>8.  Waste Water</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AU" sz="1200" dirty="0" smtClean="0">
                          <a:effectLst/>
                          <a:latin typeface="Times New Roman"/>
                          <a:ea typeface="Times New Roman"/>
                        </a:rPr>
                        <a:t>Waste water is managed by Waste</a:t>
                      </a:r>
                      <a:r>
                        <a:rPr lang="en-AU" sz="1200" baseline="0" dirty="0" smtClean="0">
                          <a:effectLst/>
                          <a:latin typeface="Times New Roman"/>
                          <a:ea typeface="Times New Roman"/>
                        </a:rPr>
                        <a:t> Authority Ltd, Tonga Water Board and Environment</a:t>
                      </a:r>
                    </a:p>
                    <a:p>
                      <a:pPr marL="342900" lvl="0" indent="-342900">
                        <a:spcAft>
                          <a:spcPts val="0"/>
                        </a:spcAft>
                        <a:buFont typeface="Symbol"/>
                        <a:buChar char=""/>
                        <a:tabLst>
                          <a:tab pos="457200" algn="l"/>
                        </a:tabLst>
                      </a:pPr>
                      <a:r>
                        <a:rPr lang="en-AU" sz="1200" baseline="0" dirty="0" smtClean="0">
                          <a:effectLst/>
                          <a:latin typeface="Times New Roman"/>
                          <a:ea typeface="Times New Roman"/>
                        </a:rPr>
                        <a:t>WAL charged TOP$120/household to collect and treat waste water from septic tank</a:t>
                      </a:r>
                    </a:p>
                    <a:p>
                      <a:pPr marL="342900" lvl="0" indent="-342900">
                        <a:spcAft>
                          <a:spcPts val="0"/>
                        </a:spcAft>
                        <a:buFont typeface="Symbol"/>
                        <a:buChar char=""/>
                        <a:tabLst>
                          <a:tab pos="457200" algn="l"/>
                        </a:tabLst>
                      </a:pPr>
                      <a:r>
                        <a:rPr lang="en-AU" sz="1200" baseline="0" dirty="0" smtClean="0">
                          <a:effectLst/>
                          <a:latin typeface="Times New Roman"/>
                          <a:ea typeface="Times New Roman"/>
                        </a:rPr>
                        <a:t>There’s no plan in place to manage waste water</a:t>
                      </a:r>
                      <a:endParaRPr lang="en-AU" sz="1200" dirty="0">
                        <a:effectLst/>
                        <a:latin typeface="Times New Roman"/>
                        <a:ea typeface="Times New Roman"/>
                      </a:endParaRPr>
                    </a:p>
                  </a:txBody>
                  <a:tcPr marL="68580" marR="68580" marT="0" marB="0"/>
                </a:tc>
                <a:tc>
                  <a:txBody>
                    <a:bodyPr/>
                    <a:lstStyle/>
                    <a:p>
                      <a:pPr marL="0" lvl="0" indent="0">
                        <a:spcAft>
                          <a:spcPts val="0"/>
                        </a:spcAft>
                        <a:buFont typeface="Symbol"/>
                        <a:buNone/>
                        <a:tabLst>
                          <a:tab pos="457200" algn="l"/>
                        </a:tabLst>
                      </a:pPr>
                      <a:r>
                        <a:rPr lang="en-AU" sz="1200" dirty="0" smtClean="0">
                          <a:effectLst/>
                          <a:latin typeface="Times New Roman"/>
                          <a:ea typeface="Times New Roman"/>
                        </a:rPr>
                        <a:t>Positive</a:t>
                      </a:r>
                    </a:p>
                    <a:p>
                      <a:pPr marL="0" lvl="0" indent="0">
                        <a:spcAft>
                          <a:spcPts val="0"/>
                        </a:spcAft>
                        <a:buFont typeface="Symbol"/>
                        <a:buNone/>
                        <a:tabLst>
                          <a:tab pos="457200" algn="l"/>
                        </a:tabLst>
                      </a:pPr>
                      <a:endParaRPr lang="en-AU" sz="1200" dirty="0" smtClean="0">
                        <a:effectLst/>
                        <a:latin typeface="Times New Roman"/>
                        <a:ea typeface="Times New Roman"/>
                      </a:endParaRPr>
                    </a:p>
                    <a:p>
                      <a:pPr marL="171450" lvl="0" indent="-171450">
                        <a:spcAft>
                          <a:spcPts val="0"/>
                        </a:spcAft>
                        <a:buFont typeface="Arial"/>
                        <a:buChar char="•"/>
                        <a:tabLst>
                          <a:tab pos="457200" algn="l"/>
                        </a:tabLst>
                      </a:pPr>
                      <a:r>
                        <a:rPr lang="en-AU" sz="1200" dirty="0" smtClean="0">
                          <a:effectLst/>
                          <a:latin typeface="Times New Roman"/>
                          <a:ea typeface="Times New Roman"/>
                        </a:rPr>
                        <a:t>Waste</a:t>
                      </a:r>
                      <a:r>
                        <a:rPr lang="en-AU" sz="1200" baseline="0" dirty="0" smtClean="0">
                          <a:effectLst/>
                          <a:latin typeface="Times New Roman"/>
                          <a:ea typeface="Times New Roman"/>
                        </a:rPr>
                        <a:t> water is treated at the landfill</a:t>
                      </a:r>
                    </a:p>
                    <a:p>
                      <a:pPr marL="0" lvl="0" indent="0">
                        <a:spcAft>
                          <a:spcPts val="0"/>
                        </a:spcAft>
                        <a:buFont typeface="Arial"/>
                        <a:buNone/>
                        <a:tabLst>
                          <a:tab pos="457200" algn="l"/>
                        </a:tabLst>
                      </a:pPr>
                      <a:endParaRPr lang="en-AU" sz="1200" baseline="0" dirty="0">
                        <a:effectLst/>
                        <a:latin typeface="Times New Roman"/>
                        <a:ea typeface="Times New Roman"/>
                      </a:endParaRPr>
                    </a:p>
                    <a:p>
                      <a:pPr marL="0" lvl="0" indent="0">
                        <a:spcAft>
                          <a:spcPts val="0"/>
                        </a:spcAft>
                        <a:buFont typeface="Arial"/>
                        <a:buNone/>
                        <a:tabLst>
                          <a:tab pos="457200" algn="l"/>
                        </a:tabLst>
                      </a:pPr>
                      <a:r>
                        <a:rPr lang="en-AU" sz="1200" baseline="0" dirty="0" smtClean="0">
                          <a:effectLst/>
                          <a:latin typeface="Times New Roman"/>
                          <a:ea typeface="Times New Roman"/>
                        </a:rPr>
                        <a:t>Negative</a:t>
                      </a:r>
                    </a:p>
                    <a:p>
                      <a:pPr marL="0" lvl="0" indent="0">
                        <a:spcAft>
                          <a:spcPts val="0"/>
                        </a:spcAft>
                        <a:buFont typeface="Arial"/>
                        <a:buNone/>
                        <a:tabLst>
                          <a:tab pos="457200" algn="l"/>
                        </a:tabLst>
                      </a:pPr>
                      <a:endParaRPr lang="en-AU" sz="1200" baseline="0" dirty="0" smtClean="0">
                        <a:effectLst/>
                        <a:latin typeface="Times New Roman"/>
                        <a:ea typeface="Times New Roman"/>
                      </a:endParaRPr>
                    </a:p>
                    <a:p>
                      <a:pPr marL="171450" lvl="0" indent="-171450">
                        <a:spcAft>
                          <a:spcPts val="0"/>
                        </a:spcAft>
                        <a:buFont typeface="Arial"/>
                        <a:buChar char="•"/>
                        <a:tabLst>
                          <a:tab pos="457200" algn="l"/>
                        </a:tabLst>
                      </a:pPr>
                      <a:r>
                        <a:rPr lang="en-AU" sz="1200" baseline="0" dirty="0" smtClean="0">
                          <a:effectLst/>
                          <a:latin typeface="Times New Roman"/>
                          <a:ea typeface="Times New Roman"/>
                        </a:rPr>
                        <a:t>Does not include storm water</a:t>
                      </a:r>
                    </a:p>
                    <a:p>
                      <a:pPr marL="171450" lvl="0" indent="-171450">
                        <a:spcAft>
                          <a:spcPts val="0"/>
                        </a:spcAft>
                        <a:buFont typeface="Arial"/>
                        <a:buChar char="•"/>
                        <a:tabLst>
                          <a:tab pos="457200" algn="l"/>
                        </a:tabLst>
                      </a:pPr>
                      <a:endParaRPr lang="en-AU" sz="1200" baseline="0" dirty="0" smtClean="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AU" sz="1200" dirty="0" smtClean="0">
                          <a:effectLst/>
                          <a:latin typeface="Times New Roman"/>
                          <a:ea typeface="Times New Roman"/>
                        </a:rPr>
                        <a:t>WAL</a:t>
                      </a:r>
                    </a:p>
                    <a:p>
                      <a:pPr marL="342900" lvl="0" indent="-342900">
                        <a:spcAft>
                          <a:spcPts val="0"/>
                        </a:spcAft>
                        <a:buFont typeface="Symbol"/>
                        <a:buChar char=""/>
                        <a:tabLst>
                          <a:tab pos="457200" algn="l"/>
                        </a:tabLst>
                      </a:pPr>
                      <a:r>
                        <a:rPr lang="en-AU" sz="1200" dirty="0" smtClean="0">
                          <a:effectLst/>
                          <a:latin typeface="Times New Roman"/>
                          <a:ea typeface="Times New Roman"/>
                        </a:rPr>
                        <a:t>TWB</a:t>
                      </a:r>
                    </a:p>
                    <a:p>
                      <a:pPr marL="342900" lvl="0" indent="-342900">
                        <a:spcAft>
                          <a:spcPts val="0"/>
                        </a:spcAft>
                        <a:buFont typeface="Symbol"/>
                        <a:buChar char=""/>
                        <a:tabLst>
                          <a:tab pos="457200" algn="l"/>
                        </a:tabLst>
                      </a:pPr>
                      <a:r>
                        <a:rPr lang="en-AU" sz="1200" dirty="0" smtClean="0">
                          <a:effectLst/>
                          <a:latin typeface="Times New Roman"/>
                          <a:ea typeface="Times New Roman"/>
                        </a:rPr>
                        <a:t>Government</a:t>
                      </a:r>
                      <a:endParaRPr lang="en-AU" sz="1200" dirty="0">
                        <a:effectLst/>
                        <a:latin typeface="Times New Roman"/>
                        <a:ea typeface="Times New Roman"/>
                      </a:endParaRPr>
                    </a:p>
                  </a:txBody>
                  <a:tcPr marL="68580" marR="68580" marT="0" marB="0"/>
                </a:tc>
              </a:tr>
              <a:tr h="1152128">
                <a:tc>
                  <a:txBody>
                    <a:bodyPr/>
                    <a:lstStyle/>
                    <a:p>
                      <a:pPr>
                        <a:spcAft>
                          <a:spcPts val="0"/>
                        </a:spcAft>
                      </a:pPr>
                      <a:r>
                        <a:rPr lang="en-US" sz="1000" dirty="0">
                          <a:effectLst/>
                        </a:rPr>
                        <a:t>9</a:t>
                      </a:r>
                      <a:r>
                        <a:rPr lang="en-US" sz="1000" dirty="0" smtClean="0">
                          <a:effectLst/>
                        </a:rPr>
                        <a:t>. </a:t>
                      </a:r>
                      <a:r>
                        <a:rPr lang="en-US" sz="1000" dirty="0">
                          <a:effectLst/>
                        </a:rPr>
                        <a:t>Plastic packaging</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US" sz="1000" dirty="0">
                          <a:effectLst/>
                        </a:rPr>
                        <a:t>Unfortunately, Tonga is still using the non-biodegradable plastics</a:t>
                      </a:r>
                      <a:endParaRPr lang="en-AU" sz="1200" dirty="0">
                        <a:effectLst/>
                      </a:endParaRPr>
                    </a:p>
                    <a:p>
                      <a:pPr marL="342900" lvl="0" indent="-342900">
                        <a:spcAft>
                          <a:spcPts val="0"/>
                        </a:spcAft>
                        <a:buFont typeface="Symbol"/>
                        <a:buChar char=""/>
                        <a:tabLst>
                          <a:tab pos="457200" algn="l"/>
                        </a:tabLst>
                      </a:pPr>
                      <a:r>
                        <a:rPr lang="en-US" sz="1000" dirty="0" smtClean="0">
                          <a:effectLst/>
                        </a:rPr>
                        <a:t>Plastic</a:t>
                      </a:r>
                      <a:r>
                        <a:rPr lang="en-US" sz="1000" baseline="0" dirty="0" smtClean="0">
                          <a:effectLst/>
                        </a:rPr>
                        <a:t> levy introduced</a:t>
                      </a:r>
                      <a:endParaRPr lang="en-AU" sz="1200" dirty="0">
                        <a:effectLst/>
                      </a:endParaRPr>
                    </a:p>
                    <a:p>
                      <a:pPr marL="342900" lvl="0" indent="-342900">
                        <a:spcAft>
                          <a:spcPts val="0"/>
                        </a:spcAft>
                        <a:buFont typeface="Symbol"/>
                        <a:buChar char=""/>
                        <a:tabLst>
                          <a:tab pos="457200" algn="l"/>
                        </a:tabLst>
                      </a:pPr>
                      <a:r>
                        <a:rPr lang="en-US" sz="1000" dirty="0">
                          <a:effectLst/>
                        </a:rPr>
                        <a:t>There has been awareness on the ‘green bags’ but only a few adopt the idea</a:t>
                      </a:r>
                      <a:r>
                        <a:rPr lang="en-US" sz="1000" dirty="0" smtClean="0">
                          <a:effectLst/>
                        </a:rPr>
                        <a:t>.</a:t>
                      </a:r>
                    </a:p>
                    <a:p>
                      <a:pPr marL="342900" lvl="0" indent="-342900">
                        <a:spcAft>
                          <a:spcPts val="0"/>
                        </a:spcAft>
                        <a:buFont typeface="Symbol"/>
                        <a:buChar char=""/>
                        <a:tabLst>
                          <a:tab pos="457200" algn="l"/>
                        </a:tabLst>
                      </a:pPr>
                      <a:r>
                        <a:rPr lang="en-US" sz="1000" baseline="0" dirty="0" smtClean="0">
                          <a:effectLst/>
                          <a:latin typeface="Times New Roman"/>
                          <a:ea typeface="Times New Roman"/>
                        </a:rPr>
                        <a:t>Government has approved the introduction of Single-Use Plastic Ban</a:t>
                      </a:r>
                      <a:endParaRPr lang="en-AU" sz="1200" dirty="0">
                        <a:effectLst/>
                        <a:latin typeface="Times New Roman"/>
                        <a:ea typeface="Times New Roman"/>
                      </a:endParaRPr>
                    </a:p>
                  </a:txBody>
                  <a:tcPr marL="68580" marR="68580" marT="0" marB="0"/>
                </a:tc>
                <a:tc>
                  <a:txBody>
                    <a:bodyPr/>
                    <a:lstStyle/>
                    <a:p>
                      <a:pPr>
                        <a:spcAft>
                          <a:spcPts val="0"/>
                        </a:spcAft>
                      </a:pPr>
                      <a:r>
                        <a:rPr lang="en-US" sz="1000" dirty="0">
                          <a:effectLst/>
                        </a:rPr>
                        <a:t>Positive</a:t>
                      </a:r>
                      <a:endParaRPr lang="en-AU" sz="1200" dirty="0">
                        <a:effectLst/>
                      </a:endParaRPr>
                    </a:p>
                    <a:p>
                      <a:pPr marL="342900" lvl="0" indent="-342900">
                        <a:spcAft>
                          <a:spcPts val="0"/>
                        </a:spcAft>
                        <a:buFont typeface="Symbol"/>
                        <a:buChar char=""/>
                        <a:tabLst>
                          <a:tab pos="457200" algn="l"/>
                        </a:tabLst>
                      </a:pPr>
                      <a:r>
                        <a:rPr lang="en-US" sz="1000" dirty="0">
                          <a:effectLst/>
                        </a:rPr>
                        <a:t>There’s a choice between plastic bags and ‘green bags</a:t>
                      </a:r>
                      <a:r>
                        <a:rPr lang="en-US" sz="1000" dirty="0" smtClean="0">
                          <a:effectLst/>
                        </a:rPr>
                        <a:t>’</a:t>
                      </a:r>
                    </a:p>
                    <a:p>
                      <a:pPr marL="342900" lvl="0" indent="-342900">
                        <a:spcAft>
                          <a:spcPts val="0"/>
                        </a:spcAft>
                        <a:buFont typeface="Symbol"/>
                        <a:buChar char=""/>
                        <a:tabLst>
                          <a:tab pos="457200" algn="l"/>
                        </a:tabLst>
                      </a:pPr>
                      <a:r>
                        <a:rPr lang="en-US" sz="1000" dirty="0" smtClean="0">
                          <a:effectLst/>
                        </a:rPr>
                        <a:t>National consultation on single</a:t>
                      </a:r>
                      <a:r>
                        <a:rPr lang="en-US" sz="1000" baseline="0" dirty="0" smtClean="0">
                          <a:effectLst/>
                        </a:rPr>
                        <a:t> use plastic ban to commence soon</a:t>
                      </a:r>
                      <a:endParaRPr lang="en-AU" sz="1200" dirty="0">
                        <a:effectLst/>
                      </a:endParaRPr>
                    </a:p>
                    <a:p>
                      <a:pPr>
                        <a:spcAft>
                          <a:spcPts val="0"/>
                        </a:spcAft>
                      </a:pPr>
                      <a:r>
                        <a:rPr lang="en-US" sz="1000" dirty="0">
                          <a:effectLst/>
                        </a:rPr>
                        <a:t>Negative</a:t>
                      </a:r>
                      <a:endParaRPr lang="en-AU" sz="1200" dirty="0">
                        <a:effectLst/>
                      </a:endParaRPr>
                    </a:p>
                    <a:p>
                      <a:pPr marL="342900" lvl="0" indent="-342900">
                        <a:spcAft>
                          <a:spcPts val="0"/>
                        </a:spcAft>
                        <a:buFont typeface="Symbol"/>
                        <a:buChar char=""/>
                        <a:tabLst>
                          <a:tab pos="457200" algn="l"/>
                        </a:tabLst>
                      </a:pPr>
                      <a:r>
                        <a:rPr lang="en-US" sz="1000" dirty="0">
                          <a:effectLst/>
                        </a:rPr>
                        <a:t>Plastic bags is still widely used through out the </a:t>
                      </a:r>
                      <a:r>
                        <a:rPr lang="en-US" sz="1000" dirty="0" smtClean="0">
                          <a:effectLst/>
                        </a:rPr>
                        <a:t>Kingdom</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US" sz="1000" dirty="0" smtClean="0">
                          <a:effectLst/>
                        </a:rPr>
                        <a:t>Department</a:t>
                      </a:r>
                      <a:r>
                        <a:rPr lang="en-US" sz="1000" baseline="0" dirty="0" smtClean="0">
                          <a:effectLst/>
                        </a:rPr>
                        <a:t> of Environment</a:t>
                      </a:r>
                      <a:endParaRPr lang="en-US" sz="1000" dirty="0" smtClean="0">
                        <a:effectLst/>
                      </a:endParaRPr>
                    </a:p>
                    <a:p>
                      <a:pPr marL="342900" lvl="0" indent="-342900">
                        <a:spcAft>
                          <a:spcPts val="0"/>
                        </a:spcAft>
                        <a:buFont typeface="Symbol"/>
                        <a:buChar char=""/>
                        <a:tabLst>
                          <a:tab pos="457200" algn="l"/>
                        </a:tabLst>
                      </a:pPr>
                      <a:r>
                        <a:rPr lang="en-US" sz="1000" dirty="0" smtClean="0">
                          <a:effectLst/>
                          <a:latin typeface="Times New Roman"/>
                          <a:ea typeface="Times New Roman"/>
                        </a:rPr>
                        <a:t>Waste Authority</a:t>
                      </a:r>
                      <a:r>
                        <a:rPr lang="en-US" sz="1000" baseline="0" dirty="0" smtClean="0">
                          <a:effectLst/>
                          <a:latin typeface="Times New Roman"/>
                          <a:ea typeface="Times New Roman"/>
                        </a:rPr>
                        <a:t> Ltd</a:t>
                      </a:r>
                      <a:endParaRPr lang="en-A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1373920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Limitations and Challenges</a:t>
            </a:r>
            <a:endParaRPr lang="en-AU" sz="3600" dirty="0"/>
          </a:p>
        </p:txBody>
      </p:sp>
      <p:sp>
        <p:nvSpPr>
          <p:cNvPr id="3" name="Content Placeholder 2"/>
          <p:cNvSpPr>
            <a:spLocks noGrp="1"/>
          </p:cNvSpPr>
          <p:nvPr>
            <p:ph idx="1"/>
          </p:nvPr>
        </p:nvSpPr>
        <p:spPr/>
        <p:txBody>
          <a:bodyPr>
            <a:normAutofit fontScale="92500"/>
          </a:bodyPr>
          <a:lstStyle/>
          <a:p>
            <a:r>
              <a:rPr lang="en-AU" dirty="0"/>
              <a:t>Lack of enforcement capacity;</a:t>
            </a:r>
          </a:p>
          <a:p>
            <a:r>
              <a:rPr lang="en-AU" dirty="0"/>
              <a:t>Lack of relevant skills and expertise within organisations</a:t>
            </a:r>
            <a:r>
              <a:rPr lang="en-AU" dirty="0" smtClean="0"/>
              <a:t>;</a:t>
            </a:r>
          </a:p>
          <a:p>
            <a:r>
              <a:rPr lang="en-AU" dirty="0" smtClean="0"/>
              <a:t>Lack of resource (human/equipment) capacity;</a:t>
            </a:r>
            <a:endParaRPr lang="en-AU" dirty="0"/>
          </a:p>
          <a:p>
            <a:r>
              <a:rPr lang="en-AU" dirty="0"/>
              <a:t>Lack coordination;</a:t>
            </a:r>
          </a:p>
          <a:p>
            <a:r>
              <a:rPr lang="en-AU" dirty="0"/>
              <a:t>Duplication of functions;</a:t>
            </a:r>
          </a:p>
          <a:p>
            <a:r>
              <a:rPr lang="en-AU" dirty="0"/>
              <a:t>Lack of public awareness programmes; and</a:t>
            </a:r>
          </a:p>
          <a:p>
            <a:r>
              <a:rPr lang="en-AU" dirty="0"/>
              <a:t>Lack of adequate finances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16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Way Forward</a:t>
            </a:r>
            <a:endParaRPr lang="en-AU" dirty="0"/>
          </a:p>
        </p:txBody>
      </p:sp>
      <p:sp>
        <p:nvSpPr>
          <p:cNvPr id="3" name="Content Placeholder 2"/>
          <p:cNvSpPr>
            <a:spLocks noGrp="1"/>
          </p:cNvSpPr>
          <p:nvPr>
            <p:ph idx="1"/>
          </p:nvPr>
        </p:nvSpPr>
        <p:spPr/>
        <p:txBody>
          <a:bodyPr>
            <a:normAutofit/>
          </a:bodyPr>
          <a:lstStyle/>
          <a:p>
            <a:r>
              <a:rPr lang="en-AU" dirty="0" smtClean="0"/>
              <a:t>Review and update relevant legislations</a:t>
            </a:r>
          </a:p>
          <a:p>
            <a:r>
              <a:rPr lang="en-AU" dirty="0" smtClean="0"/>
              <a:t>Regional/national training (short/long-term) be made available</a:t>
            </a:r>
          </a:p>
          <a:p>
            <a:r>
              <a:rPr lang="en-AU" dirty="0" smtClean="0"/>
              <a:t>Recruit National PMUs??</a:t>
            </a:r>
          </a:p>
          <a:p>
            <a:r>
              <a:rPr lang="en-AU" dirty="0" smtClean="0"/>
              <a:t>Coordination Mechanism in place</a:t>
            </a:r>
          </a:p>
          <a:p>
            <a:r>
              <a:rPr lang="en-AU" dirty="0" smtClean="0"/>
              <a:t>Conduct public awareness and education on a regular basis</a:t>
            </a:r>
          </a:p>
          <a:p>
            <a:r>
              <a:rPr lang="en-AU" dirty="0" smtClean="0"/>
              <a:t>Funds made available (Gov’t/Donor)</a:t>
            </a:r>
          </a:p>
          <a:p>
            <a:endParaRPr lang="en-AU" dirty="0" smtClean="0"/>
          </a:p>
          <a:p>
            <a:endParaRPr lang="en-AU" dirty="0" smtClean="0"/>
          </a:p>
          <a:p>
            <a:endParaRPr lang="en-AU" dirty="0" smtClean="0"/>
          </a:p>
          <a:p>
            <a:endParaRPr lang="en-AU"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 y="269826"/>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9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Malo</a:t>
            </a:r>
            <a:r>
              <a:rPr lang="en-AU" dirty="0" smtClean="0"/>
              <a:t> ‘</a:t>
            </a:r>
            <a:r>
              <a:rPr lang="en-AU" dirty="0" err="1" smtClean="0"/>
              <a:t>Aupito</a:t>
            </a:r>
            <a:endParaRPr lang="en-AU" dirty="0"/>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r>
              <a:rPr lang="en-AU" i="1" dirty="0" smtClean="0"/>
              <a:t>Further information</a:t>
            </a:r>
            <a:r>
              <a:rPr lang="en-AU" dirty="0" smtClean="0"/>
              <a:t>: </a:t>
            </a:r>
            <a:r>
              <a:rPr lang="en-AU" dirty="0" smtClean="0">
                <a:hlinkClick r:id="rId3"/>
              </a:rPr>
              <a:t>mafileo.masi@gmail.com</a:t>
            </a:r>
            <a:endParaRPr lang="en-AU" dirty="0" smtClean="0"/>
          </a:p>
          <a:p>
            <a:pPr marL="0" indent="0">
              <a:buNone/>
            </a:pPr>
            <a:endParaRPr lang="en-AU" dirty="0"/>
          </a:p>
          <a:p>
            <a:pPr marL="0" indent="0">
              <a:buNone/>
            </a:pPr>
            <a:r>
              <a:rPr lang="en-AU" dirty="0" smtClean="0"/>
              <a:t>QUESTIONS?????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852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en-AU" dirty="0"/>
          </a:p>
        </p:txBody>
      </p:sp>
      <p:sp>
        <p:nvSpPr>
          <p:cNvPr id="3" name="Content Placeholder 2"/>
          <p:cNvSpPr>
            <a:spLocks noGrp="1"/>
          </p:cNvSpPr>
          <p:nvPr>
            <p:ph idx="1"/>
          </p:nvPr>
        </p:nvSpPr>
        <p:spPr/>
        <p:txBody>
          <a:bodyPr/>
          <a:lstStyle/>
          <a:p>
            <a:r>
              <a:rPr lang="en-AU" dirty="0" smtClean="0"/>
              <a:t>Management of Waste</a:t>
            </a:r>
            <a:endParaRPr lang="en-AU" dirty="0" smtClean="0"/>
          </a:p>
          <a:p>
            <a:r>
              <a:rPr lang="en-AU" dirty="0" smtClean="0"/>
              <a:t>Challenges and Limitations</a:t>
            </a:r>
          </a:p>
          <a:p>
            <a:r>
              <a:rPr lang="en-AU" dirty="0" smtClean="0"/>
              <a:t>Way Forward</a:t>
            </a:r>
            <a:endParaRPr lang="en-AU"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4399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TSDF II</a:t>
            </a:r>
            <a:endParaRPr lang="en-AU" dirty="0"/>
          </a:p>
        </p:txBody>
      </p:sp>
      <p:sp>
        <p:nvSpPr>
          <p:cNvPr id="3" name="Content Placeholder 2"/>
          <p:cNvSpPr>
            <a:spLocks noGrp="1"/>
          </p:cNvSpPr>
          <p:nvPr>
            <p:ph idx="1"/>
          </p:nvPr>
        </p:nvSpPr>
        <p:spPr/>
        <p:txBody>
          <a:bodyPr>
            <a:normAutofit fontScale="62500" lnSpcReduction="20000"/>
          </a:bodyPr>
          <a:lstStyle/>
          <a:p>
            <a:r>
              <a:rPr lang="en-US" b="1" i="1" dirty="0"/>
              <a:t>Pillar 5, Organizational Outcome 5.3: Cleaner environment with improved waste recycling </a:t>
            </a:r>
            <a:endParaRPr lang="en-US" dirty="0"/>
          </a:p>
          <a:p>
            <a:pPr marL="0" indent="0">
              <a:buNone/>
            </a:pPr>
            <a:r>
              <a:rPr lang="en-US" i="1" dirty="0"/>
              <a:t>Traditional societies produced limited waste and pollution, most of which was bio-degradable. Modern trade and consumption generates vast amounts of waste that can easily lead to the pollution of our sensitive environment. There is a serious lack of commitment to managing waste disposal with wide dumping of waste in inappropriate and unsightly ways. Poor waste management also creates conditions which increases the risk of communicable disease. Opportunities for landfill are limited. Efficient management, minimization and recycling or wastes are essential. </a:t>
            </a:r>
            <a:endParaRPr lang="en-US" i="1" dirty="0" smtClean="0"/>
          </a:p>
          <a:p>
            <a:pPr marL="0" indent="0">
              <a:buNone/>
            </a:pPr>
            <a:endParaRPr lang="en-US" dirty="0"/>
          </a:p>
          <a:p>
            <a:r>
              <a:rPr lang="en-US" b="1" i="1" dirty="0"/>
              <a:t>TSDF Organizational Outcome 5.3: </a:t>
            </a:r>
            <a:endParaRPr lang="en-US" dirty="0"/>
          </a:p>
          <a:p>
            <a:pPr marL="0" indent="0">
              <a:buNone/>
            </a:pPr>
            <a:r>
              <a:rPr lang="en-US" i="1" dirty="0"/>
              <a:t>Cleaner environments and less pollution from household and business activities building on improved waste management, minimization and recycling, making conditions safer, healthier and more pleasant for residents and visitors. </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4975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Legal Mandates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0191965"/>
              </p:ext>
            </p:extLst>
          </p:nvPr>
        </p:nvGraphicFramePr>
        <p:xfrm>
          <a:off x="457200" y="1600200"/>
          <a:ext cx="8229600" cy="4516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AU" dirty="0" smtClean="0"/>
                        <a:t>Environmental Acts</a:t>
                      </a:r>
                      <a:endParaRPr lang="en-AU" dirty="0"/>
                    </a:p>
                  </a:txBody>
                  <a:tcPr/>
                </a:tc>
                <a:tc>
                  <a:txBody>
                    <a:bodyPr/>
                    <a:lstStyle/>
                    <a:p>
                      <a:r>
                        <a:rPr lang="en-AU" dirty="0" smtClean="0"/>
                        <a:t>International Obligations</a:t>
                      </a:r>
                      <a:endParaRPr lang="en-AU" dirty="0"/>
                    </a:p>
                  </a:txBody>
                  <a:tcPr/>
                </a:tc>
              </a:tr>
              <a:tr h="370840">
                <a:tc>
                  <a:txBody>
                    <a:bodyPr/>
                    <a:lstStyle/>
                    <a:p>
                      <a:r>
                        <a:rPr lang="en-AU" dirty="0" smtClean="0"/>
                        <a:t>Environment</a:t>
                      </a:r>
                      <a:r>
                        <a:rPr lang="en-AU" baseline="0" dirty="0" smtClean="0"/>
                        <a:t> Management Act 2010</a:t>
                      </a:r>
                      <a:endParaRPr lang="en-AU" dirty="0"/>
                    </a:p>
                  </a:txBody>
                  <a:tcPr/>
                </a:tc>
                <a:tc rowSpan="6">
                  <a:txBody>
                    <a:bodyPr/>
                    <a:lstStyle/>
                    <a:p>
                      <a:r>
                        <a:rPr lang="en-AU" dirty="0" err="1" smtClean="0"/>
                        <a:t>Waigani</a:t>
                      </a:r>
                      <a:r>
                        <a:rPr lang="en-AU" baseline="0" dirty="0" smtClean="0"/>
                        <a:t> Convention, Basel Convention, Stockholm Convention, Rotterdam Convention, </a:t>
                      </a:r>
                      <a:r>
                        <a:rPr lang="en-AU" baseline="0" dirty="0" err="1" smtClean="0"/>
                        <a:t>Minamata</a:t>
                      </a:r>
                      <a:r>
                        <a:rPr lang="en-AU" baseline="0" dirty="0" smtClean="0"/>
                        <a:t> Convention, UN </a:t>
                      </a:r>
                      <a:r>
                        <a:rPr lang="en-AU" baseline="0" dirty="0" smtClean="0"/>
                        <a:t>Convention on Biological Diversity, UN Convention to Combat Desertification and Cartagena Protocol on Biosafety, UN Framework Convention on Climate Change</a:t>
                      </a:r>
                      <a:endParaRPr lang="en-AU" dirty="0"/>
                    </a:p>
                  </a:txBody>
                  <a:tcPr/>
                </a:tc>
              </a:tr>
              <a:tr h="370840">
                <a:tc>
                  <a:txBody>
                    <a:bodyPr/>
                    <a:lstStyle/>
                    <a:p>
                      <a:r>
                        <a:rPr lang="en-AU" dirty="0" smtClean="0"/>
                        <a:t>Environment Impact</a:t>
                      </a:r>
                      <a:r>
                        <a:rPr lang="en-AU" baseline="0" dirty="0" smtClean="0"/>
                        <a:t> Assessment Act 2003</a:t>
                      </a:r>
                      <a:endParaRPr lang="en-AU" dirty="0"/>
                    </a:p>
                  </a:txBody>
                  <a:tcPr/>
                </a:tc>
                <a:tc vMerge="1">
                  <a:txBody>
                    <a:bodyPr/>
                    <a:lstStyle/>
                    <a:p>
                      <a:endParaRPr lang="en-AU" dirty="0"/>
                    </a:p>
                  </a:txBody>
                  <a:tcPr/>
                </a:tc>
              </a:tr>
              <a:tr h="370840">
                <a:tc>
                  <a:txBody>
                    <a:bodyPr/>
                    <a:lstStyle/>
                    <a:p>
                      <a:r>
                        <a:rPr lang="en-AU" dirty="0" smtClean="0"/>
                        <a:t>Environment Impact Assessment Regulation</a:t>
                      </a:r>
                      <a:r>
                        <a:rPr lang="en-AU" baseline="0" dirty="0" smtClean="0"/>
                        <a:t> 2010</a:t>
                      </a:r>
                      <a:endParaRPr lang="en-AU" dirty="0"/>
                    </a:p>
                  </a:txBody>
                  <a:tcPr/>
                </a:tc>
                <a:tc vMerge="1">
                  <a:txBody>
                    <a:bodyPr/>
                    <a:lstStyle/>
                    <a:p>
                      <a:endParaRPr lang="en-AU" dirty="0"/>
                    </a:p>
                  </a:txBody>
                  <a:tcPr/>
                </a:tc>
              </a:tr>
              <a:tr h="370840">
                <a:tc>
                  <a:txBody>
                    <a:bodyPr/>
                    <a:lstStyle/>
                    <a:p>
                      <a:r>
                        <a:rPr lang="en-AU" dirty="0" smtClean="0"/>
                        <a:t>Biosafety Act 2010</a:t>
                      </a:r>
                      <a:endParaRPr lang="en-AU" dirty="0"/>
                    </a:p>
                  </a:txBody>
                  <a:tcPr/>
                </a:tc>
                <a:tc vMerge="1">
                  <a:txBody>
                    <a:bodyPr/>
                    <a:lstStyle/>
                    <a:p>
                      <a:endParaRPr lang="en-AU" dirty="0"/>
                    </a:p>
                  </a:txBody>
                  <a:tcPr/>
                </a:tc>
              </a:tr>
              <a:tr h="370840">
                <a:tc>
                  <a:txBody>
                    <a:bodyPr/>
                    <a:lstStyle/>
                    <a:p>
                      <a:r>
                        <a:rPr lang="en-AU" dirty="0" smtClean="0"/>
                        <a:t>Hazardous Wastes and Chemicals Act 2010</a:t>
                      </a:r>
                      <a:endParaRPr lang="en-AU" dirty="0"/>
                    </a:p>
                  </a:txBody>
                  <a:tcPr/>
                </a:tc>
                <a:tc vMerge="1">
                  <a:txBody>
                    <a:bodyPr/>
                    <a:lstStyle/>
                    <a:p>
                      <a:endParaRPr lang="en-AU" dirty="0"/>
                    </a:p>
                  </a:txBody>
                  <a:tcPr/>
                </a:tc>
              </a:tr>
              <a:tr h="370840">
                <a:tc>
                  <a:txBody>
                    <a:bodyPr/>
                    <a:lstStyle/>
                    <a:p>
                      <a:r>
                        <a:rPr lang="en-AU" dirty="0" smtClean="0"/>
                        <a:t>Waste Management Act 2005</a:t>
                      </a:r>
                      <a:endParaRPr lang="en-AU" dirty="0"/>
                    </a:p>
                  </a:txBody>
                  <a:tcPr/>
                </a:tc>
                <a:tc vMerge="1">
                  <a:txBody>
                    <a:bodyPr/>
                    <a:lstStyle/>
                    <a:p>
                      <a:endParaRPr lang="en-AU" dirty="0"/>
                    </a:p>
                  </a:txBody>
                  <a:tcPr/>
                </a:tc>
              </a:tr>
              <a:tr h="370840">
                <a:tc>
                  <a:txBody>
                    <a:bodyPr/>
                    <a:lstStyle/>
                    <a:p>
                      <a:r>
                        <a:rPr lang="en-AU" dirty="0" smtClean="0"/>
                        <a:t>Litter Control Regulation 2016</a:t>
                      </a:r>
                      <a:endParaRPr lang="en-AU" dirty="0"/>
                    </a:p>
                  </a:txBody>
                  <a:tcPr/>
                </a:tc>
                <a:tc>
                  <a:txBody>
                    <a:bodyPr/>
                    <a:lstStyle/>
                    <a:p>
                      <a:endParaRPr lang="en-AU" dirty="0"/>
                    </a:p>
                  </a:txBody>
                  <a:tcPr/>
                </a:tc>
              </a:tr>
              <a:tr h="370840">
                <a:tc>
                  <a:txBody>
                    <a:bodyPr/>
                    <a:lstStyle/>
                    <a:p>
                      <a:r>
                        <a:rPr lang="en-US" sz="1800" b="0" i="0" u="none" strike="noStrike" kern="1200" baseline="0" dirty="0" smtClean="0">
                          <a:solidFill>
                            <a:schemeClr val="tx1"/>
                          </a:solidFill>
                          <a:latin typeface="+mn-lt"/>
                          <a:ea typeface="+mn-ea"/>
                          <a:cs typeface="+mn-cs"/>
                        </a:rPr>
                        <a:t>Waste Management (</a:t>
                      </a:r>
                      <a:r>
                        <a:rPr lang="en-US" sz="1800" b="1" i="0" u="none" strike="noStrike" kern="1200" baseline="0" dirty="0" smtClean="0">
                          <a:solidFill>
                            <a:schemeClr val="tx1"/>
                          </a:solidFill>
                          <a:latin typeface="+mn-lt"/>
                          <a:ea typeface="+mn-ea"/>
                          <a:cs typeface="+mn-cs"/>
                        </a:rPr>
                        <a:t>Plastic Levy</a:t>
                      </a:r>
                      <a:r>
                        <a:rPr lang="en-US" sz="1800" b="0" i="0" u="none" strike="noStrike" kern="1200" baseline="0" dirty="0" smtClean="0">
                          <a:solidFill>
                            <a:schemeClr val="tx1"/>
                          </a:solidFill>
                          <a:latin typeface="+mn-lt"/>
                          <a:ea typeface="+mn-ea"/>
                          <a:cs typeface="+mn-cs"/>
                        </a:rPr>
                        <a:t>) Regulations, 2013 </a:t>
                      </a:r>
                    </a:p>
                  </a:txBody>
                  <a:tcPr/>
                </a:tc>
                <a:tc>
                  <a:txBody>
                    <a:bodyPr/>
                    <a:lstStyle/>
                    <a:p>
                      <a:endParaRPr lang="en-AU" dirty="0"/>
                    </a:p>
                  </a:txBody>
                  <a:tcPr/>
                </a:tc>
              </a:tr>
              <a:tr h="370840">
                <a:tc>
                  <a:txBody>
                    <a:bodyPr/>
                    <a:lstStyle/>
                    <a:p>
                      <a:r>
                        <a:rPr lang="en-AU" dirty="0" smtClean="0"/>
                        <a:t>Public Health Act 1992</a:t>
                      </a:r>
                      <a:endParaRPr lang="en-AU" dirty="0"/>
                    </a:p>
                  </a:txBody>
                  <a:tcPr/>
                </a:tc>
                <a:tc>
                  <a:txBody>
                    <a:bodyPr/>
                    <a:lstStyle/>
                    <a:p>
                      <a:endParaRPr lang="en-AU"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8374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Lead Agencies</a:t>
            </a:r>
            <a:endParaRPr lang="en-AU" dirty="0"/>
          </a:p>
        </p:txBody>
      </p:sp>
      <p:sp>
        <p:nvSpPr>
          <p:cNvPr id="3" name="Content Placeholder 2"/>
          <p:cNvSpPr>
            <a:spLocks noGrp="1"/>
          </p:cNvSpPr>
          <p:nvPr>
            <p:ph idx="1"/>
          </p:nvPr>
        </p:nvSpPr>
        <p:spPr/>
        <p:txBody>
          <a:bodyPr>
            <a:normAutofit fontScale="70000" lnSpcReduction="20000"/>
          </a:bodyPr>
          <a:lstStyle/>
          <a:p>
            <a:r>
              <a:rPr lang="en-AU" b="1" dirty="0" smtClean="0"/>
              <a:t>Ministry of Meteorology, Energy, Information, Disaster Management, Environment, Climate Change and Communications (MEIDECC)</a:t>
            </a:r>
          </a:p>
          <a:p>
            <a:pPr>
              <a:buFontTx/>
              <a:buChar char="-"/>
            </a:pPr>
            <a:r>
              <a:rPr lang="en-AU" dirty="0" smtClean="0"/>
              <a:t>Regulator</a:t>
            </a:r>
          </a:p>
          <a:p>
            <a:r>
              <a:rPr lang="en-AU" b="1" dirty="0" smtClean="0"/>
              <a:t>Waste Authority Ltd</a:t>
            </a:r>
          </a:p>
          <a:p>
            <a:r>
              <a:rPr lang="en-US" dirty="0"/>
              <a:t>waste collection on </a:t>
            </a:r>
            <a:r>
              <a:rPr lang="en-US" dirty="0" err="1"/>
              <a:t>Tongatapu</a:t>
            </a:r>
            <a:r>
              <a:rPr lang="en-US" dirty="0"/>
              <a:t> (more than 200 households</a:t>
            </a:r>
            <a:r>
              <a:rPr lang="en-US" dirty="0" smtClean="0"/>
              <a:t>) and </a:t>
            </a:r>
            <a:r>
              <a:rPr lang="en-US" dirty="0" err="1" smtClean="0"/>
              <a:t>Vava’u</a:t>
            </a:r>
            <a:r>
              <a:rPr lang="en-US" dirty="0" smtClean="0"/>
              <a:t> (more than 100 households);</a:t>
            </a:r>
            <a:endParaRPr lang="en-US" dirty="0" smtClean="0"/>
          </a:p>
          <a:p>
            <a:r>
              <a:rPr lang="en-US" dirty="0" smtClean="0"/>
              <a:t>Management of </a:t>
            </a:r>
            <a:r>
              <a:rPr lang="en-US" dirty="0" err="1" smtClean="0"/>
              <a:t>Tapuhia</a:t>
            </a:r>
            <a:r>
              <a:rPr lang="en-US" dirty="0" smtClean="0"/>
              <a:t> Landfill (</a:t>
            </a:r>
            <a:r>
              <a:rPr lang="en-US" dirty="0" err="1" smtClean="0"/>
              <a:t>Tongatapu</a:t>
            </a:r>
            <a:r>
              <a:rPr lang="en-US" dirty="0" smtClean="0"/>
              <a:t>) and </a:t>
            </a:r>
            <a:r>
              <a:rPr lang="en-US" dirty="0" err="1" smtClean="0"/>
              <a:t>Kalaka</a:t>
            </a:r>
            <a:r>
              <a:rPr lang="en-US" dirty="0" smtClean="0"/>
              <a:t> Landfill (</a:t>
            </a:r>
            <a:r>
              <a:rPr lang="en-US" dirty="0" err="1" smtClean="0"/>
              <a:t>Vava’u</a:t>
            </a:r>
            <a:r>
              <a:rPr lang="en-US" dirty="0" smtClean="0"/>
              <a:t>)</a:t>
            </a:r>
            <a:r>
              <a:rPr lang="en-US" dirty="0"/>
              <a:t>  </a:t>
            </a:r>
            <a:endParaRPr lang="en-AU" dirty="0"/>
          </a:p>
          <a:p>
            <a:r>
              <a:rPr lang="en-US" dirty="0"/>
              <a:t>·  waste collection from visiting yachts </a:t>
            </a:r>
            <a:endParaRPr lang="en-AU" dirty="0"/>
          </a:p>
          <a:p>
            <a:r>
              <a:rPr lang="en-US" dirty="0"/>
              <a:t>·  recyclable materials streamed off for processing </a:t>
            </a:r>
            <a:endParaRPr lang="en-AU" dirty="0"/>
          </a:p>
          <a:p>
            <a:r>
              <a:rPr lang="en-US" dirty="0"/>
              <a:t>·  septic tank emptying service for buildings and ships </a:t>
            </a:r>
            <a:endParaRPr lang="en-AU" dirty="0"/>
          </a:p>
          <a:p>
            <a:r>
              <a:rPr lang="en-US" dirty="0"/>
              <a:t>·  waste and sanitation services for events </a:t>
            </a:r>
            <a:endParaRPr lang="en-AU" dirty="0"/>
          </a:p>
          <a:p>
            <a:pPr marL="0" indent="0">
              <a:buNone/>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8844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Lead Agencies</a:t>
            </a:r>
            <a:endParaRPr lang="en-AU" dirty="0"/>
          </a:p>
        </p:txBody>
      </p:sp>
      <p:sp>
        <p:nvSpPr>
          <p:cNvPr id="3" name="Content Placeholder 2"/>
          <p:cNvSpPr>
            <a:spLocks noGrp="1"/>
          </p:cNvSpPr>
          <p:nvPr>
            <p:ph idx="1"/>
          </p:nvPr>
        </p:nvSpPr>
        <p:spPr/>
        <p:txBody>
          <a:bodyPr>
            <a:normAutofit/>
          </a:bodyPr>
          <a:lstStyle/>
          <a:p>
            <a:r>
              <a:rPr lang="en-AU" b="1" dirty="0" smtClean="0"/>
              <a:t>Ministry of Health</a:t>
            </a:r>
          </a:p>
          <a:p>
            <a:pPr>
              <a:buFontTx/>
              <a:buChar char="-"/>
            </a:pPr>
            <a:r>
              <a:rPr lang="en-AU" dirty="0" smtClean="0"/>
              <a:t>Waste collection and disposal in </a:t>
            </a:r>
            <a:r>
              <a:rPr lang="en-AU" dirty="0" smtClean="0"/>
              <a:t>the Outer Islands (</a:t>
            </a:r>
            <a:r>
              <a:rPr lang="en-AU" dirty="0" err="1" smtClean="0"/>
              <a:t>Ha’apai</a:t>
            </a:r>
            <a:r>
              <a:rPr lang="en-AU" dirty="0" smtClean="0"/>
              <a:t>, ‘</a:t>
            </a:r>
            <a:r>
              <a:rPr lang="en-AU" dirty="0" err="1" smtClean="0"/>
              <a:t>Eua</a:t>
            </a:r>
            <a:r>
              <a:rPr lang="en-AU" dirty="0" smtClean="0"/>
              <a:t>, </a:t>
            </a:r>
            <a:r>
              <a:rPr lang="en-AU" dirty="0" err="1" smtClean="0"/>
              <a:t>Niua</a:t>
            </a:r>
            <a:r>
              <a:rPr lang="en-AU" dirty="0" err="1" smtClean="0"/>
              <a:t>toputapu</a:t>
            </a:r>
            <a:r>
              <a:rPr lang="en-AU" dirty="0" smtClean="0"/>
              <a:t> and </a:t>
            </a:r>
            <a:r>
              <a:rPr lang="en-AU" dirty="0" err="1" smtClean="0"/>
              <a:t>Niuafo’ou</a:t>
            </a:r>
            <a:r>
              <a:rPr lang="en-AU" dirty="0" smtClean="0"/>
              <a:t>)</a:t>
            </a:r>
            <a:endParaRPr lang="en-AU" dirty="0" smtClean="0"/>
          </a:p>
          <a:p>
            <a:r>
              <a:rPr lang="en-AU" b="1" dirty="0" smtClean="0"/>
              <a:t>Others</a:t>
            </a:r>
          </a:p>
          <a:p>
            <a:pPr marL="0" indent="0">
              <a:buNone/>
            </a:pPr>
            <a:r>
              <a:rPr lang="en-AU" dirty="0" smtClean="0"/>
              <a:t>-  Relevant Gov’t Ministries, NGO’s and Private sectors</a:t>
            </a:r>
            <a:endParaRPr lang="en-AU" dirty="0"/>
          </a:p>
          <a:p>
            <a:pPr marL="0" indent="0">
              <a:buNone/>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841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Waste Management</a:t>
            </a:r>
            <a:r>
              <a:rPr lang="en-AU" dirty="0" smtClean="0"/>
              <a:t> </a:t>
            </a:r>
            <a:endParaRPr lang="en-AU" dirty="0"/>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878032394"/>
              </p:ext>
            </p:extLst>
          </p:nvPr>
        </p:nvGraphicFramePr>
        <p:xfrm>
          <a:off x="457200" y="1556792"/>
          <a:ext cx="8229600" cy="4732911"/>
        </p:xfrm>
        <a:graphic>
          <a:graphicData uri="http://schemas.openxmlformats.org/drawingml/2006/table">
            <a:tbl>
              <a:tblPr firstRow="1" firstCol="1" lastRow="1" lastCol="1" bandRow="1" bandCol="1"/>
              <a:tblGrid>
                <a:gridCol w="2057400"/>
                <a:gridCol w="2057400"/>
                <a:gridCol w="2057400"/>
                <a:gridCol w="2057400"/>
              </a:tblGrid>
              <a:tr h="206632">
                <a:tc>
                  <a:txBody>
                    <a:bodyPr/>
                    <a:lstStyle/>
                    <a:p>
                      <a:pPr>
                        <a:spcAft>
                          <a:spcPts val="0"/>
                        </a:spcAft>
                      </a:pPr>
                      <a:r>
                        <a:rPr lang="en-US" sz="1200" b="1" dirty="0">
                          <a:effectLst/>
                          <a:latin typeface="Times New Roman"/>
                          <a:ea typeface="Times New Roman"/>
                        </a:rPr>
                        <a:t>Activity</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a:effectLst/>
                          <a:latin typeface="Times New Roman"/>
                          <a:ea typeface="Times New Roman"/>
                        </a:rPr>
                        <a:t>Progress</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effectLst/>
                          <a:latin typeface="Times New Roman"/>
                          <a:ea typeface="Times New Roman"/>
                        </a:rPr>
                        <a:t>Issues (positive &amp; negative)</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effectLst/>
                          <a:latin typeface="Times New Roman"/>
                          <a:ea typeface="Times New Roman"/>
                        </a:rPr>
                        <a:t>Costs &amp; funding sources</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158">
                <a:tc>
                  <a:txBody>
                    <a:bodyPr/>
                    <a:lstStyle/>
                    <a:p>
                      <a:pPr>
                        <a:spcAft>
                          <a:spcPts val="0"/>
                        </a:spcAft>
                      </a:pPr>
                      <a:r>
                        <a:rPr lang="en-US" sz="1100" dirty="0">
                          <a:effectLst/>
                        </a:rPr>
                        <a:t>1</a:t>
                      </a:r>
                      <a:r>
                        <a:rPr lang="en-US" sz="1100" dirty="0" smtClean="0">
                          <a:effectLst/>
                        </a:rPr>
                        <a:t>. </a:t>
                      </a:r>
                      <a:r>
                        <a:rPr lang="en-US" sz="1100" dirty="0">
                          <a:effectLst/>
                        </a:rPr>
                        <a:t>Asbestos</a:t>
                      </a:r>
                      <a:endParaRPr lang="en-A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US" sz="1100" dirty="0">
                          <a:effectLst/>
                        </a:rPr>
                        <a:t>Still in the process of developing a environmental standard on asbestos</a:t>
                      </a:r>
                      <a:endParaRPr lang="en-AU" sz="1100" dirty="0">
                        <a:effectLst/>
                      </a:endParaRPr>
                    </a:p>
                    <a:p>
                      <a:pPr marL="342900" lvl="0" indent="-342900">
                        <a:spcAft>
                          <a:spcPts val="0"/>
                        </a:spcAft>
                        <a:buFont typeface="Symbol"/>
                        <a:buChar char=""/>
                        <a:tabLst>
                          <a:tab pos="457200" algn="l"/>
                        </a:tabLst>
                      </a:pPr>
                      <a:r>
                        <a:rPr lang="en-US" sz="1100" dirty="0" smtClean="0">
                          <a:effectLst/>
                        </a:rPr>
                        <a:t>Survey </a:t>
                      </a:r>
                      <a:r>
                        <a:rPr lang="en-US" sz="1100" dirty="0">
                          <a:effectLst/>
                        </a:rPr>
                        <a:t>has been conducted to determine the volume and type of asbestos in the Kingdom</a:t>
                      </a:r>
                      <a:endParaRPr lang="en-A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smtClean="0">
                          <a:effectLst/>
                        </a:rPr>
                        <a:t>Positive</a:t>
                      </a:r>
                      <a:endParaRPr lang="en-AU" sz="1100" dirty="0">
                        <a:effectLst/>
                      </a:endParaRPr>
                    </a:p>
                    <a:p>
                      <a:pPr marL="342900" lvl="0" indent="-342900">
                        <a:spcAft>
                          <a:spcPts val="0"/>
                        </a:spcAft>
                        <a:buFont typeface="Symbol"/>
                        <a:buChar char=""/>
                        <a:tabLst>
                          <a:tab pos="457200" algn="l"/>
                        </a:tabLst>
                      </a:pPr>
                      <a:r>
                        <a:rPr lang="en-US" sz="1100" dirty="0" smtClean="0">
                          <a:effectLst/>
                          <a:latin typeface="+mn-lt"/>
                          <a:ea typeface="+mn-ea"/>
                        </a:rPr>
                        <a:t>Asbestos</a:t>
                      </a:r>
                      <a:r>
                        <a:rPr lang="en-US" sz="1100" baseline="0" dirty="0" smtClean="0">
                          <a:effectLst/>
                          <a:latin typeface="+mn-lt"/>
                          <a:ea typeface="+mn-ea"/>
                        </a:rPr>
                        <a:t> in </a:t>
                      </a:r>
                      <a:r>
                        <a:rPr lang="en-US" sz="1100" baseline="0" dirty="0" err="1" smtClean="0">
                          <a:effectLst/>
                          <a:latin typeface="+mn-lt"/>
                          <a:ea typeface="+mn-ea"/>
                        </a:rPr>
                        <a:t>Ha’apai</a:t>
                      </a:r>
                      <a:r>
                        <a:rPr lang="en-US" sz="1100" baseline="0" dirty="0" smtClean="0">
                          <a:effectLst/>
                          <a:latin typeface="+mn-lt"/>
                          <a:ea typeface="+mn-ea"/>
                        </a:rPr>
                        <a:t> has been removed and disposed at </a:t>
                      </a:r>
                      <a:r>
                        <a:rPr lang="en-US" sz="1100" baseline="0" dirty="0" err="1" smtClean="0">
                          <a:effectLst/>
                          <a:latin typeface="+mn-lt"/>
                          <a:ea typeface="+mn-ea"/>
                        </a:rPr>
                        <a:t>Tapuhia</a:t>
                      </a:r>
                      <a:r>
                        <a:rPr lang="en-US" sz="1100" baseline="0" dirty="0" smtClean="0">
                          <a:effectLst/>
                          <a:latin typeface="+mn-lt"/>
                          <a:ea typeface="+mn-ea"/>
                        </a:rPr>
                        <a:t> Landfill</a:t>
                      </a:r>
                    </a:p>
                    <a:p>
                      <a:pPr marL="342900" lvl="0" indent="-342900">
                        <a:spcAft>
                          <a:spcPts val="0"/>
                        </a:spcAft>
                        <a:buFont typeface="Symbol"/>
                        <a:buChar char=""/>
                        <a:tabLst>
                          <a:tab pos="457200" algn="l"/>
                        </a:tabLst>
                      </a:pPr>
                      <a:r>
                        <a:rPr lang="en-US" sz="1100" baseline="0" dirty="0" smtClean="0">
                          <a:effectLst/>
                          <a:latin typeface="+mn-lt"/>
                          <a:ea typeface="+mn-ea"/>
                        </a:rPr>
                        <a:t>Asbestos in </a:t>
                      </a:r>
                      <a:r>
                        <a:rPr lang="en-US" sz="1100" baseline="0" dirty="0" err="1" smtClean="0">
                          <a:effectLst/>
                          <a:latin typeface="+mn-lt"/>
                          <a:ea typeface="+mn-ea"/>
                        </a:rPr>
                        <a:t>Tongatapu</a:t>
                      </a:r>
                      <a:r>
                        <a:rPr lang="en-US" sz="1100" baseline="0" dirty="0" smtClean="0">
                          <a:effectLst/>
                          <a:latin typeface="+mn-lt"/>
                          <a:ea typeface="+mn-ea"/>
                        </a:rPr>
                        <a:t>, </a:t>
                      </a:r>
                      <a:r>
                        <a:rPr lang="en-US" sz="1100" baseline="0" dirty="0" err="1" smtClean="0">
                          <a:effectLst/>
                          <a:latin typeface="+mn-lt"/>
                          <a:ea typeface="+mn-ea"/>
                        </a:rPr>
                        <a:t>Vava’u</a:t>
                      </a:r>
                      <a:r>
                        <a:rPr lang="en-US" sz="1100" baseline="0" dirty="0" smtClean="0">
                          <a:effectLst/>
                          <a:latin typeface="+mn-lt"/>
                          <a:ea typeface="+mn-ea"/>
                        </a:rPr>
                        <a:t> and ‘</a:t>
                      </a:r>
                      <a:r>
                        <a:rPr lang="en-US" sz="1100" baseline="0" dirty="0" err="1" smtClean="0">
                          <a:effectLst/>
                          <a:latin typeface="+mn-lt"/>
                          <a:ea typeface="+mn-ea"/>
                        </a:rPr>
                        <a:t>Eua</a:t>
                      </a:r>
                      <a:r>
                        <a:rPr lang="en-US" sz="1100" baseline="0" dirty="0" smtClean="0">
                          <a:effectLst/>
                          <a:latin typeface="+mn-lt"/>
                          <a:ea typeface="+mn-ea"/>
                        </a:rPr>
                        <a:t>  removal and disposal are in progress</a:t>
                      </a:r>
                    </a:p>
                    <a:p>
                      <a:pPr marL="0" lvl="0" indent="0">
                        <a:spcAft>
                          <a:spcPts val="0"/>
                        </a:spcAft>
                        <a:buFont typeface="Symbol"/>
                        <a:buNone/>
                        <a:tabLst>
                          <a:tab pos="457200" algn="l"/>
                        </a:tabLst>
                      </a:pPr>
                      <a:r>
                        <a:rPr lang="en-US" sz="1100" baseline="0" dirty="0" smtClean="0">
                          <a:effectLst/>
                          <a:latin typeface="+mn-lt"/>
                          <a:ea typeface="+mn-ea"/>
                        </a:rPr>
                        <a:t>Negative</a:t>
                      </a:r>
                    </a:p>
                    <a:p>
                      <a:pPr marL="171450" lvl="0" indent="-171450">
                        <a:spcAft>
                          <a:spcPts val="0"/>
                        </a:spcAft>
                        <a:buFont typeface="Arial"/>
                        <a:buChar char="•"/>
                        <a:tabLst>
                          <a:tab pos="457200" algn="l"/>
                        </a:tabLst>
                      </a:pPr>
                      <a:r>
                        <a:rPr lang="en-US" sz="1100" baseline="0" dirty="0" smtClean="0">
                          <a:effectLst/>
                          <a:latin typeface="+mn-lt"/>
                          <a:ea typeface="+mn-ea"/>
                        </a:rPr>
                        <a:t>Very </a:t>
                      </a:r>
                      <a:r>
                        <a:rPr lang="en-US" sz="1100" baseline="0" dirty="0" smtClean="0">
                          <a:effectLst/>
                          <a:latin typeface="+mn-lt"/>
                          <a:ea typeface="+mn-ea"/>
                        </a:rPr>
                        <a:t>expensive to </a:t>
                      </a:r>
                      <a:r>
                        <a:rPr lang="en-US" sz="1100" baseline="0" dirty="0" smtClean="0">
                          <a:effectLst/>
                          <a:latin typeface="+mn-lt"/>
                          <a:ea typeface="+mn-ea"/>
                        </a:rPr>
                        <a:t>manage</a:t>
                      </a:r>
                    </a:p>
                    <a:p>
                      <a:pPr marL="171450" lvl="0" indent="-171450">
                        <a:spcAft>
                          <a:spcPts val="0"/>
                        </a:spcAft>
                        <a:buFont typeface="Arial"/>
                        <a:buChar char="•"/>
                        <a:tabLst>
                          <a:tab pos="457200" algn="l"/>
                        </a:tabLst>
                      </a:pPr>
                      <a:r>
                        <a:rPr lang="en-US" sz="1100" baseline="0" dirty="0" smtClean="0">
                          <a:effectLst/>
                          <a:latin typeface="+mn-lt"/>
                          <a:ea typeface="+mn-ea"/>
                        </a:rPr>
                        <a:t>No national strategy or policy in place to manage asbestos</a:t>
                      </a:r>
                      <a:endParaRPr lang="en-US" sz="1100" baseline="0" dirty="0" smtClean="0">
                        <a:effectLst/>
                        <a:latin typeface="+mn-lt"/>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US" sz="1100" dirty="0" smtClean="0">
                          <a:effectLst/>
                          <a:latin typeface="+mn-lt"/>
                          <a:ea typeface="+mn-ea"/>
                        </a:rPr>
                        <a:t>World</a:t>
                      </a:r>
                      <a:r>
                        <a:rPr lang="en-US" sz="1100" baseline="0" dirty="0" smtClean="0">
                          <a:effectLst/>
                          <a:latin typeface="+mn-lt"/>
                          <a:ea typeface="+mn-ea"/>
                        </a:rPr>
                        <a:t> Bank</a:t>
                      </a:r>
                    </a:p>
                    <a:p>
                      <a:pPr marL="342900" lvl="0" indent="-342900">
                        <a:spcAft>
                          <a:spcPts val="0"/>
                        </a:spcAft>
                        <a:buFont typeface="Symbol"/>
                        <a:buChar char=""/>
                        <a:tabLst>
                          <a:tab pos="457200" algn="l"/>
                        </a:tabLst>
                      </a:pPr>
                      <a:r>
                        <a:rPr lang="en-US" sz="1100" baseline="0" dirty="0" err="1" smtClean="0">
                          <a:effectLst/>
                          <a:latin typeface="+mn-lt"/>
                          <a:ea typeface="+mn-ea"/>
                        </a:rPr>
                        <a:t>PacWaste</a:t>
                      </a:r>
                      <a:r>
                        <a:rPr lang="en-US" sz="1100" baseline="0" dirty="0" smtClean="0">
                          <a:effectLst/>
                          <a:latin typeface="+mn-lt"/>
                          <a:ea typeface="+mn-ea"/>
                        </a:rPr>
                        <a:t>/SPREP/EU</a:t>
                      </a:r>
                      <a:endParaRPr lang="en-A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158">
                <a:tc>
                  <a:txBody>
                    <a:bodyPr/>
                    <a:lstStyle/>
                    <a:p>
                      <a:pPr>
                        <a:spcAft>
                          <a:spcPts val="0"/>
                        </a:spcAft>
                      </a:pPr>
                      <a:r>
                        <a:rPr lang="en-AU" sz="1100" dirty="0" smtClean="0">
                          <a:effectLst/>
                          <a:latin typeface="+mn-lt"/>
                          <a:ea typeface="Times New Roman"/>
                        </a:rPr>
                        <a:t>2. E-Waste</a:t>
                      </a:r>
                      <a:endParaRPr lang="en-AU" sz="11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tab pos="457200" algn="l"/>
                        </a:tabLst>
                        <a:defRPr/>
                      </a:pPr>
                      <a:r>
                        <a:rPr lang="en-US" sz="1100" dirty="0" smtClean="0">
                          <a:effectLst/>
                          <a:latin typeface="+mn-lt"/>
                        </a:rPr>
                        <a:t>No survey has been conducted to determine the volume of electronics</a:t>
                      </a:r>
                      <a:r>
                        <a:rPr lang="en-US" sz="1100" baseline="0" dirty="0" smtClean="0">
                          <a:effectLst/>
                          <a:latin typeface="+mn-lt"/>
                        </a:rPr>
                        <a:t> </a:t>
                      </a:r>
                      <a:r>
                        <a:rPr lang="en-US" sz="1100" dirty="0" smtClean="0">
                          <a:effectLst/>
                          <a:latin typeface="+mn-lt"/>
                        </a:rPr>
                        <a:t>in or entering the country</a:t>
                      </a:r>
                    </a:p>
                    <a:p>
                      <a:pPr marL="342900" marR="0" lvl="0" indent="-342900" algn="l" defTabSz="914400" rtl="0" eaLnBrk="1" fontAlgn="auto" latinLnBrk="0" hangingPunct="1">
                        <a:lnSpc>
                          <a:spcPct val="100000"/>
                        </a:lnSpc>
                        <a:spcBef>
                          <a:spcPts val="0"/>
                        </a:spcBef>
                        <a:spcAft>
                          <a:spcPts val="0"/>
                        </a:spcAft>
                        <a:buClrTx/>
                        <a:buSzTx/>
                        <a:buFont typeface="Symbol"/>
                        <a:buChar char=""/>
                        <a:tabLst>
                          <a:tab pos="457200" algn="l"/>
                        </a:tabLst>
                        <a:defRPr/>
                      </a:pPr>
                      <a:r>
                        <a:rPr lang="en-US" sz="1100" dirty="0" smtClean="0">
                          <a:effectLst/>
                          <a:latin typeface="+mn-lt"/>
                        </a:rPr>
                        <a:t>Collection and disposal of e-waste is operated</a:t>
                      </a:r>
                      <a:r>
                        <a:rPr lang="en-US" sz="1100" baseline="0" dirty="0" smtClean="0">
                          <a:effectLst/>
                          <a:latin typeface="+mn-lt"/>
                        </a:rPr>
                        <a:t> by private sector</a:t>
                      </a:r>
                      <a:endParaRPr lang="en-AU" sz="1100" dirty="0" smtClean="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Arial"/>
                        <a:buNone/>
                        <a:tabLst>
                          <a:tab pos="457200" algn="l"/>
                        </a:tabLst>
                      </a:pPr>
                      <a:r>
                        <a:rPr lang="en-US" sz="1100" baseline="0" dirty="0" smtClean="0">
                          <a:effectLst/>
                          <a:latin typeface="+mn-lt"/>
                          <a:ea typeface="+mn-ea"/>
                        </a:rPr>
                        <a:t>Positive</a:t>
                      </a:r>
                    </a:p>
                    <a:p>
                      <a:pPr marL="171450" lvl="0" indent="-171450">
                        <a:spcAft>
                          <a:spcPts val="0"/>
                        </a:spcAft>
                        <a:buFont typeface="Arial"/>
                        <a:buChar char="•"/>
                        <a:tabLst>
                          <a:tab pos="457200" algn="l"/>
                        </a:tabLst>
                      </a:pPr>
                      <a:r>
                        <a:rPr lang="en-US" sz="1100" baseline="0" dirty="0" smtClean="0">
                          <a:effectLst/>
                          <a:latin typeface="+mn-lt"/>
                          <a:ea typeface="+mn-ea"/>
                        </a:rPr>
                        <a:t>E-waste can be collected and dispose</a:t>
                      </a:r>
                    </a:p>
                    <a:p>
                      <a:pPr marL="0" lvl="0" indent="0">
                        <a:spcAft>
                          <a:spcPts val="0"/>
                        </a:spcAft>
                        <a:buFont typeface="Arial"/>
                        <a:buNone/>
                        <a:tabLst>
                          <a:tab pos="457200" algn="l"/>
                        </a:tabLst>
                      </a:pPr>
                      <a:r>
                        <a:rPr lang="en-US" sz="1100" baseline="0" dirty="0" smtClean="0">
                          <a:effectLst/>
                          <a:latin typeface="+mn-lt"/>
                          <a:ea typeface="+mn-ea"/>
                        </a:rPr>
                        <a:t>Negative</a:t>
                      </a:r>
                    </a:p>
                    <a:p>
                      <a:pPr marL="171450" lvl="0" indent="-171450">
                        <a:spcAft>
                          <a:spcPts val="0"/>
                        </a:spcAft>
                        <a:buFont typeface="Arial"/>
                        <a:buChar char="•"/>
                        <a:tabLst>
                          <a:tab pos="457200" algn="l"/>
                        </a:tabLst>
                      </a:pPr>
                      <a:r>
                        <a:rPr lang="en-US" sz="1100" baseline="0" dirty="0" smtClean="0">
                          <a:effectLst/>
                          <a:latin typeface="+mn-lt"/>
                          <a:ea typeface="+mn-ea"/>
                        </a:rPr>
                        <a:t>Lack of market makes it difficult for operators to manage.</a:t>
                      </a:r>
                      <a:endParaRPr lang="en-US" sz="1100" baseline="0" dirty="0" smtClean="0">
                        <a:effectLst/>
                        <a:latin typeface="+mn-lt"/>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AU" sz="1100" dirty="0" smtClean="0">
                          <a:effectLst/>
                          <a:latin typeface="+mn-lt"/>
                          <a:ea typeface="Times New Roman"/>
                        </a:rPr>
                        <a:t>GEF/SGP</a:t>
                      </a:r>
                    </a:p>
                    <a:p>
                      <a:pPr marL="342900" lvl="0" indent="-342900">
                        <a:spcAft>
                          <a:spcPts val="0"/>
                        </a:spcAft>
                        <a:buFont typeface="Symbol"/>
                        <a:buChar char=""/>
                        <a:tabLst>
                          <a:tab pos="457200" algn="l"/>
                        </a:tabLst>
                      </a:pPr>
                      <a:r>
                        <a:rPr lang="en-AU" sz="1100" dirty="0" err="1" smtClean="0">
                          <a:effectLst/>
                          <a:latin typeface="+mn-lt"/>
                          <a:ea typeface="Times New Roman"/>
                        </a:rPr>
                        <a:t>PacWaste</a:t>
                      </a:r>
                      <a:r>
                        <a:rPr lang="en-AU" sz="1100" dirty="0" smtClean="0">
                          <a:effectLst/>
                          <a:latin typeface="+mn-lt"/>
                          <a:ea typeface="Times New Roman"/>
                        </a:rPr>
                        <a:t>/SREP/EU</a:t>
                      </a:r>
                      <a:endParaRPr lang="en-AU" sz="11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158">
                <a:tc>
                  <a:txBody>
                    <a:bodyPr/>
                    <a:lstStyle/>
                    <a:p>
                      <a:pPr>
                        <a:spcAft>
                          <a:spcPts val="0"/>
                        </a:spcAft>
                      </a:pPr>
                      <a:r>
                        <a:rPr lang="en-US" sz="1100" dirty="0" smtClean="0">
                          <a:effectLst/>
                          <a:latin typeface="+mn-lt"/>
                        </a:rPr>
                        <a:t>3. </a:t>
                      </a:r>
                      <a:r>
                        <a:rPr lang="en-US" sz="1100" dirty="0" smtClean="0">
                          <a:effectLst/>
                          <a:latin typeface="+mn-lt"/>
                        </a:rPr>
                        <a:t>Health</a:t>
                      </a:r>
                      <a:r>
                        <a:rPr lang="en-US" sz="1100" baseline="0" dirty="0" smtClean="0">
                          <a:effectLst/>
                          <a:latin typeface="+mn-lt"/>
                        </a:rPr>
                        <a:t>care Waste</a:t>
                      </a:r>
                      <a:endParaRPr lang="en-AU" sz="11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AU" sz="1100" dirty="0" smtClean="0">
                          <a:effectLst/>
                          <a:latin typeface="+mn-lt"/>
                          <a:ea typeface="Times New Roman"/>
                        </a:rPr>
                        <a:t>Separation</a:t>
                      </a:r>
                      <a:r>
                        <a:rPr lang="en-AU" sz="1100" baseline="0" dirty="0" smtClean="0">
                          <a:effectLst/>
                          <a:latin typeface="+mn-lt"/>
                          <a:ea typeface="Times New Roman"/>
                        </a:rPr>
                        <a:t> at source</a:t>
                      </a:r>
                    </a:p>
                    <a:p>
                      <a:pPr marL="342900" lvl="0" indent="-342900">
                        <a:spcAft>
                          <a:spcPts val="0"/>
                        </a:spcAft>
                        <a:buFont typeface="Symbol"/>
                        <a:buChar char=""/>
                        <a:tabLst>
                          <a:tab pos="457200" algn="l"/>
                        </a:tabLst>
                      </a:pPr>
                      <a:r>
                        <a:rPr lang="en-AU" sz="1100" baseline="0" dirty="0" smtClean="0">
                          <a:effectLst/>
                          <a:latin typeface="+mn-lt"/>
                          <a:ea typeface="Times New Roman"/>
                        </a:rPr>
                        <a:t>Treatment of hazardous component of healthcare waste</a:t>
                      </a:r>
                      <a:endParaRPr lang="en-AU" sz="11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a:buNone/>
                        <a:tabLst>
                          <a:tab pos="457200" algn="l"/>
                        </a:tabLst>
                      </a:pPr>
                      <a:r>
                        <a:rPr lang="en-US" sz="1100" dirty="0" smtClean="0">
                          <a:effectLst/>
                          <a:latin typeface="+mn-lt"/>
                          <a:ea typeface="+mn-ea"/>
                        </a:rPr>
                        <a:t>Positive</a:t>
                      </a:r>
                    </a:p>
                    <a:p>
                      <a:pPr marL="171450" lvl="0" indent="-171450">
                        <a:spcAft>
                          <a:spcPts val="0"/>
                        </a:spcAft>
                        <a:buFont typeface="Arial" panose="020B0604020202020204" pitchFamily="34" charset="0"/>
                        <a:buChar char="•"/>
                        <a:tabLst>
                          <a:tab pos="457200" algn="l"/>
                        </a:tabLst>
                      </a:pPr>
                      <a:r>
                        <a:rPr lang="en-US" sz="1100" dirty="0" smtClean="0">
                          <a:effectLst/>
                          <a:latin typeface="+mn-lt"/>
                          <a:ea typeface="+mn-ea"/>
                        </a:rPr>
                        <a:t>Disposal</a:t>
                      </a:r>
                      <a:r>
                        <a:rPr lang="en-US" sz="1100" baseline="0" dirty="0" smtClean="0">
                          <a:effectLst/>
                          <a:latin typeface="+mn-lt"/>
                          <a:ea typeface="+mn-ea"/>
                        </a:rPr>
                        <a:t> method are in place</a:t>
                      </a:r>
                    </a:p>
                    <a:p>
                      <a:pPr marL="0" lvl="0" indent="0">
                        <a:spcAft>
                          <a:spcPts val="0"/>
                        </a:spcAft>
                        <a:buFont typeface="Arial" panose="020B0604020202020204" pitchFamily="34" charset="0"/>
                        <a:buNone/>
                        <a:tabLst>
                          <a:tab pos="457200" algn="l"/>
                        </a:tabLst>
                      </a:pPr>
                      <a:r>
                        <a:rPr lang="en-US" sz="1100" baseline="0" dirty="0" smtClean="0">
                          <a:effectLst/>
                          <a:latin typeface="+mn-lt"/>
                          <a:ea typeface="+mn-ea"/>
                        </a:rPr>
                        <a:t>Negative</a:t>
                      </a:r>
                    </a:p>
                    <a:p>
                      <a:pPr marL="171450" lvl="0" indent="-171450">
                        <a:spcAft>
                          <a:spcPts val="0"/>
                        </a:spcAft>
                        <a:buFont typeface="Arial" panose="020B0604020202020204" pitchFamily="34" charset="0"/>
                        <a:buChar char="•"/>
                        <a:tabLst>
                          <a:tab pos="457200" algn="l"/>
                        </a:tabLst>
                      </a:pPr>
                      <a:r>
                        <a:rPr lang="en-US" sz="1100" baseline="0" dirty="0" smtClean="0">
                          <a:effectLst/>
                          <a:latin typeface="+mn-lt"/>
                          <a:ea typeface="+mn-ea"/>
                        </a:rPr>
                        <a:t>Disposal method expensive to operate and </a:t>
                      </a:r>
                      <a:r>
                        <a:rPr lang="en-US" sz="1100" baseline="0" dirty="0" smtClean="0">
                          <a:effectLst/>
                          <a:latin typeface="+mn-lt"/>
                          <a:ea typeface="+mn-ea"/>
                        </a:rPr>
                        <a:t>maintain</a:t>
                      </a:r>
                    </a:p>
                    <a:p>
                      <a:pPr marL="171450" lvl="0" indent="-171450">
                        <a:spcAft>
                          <a:spcPts val="0"/>
                        </a:spcAft>
                        <a:buFont typeface="Arial" panose="020B0604020202020204" pitchFamily="34" charset="0"/>
                        <a:buChar char="•"/>
                        <a:tabLst>
                          <a:tab pos="457200" algn="l"/>
                        </a:tabLst>
                      </a:pPr>
                      <a:r>
                        <a:rPr lang="en-US" sz="1100" baseline="0" dirty="0" smtClean="0">
                          <a:effectLst/>
                          <a:latin typeface="+mn-lt"/>
                          <a:ea typeface="+mn-ea"/>
                        </a:rPr>
                        <a:t>Only 1 incinerator operational and the rest are in-operational</a:t>
                      </a:r>
                    </a:p>
                    <a:p>
                      <a:pPr marL="171450" lvl="0" indent="-171450">
                        <a:spcAft>
                          <a:spcPts val="0"/>
                        </a:spcAft>
                        <a:buFont typeface="Arial" panose="020B0604020202020204" pitchFamily="34" charset="0"/>
                        <a:buChar char="•"/>
                        <a:tabLst>
                          <a:tab pos="457200" algn="l"/>
                        </a:tabLst>
                      </a:pPr>
                      <a:r>
                        <a:rPr lang="en-US" sz="1100" baseline="0" dirty="0" smtClean="0">
                          <a:effectLst/>
                          <a:latin typeface="+mn-lt"/>
                          <a:ea typeface="+mn-ea"/>
                        </a:rPr>
                        <a:t>Lack of capacity on how to operate and maintain</a:t>
                      </a:r>
                      <a:endParaRPr lang="en-US" sz="1100" baseline="0" dirty="0" smtClean="0">
                        <a:effectLst/>
                        <a:latin typeface="+mn-lt"/>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US" sz="1100" dirty="0" smtClean="0">
                          <a:effectLst/>
                          <a:latin typeface="+mn-lt"/>
                          <a:ea typeface="+mn-ea"/>
                        </a:rPr>
                        <a:t>WHO</a:t>
                      </a:r>
                    </a:p>
                    <a:p>
                      <a:pPr marL="342900" lvl="0" indent="-342900">
                        <a:spcAft>
                          <a:spcPts val="0"/>
                        </a:spcAft>
                        <a:buFont typeface="Symbol"/>
                        <a:buChar char=""/>
                        <a:tabLst>
                          <a:tab pos="457200" algn="l"/>
                        </a:tabLst>
                      </a:pPr>
                      <a:r>
                        <a:rPr lang="en-US" sz="1100" dirty="0" err="1" smtClean="0">
                          <a:effectLst/>
                          <a:latin typeface="+mn-lt"/>
                          <a:ea typeface="+mn-ea"/>
                        </a:rPr>
                        <a:t>PacWaste</a:t>
                      </a:r>
                      <a:r>
                        <a:rPr lang="en-US" sz="1100" dirty="0" smtClean="0">
                          <a:effectLst/>
                          <a:latin typeface="+mn-lt"/>
                          <a:ea typeface="+mn-ea"/>
                        </a:rPr>
                        <a:t>/SPREP/EU</a:t>
                      </a:r>
                      <a:endParaRPr lang="en-AU" sz="11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2187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Waste Management </a:t>
            </a:r>
            <a:endParaRPr lang="en-AU" dirty="0"/>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613308957"/>
              </p:ext>
            </p:extLst>
          </p:nvPr>
        </p:nvGraphicFramePr>
        <p:xfrm>
          <a:off x="457200" y="1556792"/>
          <a:ext cx="8229600" cy="206632"/>
        </p:xfrm>
        <a:graphic>
          <a:graphicData uri="http://schemas.openxmlformats.org/drawingml/2006/table">
            <a:tbl>
              <a:tblPr firstRow="1" firstCol="1" lastRow="1" lastCol="1" bandRow="1" bandCol="1"/>
              <a:tblGrid>
                <a:gridCol w="2057400"/>
                <a:gridCol w="2057400"/>
                <a:gridCol w="2057400"/>
                <a:gridCol w="2057400"/>
              </a:tblGrid>
              <a:tr h="206632">
                <a:tc>
                  <a:txBody>
                    <a:bodyPr/>
                    <a:lstStyle/>
                    <a:p>
                      <a:pPr>
                        <a:spcAft>
                          <a:spcPts val="0"/>
                        </a:spcAft>
                      </a:pPr>
                      <a:r>
                        <a:rPr lang="en-US" sz="1000" b="1" dirty="0">
                          <a:effectLst/>
                          <a:latin typeface="Times New Roman"/>
                          <a:ea typeface="Times New Roman"/>
                        </a:rPr>
                        <a:t>Activity</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Progress</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Issues (positive &amp; negative)</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Times New Roman"/>
                          <a:ea typeface="Times New Roman"/>
                        </a:rPr>
                        <a:t>Costs &amp; funding sources</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33869024"/>
              </p:ext>
            </p:extLst>
          </p:nvPr>
        </p:nvGraphicFramePr>
        <p:xfrm>
          <a:off x="467544" y="1844824"/>
          <a:ext cx="8229600" cy="3589593"/>
        </p:xfrm>
        <a:graphic>
          <a:graphicData uri="http://schemas.openxmlformats.org/drawingml/2006/table">
            <a:tbl>
              <a:tblPr firstRow="1" firstCol="1" lastRow="1" lastCol="1" bandRow="1" bandCol="1">
                <a:tableStyleId>{5C22544A-7EE6-4342-B048-85BDC9FD1C3A}</a:tableStyleId>
              </a:tblPr>
              <a:tblGrid>
                <a:gridCol w="2057400"/>
                <a:gridCol w="1985392"/>
                <a:gridCol w="2129408"/>
                <a:gridCol w="2057400"/>
              </a:tblGrid>
              <a:tr h="1577914">
                <a:tc>
                  <a:txBody>
                    <a:bodyPr/>
                    <a:lstStyle/>
                    <a:p>
                      <a:pPr>
                        <a:spcAft>
                          <a:spcPts val="0"/>
                        </a:spcAft>
                      </a:pPr>
                      <a:r>
                        <a:rPr lang="en-US" sz="1000" dirty="0">
                          <a:effectLst/>
                        </a:rPr>
                        <a:t>4. </a:t>
                      </a:r>
                      <a:r>
                        <a:rPr lang="en-US" sz="1000" dirty="0" smtClean="0">
                          <a:effectLst/>
                        </a:rPr>
                        <a:t>Green</a:t>
                      </a:r>
                      <a:r>
                        <a:rPr lang="en-US" sz="1000" baseline="0" dirty="0" smtClean="0">
                          <a:effectLst/>
                        </a:rPr>
                        <a:t> Waste</a:t>
                      </a:r>
                      <a:endParaRPr lang="en-AU" sz="1200" dirty="0">
                        <a:effectLst/>
                      </a:endParaRPr>
                    </a:p>
                  </a:txBody>
                  <a:tcPr marL="68580" marR="68580" marT="0" marB="0"/>
                </a:tc>
                <a:tc>
                  <a:txBody>
                    <a:bodyPr/>
                    <a:lstStyle/>
                    <a:p>
                      <a:pPr marL="342900" lvl="0" indent="-342900">
                        <a:spcAft>
                          <a:spcPts val="0"/>
                        </a:spcAft>
                        <a:buFont typeface="Symbol"/>
                        <a:buChar char=""/>
                        <a:tabLst>
                          <a:tab pos="457200" algn="l"/>
                        </a:tabLst>
                      </a:pPr>
                      <a:r>
                        <a:rPr lang="en-US" sz="1000" dirty="0">
                          <a:effectLst/>
                        </a:rPr>
                        <a:t>District/Town Officers are involved</a:t>
                      </a:r>
                      <a:endParaRPr lang="en-AU" sz="1200" dirty="0">
                        <a:effectLst/>
                      </a:endParaRPr>
                    </a:p>
                    <a:p>
                      <a:pPr marL="342900" lvl="0" indent="-342900">
                        <a:spcAft>
                          <a:spcPts val="0"/>
                        </a:spcAft>
                        <a:buFont typeface="Symbol"/>
                        <a:buChar char=""/>
                        <a:tabLst>
                          <a:tab pos="457200" algn="l"/>
                        </a:tabLst>
                      </a:pPr>
                      <a:r>
                        <a:rPr lang="en-US" sz="1000" dirty="0" smtClean="0">
                          <a:effectLst/>
                        </a:rPr>
                        <a:t>Green </a:t>
                      </a:r>
                      <a:r>
                        <a:rPr lang="en-US" sz="1000" dirty="0">
                          <a:effectLst/>
                        </a:rPr>
                        <a:t>waste is </a:t>
                      </a:r>
                      <a:r>
                        <a:rPr lang="en-US" sz="1000" dirty="0" smtClean="0">
                          <a:effectLst/>
                        </a:rPr>
                        <a:t>not allowed </a:t>
                      </a:r>
                      <a:r>
                        <a:rPr lang="en-US" sz="1000" dirty="0">
                          <a:effectLst/>
                        </a:rPr>
                        <a:t>at </a:t>
                      </a:r>
                      <a:r>
                        <a:rPr lang="en-US" sz="1000" dirty="0" err="1">
                          <a:effectLst/>
                        </a:rPr>
                        <a:t>Tapuhia</a:t>
                      </a:r>
                      <a:r>
                        <a:rPr lang="en-US" sz="1000" dirty="0">
                          <a:effectLst/>
                        </a:rPr>
                        <a:t>.  </a:t>
                      </a:r>
                      <a:r>
                        <a:rPr lang="en-US" sz="1000" dirty="0" smtClean="0">
                          <a:effectLst/>
                        </a:rPr>
                        <a:t>This </a:t>
                      </a:r>
                      <a:r>
                        <a:rPr lang="en-US" sz="1000" dirty="0">
                          <a:effectLst/>
                        </a:rPr>
                        <a:t>is to promote home composting or commercial </a:t>
                      </a:r>
                      <a:r>
                        <a:rPr lang="en-US" sz="1200" baseline="0" dirty="0">
                          <a:effectLst/>
                        </a:rPr>
                        <a:t>composting</a:t>
                      </a:r>
                      <a:r>
                        <a:rPr lang="en-US" sz="1000" dirty="0" smtClean="0">
                          <a:effectLst/>
                        </a:rPr>
                        <a:t>.  </a:t>
                      </a:r>
                    </a:p>
                    <a:p>
                      <a:pPr marL="342900" lvl="0" indent="-342900">
                        <a:spcAft>
                          <a:spcPts val="0"/>
                        </a:spcAft>
                        <a:buFont typeface="Symbol"/>
                        <a:buChar char=""/>
                        <a:tabLst>
                          <a:tab pos="457200" algn="l"/>
                        </a:tabLst>
                      </a:pPr>
                      <a:r>
                        <a:rPr lang="en-US" sz="1000" dirty="0" smtClean="0">
                          <a:effectLst/>
                        </a:rPr>
                        <a:t>However, due</a:t>
                      </a:r>
                      <a:r>
                        <a:rPr lang="en-US" sz="1000" baseline="0" dirty="0" smtClean="0">
                          <a:effectLst/>
                        </a:rPr>
                        <a:t> to the lack of interest in composting, green waste was allowed at the landfill</a:t>
                      </a:r>
                    </a:p>
                    <a:p>
                      <a:pPr marL="342900" lvl="0" indent="-342900">
                        <a:spcAft>
                          <a:spcPts val="0"/>
                        </a:spcAft>
                        <a:buFont typeface="Symbol"/>
                        <a:buChar char=""/>
                        <a:tabLst>
                          <a:tab pos="457200" algn="l"/>
                        </a:tabLst>
                      </a:pPr>
                      <a:r>
                        <a:rPr lang="en-US" sz="1000" baseline="0" dirty="0" smtClean="0">
                          <a:effectLst/>
                        </a:rPr>
                        <a:t>Composting operated by the private sector</a:t>
                      </a:r>
                      <a:endParaRPr lang="en-US" sz="1000" dirty="0" smtClean="0">
                        <a:effectLst/>
                      </a:endParaRPr>
                    </a:p>
                  </a:txBody>
                  <a:tcPr marL="68580" marR="68580" marT="0" marB="0"/>
                </a:tc>
                <a:tc>
                  <a:txBody>
                    <a:bodyPr/>
                    <a:lstStyle/>
                    <a:p>
                      <a:pPr>
                        <a:spcAft>
                          <a:spcPts val="0"/>
                        </a:spcAft>
                      </a:pPr>
                      <a:r>
                        <a:rPr lang="en-US" sz="1000" dirty="0">
                          <a:effectLst/>
                        </a:rPr>
                        <a:t>Positive</a:t>
                      </a:r>
                      <a:endParaRPr lang="en-AU" sz="1200" dirty="0">
                        <a:effectLst/>
                      </a:endParaRPr>
                    </a:p>
                    <a:p>
                      <a:pPr marL="342900" lvl="0" indent="-342900">
                        <a:spcAft>
                          <a:spcPts val="0"/>
                        </a:spcAft>
                        <a:buFont typeface="Symbol"/>
                        <a:buChar char=""/>
                        <a:tabLst>
                          <a:tab pos="457200" algn="l"/>
                        </a:tabLst>
                      </a:pPr>
                      <a:r>
                        <a:rPr lang="en-US" sz="1000" dirty="0">
                          <a:effectLst/>
                        </a:rPr>
                        <a:t>Message is sure to be heard by the people</a:t>
                      </a:r>
                      <a:endParaRPr lang="en-AU" sz="1200" dirty="0">
                        <a:effectLst/>
                      </a:endParaRPr>
                    </a:p>
                    <a:p>
                      <a:pPr marL="342900" lvl="0" indent="-342900">
                        <a:spcAft>
                          <a:spcPts val="0"/>
                        </a:spcAft>
                        <a:buFont typeface="Symbol"/>
                        <a:buChar char=""/>
                        <a:tabLst>
                          <a:tab pos="457200" algn="l"/>
                        </a:tabLst>
                      </a:pPr>
                      <a:r>
                        <a:rPr lang="en-US" sz="1000" dirty="0">
                          <a:effectLst/>
                        </a:rPr>
                        <a:t>Increase the lifespan of the landfill</a:t>
                      </a:r>
                      <a:endParaRPr lang="en-AU" sz="1200" dirty="0">
                        <a:effectLst/>
                      </a:endParaRPr>
                    </a:p>
                    <a:p>
                      <a:pPr>
                        <a:spcAft>
                          <a:spcPts val="0"/>
                        </a:spcAft>
                      </a:pPr>
                      <a:r>
                        <a:rPr lang="en-US" sz="1000" dirty="0">
                          <a:effectLst/>
                        </a:rPr>
                        <a:t>Negative</a:t>
                      </a:r>
                      <a:endParaRPr lang="en-AU" sz="1200" dirty="0">
                        <a:effectLst/>
                      </a:endParaRPr>
                    </a:p>
                    <a:p>
                      <a:pPr marL="342900" lvl="0" indent="-342900">
                        <a:spcAft>
                          <a:spcPts val="0"/>
                        </a:spcAft>
                        <a:buFont typeface="Symbol"/>
                        <a:buChar char=""/>
                        <a:tabLst>
                          <a:tab pos="457200" algn="l"/>
                        </a:tabLst>
                      </a:pPr>
                      <a:r>
                        <a:rPr lang="en-US" sz="1000" dirty="0">
                          <a:effectLst/>
                        </a:rPr>
                        <a:t>Home composting not very popular</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US" sz="1000" dirty="0">
                          <a:effectLst/>
                        </a:rPr>
                        <a:t>Tonga Solid Waste Management Project/Waste Authority </a:t>
                      </a:r>
                      <a:r>
                        <a:rPr lang="en-US" sz="1000" dirty="0" smtClean="0">
                          <a:effectLst/>
                        </a:rPr>
                        <a:t>Ltd</a:t>
                      </a:r>
                    </a:p>
                    <a:p>
                      <a:pPr marL="342900" lvl="0" indent="-342900">
                        <a:spcAft>
                          <a:spcPts val="0"/>
                        </a:spcAft>
                        <a:buFont typeface="Symbol"/>
                        <a:buChar char=""/>
                        <a:tabLst>
                          <a:tab pos="457200" algn="l"/>
                        </a:tabLst>
                      </a:pPr>
                      <a:r>
                        <a:rPr lang="en-US" sz="1000" dirty="0" smtClean="0">
                          <a:effectLst/>
                        </a:rPr>
                        <a:t>Department of </a:t>
                      </a:r>
                      <a:r>
                        <a:rPr lang="en-US" sz="1000" dirty="0" smtClean="0">
                          <a:effectLst/>
                        </a:rPr>
                        <a:t>Environment</a:t>
                      </a:r>
                    </a:p>
                    <a:p>
                      <a:pPr marL="342900" lvl="0" indent="-342900">
                        <a:spcAft>
                          <a:spcPts val="0"/>
                        </a:spcAft>
                        <a:buFont typeface="Symbol"/>
                        <a:buChar char=""/>
                        <a:tabLst>
                          <a:tab pos="457200" algn="l"/>
                        </a:tabLst>
                      </a:pPr>
                      <a:r>
                        <a:rPr lang="en-US" sz="1000" dirty="0" smtClean="0">
                          <a:effectLst/>
                        </a:rPr>
                        <a:t>FAO</a:t>
                      </a:r>
                      <a:endParaRPr lang="en-US" sz="1000" dirty="0" smtClean="0">
                        <a:effectLst/>
                      </a:endParaRPr>
                    </a:p>
                    <a:p>
                      <a:pPr marL="342900" lvl="0" indent="-342900">
                        <a:spcAft>
                          <a:spcPts val="0"/>
                        </a:spcAft>
                        <a:buFont typeface="Symbol"/>
                        <a:buChar char=""/>
                        <a:tabLst>
                          <a:tab pos="457200" algn="l"/>
                        </a:tabLst>
                      </a:pPr>
                      <a:r>
                        <a:rPr lang="en-US" sz="1000" dirty="0" smtClean="0">
                          <a:effectLst/>
                          <a:latin typeface="Times New Roman"/>
                          <a:ea typeface="Times New Roman"/>
                        </a:rPr>
                        <a:t>Other donor</a:t>
                      </a:r>
                      <a:r>
                        <a:rPr lang="en-US" sz="1000" baseline="0" dirty="0" smtClean="0">
                          <a:effectLst/>
                          <a:latin typeface="Times New Roman"/>
                          <a:ea typeface="Times New Roman"/>
                        </a:rPr>
                        <a:t> funded </a:t>
                      </a:r>
                      <a:r>
                        <a:rPr lang="en-US" sz="1000" dirty="0" smtClean="0">
                          <a:effectLst/>
                          <a:latin typeface="Times New Roman"/>
                          <a:ea typeface="Times New Roman"/>
                        </a:rPr>
                        <a:t>sources</a:t>
                      </a:r>
                      <a:endParaRPr lang="en-AU" sz="1200" dirty="0">
                        <a:effectLst/>
                        <a:latin typeface="Times New Roman"/>
                        <a:ea typeface="Times New Roman"/>
                      </a:endParaRPr>
                    </a:p>
                  </a:txBody>
                  <a:tcPr marL="68580" marR="68580" marT="0" marB="0"/>
                </a:tc>
              </a:tr>
              <a:tr h="1577914">
                <a:tc>
                  <a:txBody>
                    <a:bodyPr/>
                    <a:lstStyle/>
                    <a:p>
                      <a:pPr>
                        <a:spcAft>
                          <a:spcPts val="0"/>
                        </a:spcAft>
                      </a:pPr>
                      <a:r>
                        <a:rPr lang="en-US" sz="1200" b="1" dirty="0" smtClean="0">
                          <a:effectLst/>
                          <a:latin typeface="Times New Roman"/>
                          <a:ea typeface="Times New Roman"/>
                        </a:rPr>
                        <a:t>5.</a:t>
                      </a:r>
                      <a:r>
                        <a:rPr lang="en-US" sz="1200" b="1" baseline="0" dirty="0" smtClean="0">
                          <a:effectLst/>
                          <a:latin typeface="Times New Roman"/>
                          <a:ea typeface="Times New Roman"/>
                        </a:rPr>
                        <a:t>  Recyclables</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US" sz="1200" dirty="0">
                          <a:effectLst/>
                          <a:latin typeface="Times New Roman"/>
                          <a:ea typeface="Times New Roman"/>
                        </a:rPr>
                        <a:t>User pay system </a:t>
                      </a:r>
                      <a:endParaRPr lang="en-AU" sz="1200" dirty="0">
                        <a:effectLst/>
                        <a:latin typeface="Times New Roman"/>
                        <a:ea typeface="Times New Roman"/>
                      </a:endParaRPr>
                    </a:p>
                    <a:p>
                      <a:pPr marL="342900" lvl="0" indent="-342900">
                        <a:spcAft>
                          <a:spcPts val="0"/>
                        </a:spcAft>
                        <a:buFont typeface="Symbol"/>
                        <a:buChar char=""/>
                        <a:tabLst>
                          <a:tab pos="457200" algn="l"/>
                        </a:tabLst>
                      </a:pPr>
                      <a:r>
                        <a:rPr lang="en-US" sz="1200" dirty="0">
                          <a:effectLst/>
                          <a:latin typeface="Times New Roman"/>
                          <a:ea typeface="Times New Roman"/>
                        </a:rPr>
                        <a:t>Fee for returned cans, </a:t>
                      </a:r>
                      <a:r>
                        <a:rPr lang="en-US" sz="1200" dirty="0" smtClean="0">
                          <a:effectLst/>
                          <a:latin typeface="Times New Roman"/>
                          <a:ea typeface="Times New Roman"/>
                        </a:rPr>
                        <a:t>beer </a:t>
                      </a:r>
                      <a:r>
                        <a:rPr lang="en-US" sz="1200" dirty="0">
                          <a:effectLst/>
                          <a:latin typeface="Times New Roman"/>
                          <a:ea typeface="Times New Roman"/>
                        </a:rPr>
                        <a:t>bottles </a:t>
                      </a:r>
                      <a:r>
                        <a:rPr lang="en-US" sz="1200" dirty="0" err="1">
                          <a:effectLst/>
                          <a:latin typeface="Times New Roman"/>
                          <a:ea typeface="Times New Roman"/>
                        </a:rPr>
                        <a:t>etc</a:t>
                      </a:r>
                      <a:r>
                        <a:rPr lang="en-US" sz="1200" dirty="0">
                          <a:effectLst/>
                          <a:latin typeface="Times New Roman"/>
                          <a:ea typeface="Times New Roman"/>
                        </a:rPr>
                        <a:t> to encourage </a:t>
                      </a:r>
                      <a:r>
                        <a:rPr lang="en-US" sz="1200" dirty="0" smtClean="0">
                          <a:effectLst/>
                          <a:latin typeface="Times New Roman"/>
                          <a:ea typeface="Times New Roman"/>
                        </a:rPr>
                        <a:t>recycling</a:t>
                      </a:r>
                    </a:p>
                    <a:p>
                      <a:pPr marL="342900" lvl="0" indent="-342900">
                        <a:spcAft>
                          <a:spcPts val="0"/>
                        </a:spcAft>
                        <a:buFont typeface="Symbol"/>
                        <a:buChar char=""/>
                        <a:tabLst>
                          <a:tab pos="457200" algn="l"/>
                        </a:tabLst>
                      </a:pPr>
                      <a:r>
                        <a:rPr lang="en-US" sz="1200" dirty="0" smtClean="0">
                          <a:effectLst/>
                          <a:latin typeface="Times New Roman"/>
                          <a:ea typeface="Times New Roman"/>
                        </a:rPr>
                        <a:t>Recycling</a:t>
                      </a:r>
                      <a:r>
                        <a:rPr lang="en-US" sz="1200" baseline="0" dirty="0" smtClean="0">
                          <a:effectLst/>
                          <a:latin typeface="Times New Roman"/>
                          <a:ea typeface="Times New Roman"/>
                        </a:rPr>
                        <a:t> operated by the private sector</a:t>
                      </a:r>
                      <a:endParaRPr lang="en-AU" sz="1200" dirty="0">
                        <a:effectLst/>
                        <a:latin typeface="Times New Roman"/>
                        <a:ea typeface="Times New Roman"/>
                      </a:endParaRPr>
                    </a:p>
                  </a:txBody>
                  <a:tcPr marL="68580" marR="68580" marT="0" marB="0"/>
                </a:tc>
                <a:tc>
                  <a:txBody>
                    <a:bodyPr/>
                    <a:lstStyle/>
                    <a:p>
                      <a:pPr>
                        <a:spcAft>
                          <a:spcPts val="0"/>
                        </a:spcAft>
                      </a:pPr>
                      <a:r>
                        <a:rPr lang="en-US" sz="1200" b="1" dirty="0" smtClean="0">
                          <a:effectLst/>
                          <a:latin typeface="Times New Roman"/>
                          <a:ea typeface="Times New Roman"/>
                        </a:rPr>
                        <a:t>Positive</a:t>
                      </a:r>
                      <a:endParaRPr lang="en-AU" sz="1200" dirty="0">
                        <a:effectLst/>
                        <a:latin typeface="Times New Roman"/>
                        <a:ea typeface="Times New Roman"/>
                      </a:endParaRPr>
                    </a:p>
                    <a:p>
                      <a:pPr marL="342900" lvl="0" indent="-342900">
                        <a:spcAft>
                          <a:spcPts val="0"/>
                        </a:spcAft>
                        <a:buFont typeface="Symbol"/>
                        <a:buChar char=""/>
                        <a:tabLst>
                          <a:tab pos="457200" algn="l"/>
                        </a:tabLst>
                      </a:pPr>
                      <a:r>
                        <a:rPr lang="en-US" sz="1200" dirty="0">
                          <a:effectLst/>
                          <a:latin typeface="Times New Roman"/>
                          <a:ea typeface="Times New Roman"/>
                        </a:rPr>
                        <a:t>People get money in return for cans, beer bottles </a:t>
                      </a:r>
                      <a:r>
                        <a:rPr lang="en-US" sz="1200" dirty="0" err="1">
                          <a:effectLst/>
                          <a:latin typeface="Times New Roman"/>
                          <a:ea typeface="Times New Roman"/>
                        </a:rPr>
                        <a:t>etc</a:t>
                      </a:r>
                      <a:endParaRPr lang="en-AU" sz="1200" dirty="0">
                        <a:effectLst/>
                        <a:latin typeface="Times New Roman"/>
                        <a:ea typeface="Times New Roman"/>
                      </a:endParaRPr>
                    </a:p>
                    <a:p>
                      <a:pPr>
                        <a:spcAft>
                          <a:spcPts val="0"/>
                        </a:spcAft>
                      </a:pPr>
                      <a:r>
                        <a:rPr lang="en-US" sz="1200" b="1" dirty="0">
                          <a:effectLst/>
                          <a:latin typeface="Times New Roman"/>
                          <a:ea typeface="Times New Roman"/>
                        </a:rPr>
                        <a:t>Negative</a:t>
                      </a:r>
                      <a:endParaRPr lang="en-AU" sz="1200" dirty="0">
                        <a:effectLst/>
                        <a:latin typeface="Times New Roman"/>
                        <a:ea typeface="Times New Roman"/>
                      </a:endParaRPr>
                    </a:p>
                    <a:p>
                      <a:pPr marL="342900" lvl="0" indent="-342900">
                        <a:spcAft>
                          <a:spcPts val="0"/>
                        </a:spcAft>
                        <a:buFont typeface="Symbol"/>
                        <a:buChar char=""/>
                        <a:tabLst>
                          <a:tab pos="457200" algn="l"/>
                        </a:tabLst>
                      </a:pPr>
                      <a:r>
                        <a:rPr lang="en-US" sz="1200" dirty="0" smtClean="0">
                          <a:effectLst/>
                          <a:latin typeface="Times New Roman"/>
                          <a:ea typeface="Times New Roman"/>
                        </a:rPr>
                        <a:t>Does</a:t>
                      </a:r>
                      <a:r>
                        <a:rPr lang="en-US" sz="1200" baseline="0" dirty="0" smtClean="0">
                          <a:effectLst/>
                          <a:latin typeface="Times New Roman"/>
                          <a:ea typeface="Times New Roman"/>
                        </a:rPr>
                        <a:t> not apply to other recyclables</a:t>
                      </a:r>
                      <a:r>
                        <a:rPr lang="en-US" sz="1200" dirty="0" smtClean="0">
                          <a:effectLst/>
                          <a:latin typeface="Times New Roman"/>
                          <a:ea typeface="Times New Roman"/>
                        </a:rPr>
                        <a:t> </a:t>
                      </a:r>
                      <a:endParaRPr lang="en-AU" sz="1200" dirty="0">
                        <a:effectLst/>
                        <a:latin typeface="Times New Roman"/>
                        <a:ea typeface="Times New Roman"/>
                      </a:endParaRPr>
                    </a:p>
                  </a:txBody>
                  <a:tcPr marL="68580" marR="68580" marT="0" marB="0"/>
                </a:tc>
                <a:tc>
                  <a:txBody>
                    <a:bodyPr/>
                    <a:lstStyle/>
                    <a:p>
                      <a:pPr marL="0" lvl="0" indent="0">
                        <a:spcAft>
                          <a:spcPts val="0"/>
                        </a:spcAft>
                        <a:buFont typeface="Symbol"/>
                        <a:buNone/>
                        <a:tabLst>
                          <a:tab pos="457200" algn="l"/>
                        </a:tabLst>
                      </a:pPr>
                      <a:endParaRPr lang="en-AU" sz="1200" dirty="0">
                        <a:effectLst/>
                        <a:latin typeface="Times New Roman"/>
                        <a:ea typeface="Times New Roman"/>
                      </a:endParaRPr>
                    </a:p>
                    <a:p>
                      <a:pPr marL="342900" lvl="0" indent="-342900">
                        <a:spcAft>
                          <a:spcPts val="0"/>
                        </a:spcAft>
                        <a:buFont typeface="Symbol"/>
                        <a:buChar char=""/>
                        <a:tabLst>
                          <a:tab pos="457200" algn="l"/>
                        </a:tabLst>
                      </a:pPr>
                      <a:r>
                        <a:rPr lang="en-US" sz="1200" dirty="0">
                          <a:effectLst/>
                          <a:latin typeface="Times New Roman"/>
                          <a:ea typeface="Times New Roman"/>
                        </a:rPr>
                        <a:t>$</a:t>
                      </a:r>
                      <a:r>
                        <a:rPr lang="en-US" sz="1200" dirty="0" smtClean="0">
                          <a:effectLst/>
                          <a:latin typeface="Times New Roman"/>
                          <a:ea typeface="Times New Roman"/>
                        </a:rPr>
                        <a:t>0.10/</a:t>
                      </a:r>
                      <a:r>
                        <a:rPr lang="en-US" sz="1200" dirty="0">
                          <a:effectLst/>
                          <a:latin typeface="Times New Roman"/>
                          <a:ea typeface="Times New Roman"/>
                        </a:rPr>
                        <a:t>can</a:t>
                      </a:r>
                      <a:endParaRPr lang="en-AU" sz="1200" dirty="0">
                        <a:effectLst/>
                        <a:latin typeface="Times New Roman"/>
                        <a:ea typeface="Times New Roman"/>
                      </a:endParaRPr>
                    </a:p>
                    <a:p>
                      <a:pPr marL="342900" lvl="0" indent="-342900">
                        <a:spcAft>
                          <a:spcPts val="0"/>
                        </a:spcAft>
                        <a:buFont typeface="Symbol"/>
                        <a:buChar char=""/>
                        <a:tabLst>
                          <a:tab pos="457200" algn="l"/>
                        </a:tabLst>
                      </a:pPr>
                      <a:r>
                        <a:rPr lang="en-US" sz="1200" dirty="0">
                          <a:effectLst/>
                          <a:latin typeface="Times New Roman"/>
                          <a:ea typeface="Times New Roman"/>
                        </a:rPr>
                        <a:t>$</a:t>
                      </a:r>
                      <a:r>
                        <a:rPr lang="en-US" sz="1200" dirty="0" smtClean="0">
                          <a:effectLst/>
                          <a:latin typeface="Times New Roman"/>
                          <a:ea typeface="Times New Roman"/>
                        </a:rPr>
                        <a:t>0.20/</a:t>
                      </a:r>
                      <a:r>
                        <a:rPr lang="en-US" sz="1200" dirty="0">
                          <a:effectLst/>
                          <a:latin typeface="Times New Roman"/>
                          <a:ea typeface="Times New Roman"/>
                        </a:rPr>
                        <a:t>beer bottle</a:t>
                      </a:r>
                      <a:endParaRPr lang="en-A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125126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Waste Management</a:t>
            </a:r>
            <a:r>
              <a:rPr lang="en-AU" dirty="0" smtClean="0"/>
              <a:t> </a:t>
            </a:r>
            <a:endParaRPr lang="en-AU" dirty="0"/>
          </a:p>
        </p:txBody>
      </p:sp>
      <p:sp>
        <p:nvSpPr>
          <p:cNvPr id="3" name="Content Placeholder 2"/>
          <p:cNvSpPr>
            <a:spLocks noGrp="1"/>
          </p:cNvSpPr>
          <p:nvPr>
            <p:ph idx="1"/>
          </p:nvPr>
        </p:nvSpPr>
        <p:spPr/>
        <p:txBody>
          <a:bodyPr>
            <a:normAutofit/>
          </a:bodyPr>
          <a:lstStyle/>
          <a:p>
            <a:pPr marL="0" indent="0">
              <a:buNone/>
            </a:pPr>
            <a:endParaRPr lang="en-AU" dirty="0"/>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8477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081701607"/>
              </p:ext>
            </p:extLst>
          </p:nvPr>
        </p:nvGraphicFramePr>
        <p:xfrm>
          <a:off x="457200" y="1556792"/>
          <a:ext cx="8229600" cy="206632"/>
        </p:xfrm>
        <a:graphic>
          <a:graphicData uri="http://schemas.openxmlformats.org/drawingml/2006/table">
            <a:tbl>
              <a:tblPr firstRow="1" firstCol="1" lastRow="1" lastCol="1" bandRow="1" bandCol="1"/>
              <a:tblGrid>
                <a:gridCol w="2057400"/>
                <a:gridCol w="2057400"/>
                <a:gridCol w="2057400"/>
                <a:gridCol w="2057400"/>
              </a:tblGrid>
              <a:tr h="206632">
                <a:tc>
                  <a:txBody>
                    <a:bodyPr/>
                    <a:lstStyle/>
                    <a:p>
                      <a:pPr>
                        <a:spcAft>
                          <a:spcPts val="0"/>
                        </a:spcAft>
                      </a:pPr>
                      <a:r>
                        <a:rPr lang="en-US" sz="1000" b="1" dirty="0">
                          <a:effectLst/>
                          <a:latin typeface="Times New Roman"/>
                          <a:ea typeface="Times New Roman"/>
                        </a:rPr>
                        <a:t>Activity</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Progress</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a:effectLst/>
                          <a:latin typeface="Times New Roman"/>
                          <a:ea typeface="Times New Roman"/>
                        </a:rPr>
                        <a:t>Issues (positive &amp; negative)</a:t>
                      </a:r>
                      <a:endParaRPr lang="en-AU"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b="1" dirty="0">
                          <a:effectLst/>
                          <a:latin typeface="Times New Roman"/>
                          <a:ea typeface="Times New Roman"/>
                        </a:rPr>
                        <a:t>Costs &amp; funding sources</a:t>
                      </a:r>
                      <a:endParaRPr lang="en-AU"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66063831"/>
              </p:ext>
            </p:extLst>
          </p:nvPr>
        </p:nvGraphicFramePr>
        <p:xfrm>
          <a:off x="457200" y="1744216"/>
          <a:ext cx="8229600" cy="3268960"/>
        </p:xfrm>
        <a:graphic>
          <a:graphicData uri="http://schemas.openxmlformats.org/drawingml/2006/table">
            <a:tbl>
              <a:tblPr firstRow="1" firstCol="1" lastRow="1" lastCol="1" bandRow="1" bandCol="1">
                <a:tableStyleId>{5C22544A-7EE6-4342-B048-85BDC9FD1C3A}</a:tableStyleId>
              </a:tblPr>
              <a:tblGrid>
                <a:gridCol w="2057400"/>
                <a:gridCol w="2057400"/>
                <a:gridCol w="2057400"/>
                <a:gridCol w="2057400"/>
              </a:tblGrid>
              <a:tr h="1440160">
                <a:tc>
                  <a:txBody>
                    <a:bodyPr/>
                    <a:lstStyle/>
                    <a:p>
                      <a:pPr>
                        <a:spcAft>
                          <a:spcPts val="0"/>
                        </a:spcAft>
                      </a:pPr>
                      <a:r>
                        <a:rPr lang="en-US" sz="1000" dirty="0">
                          <a:effectLst/>
                        </a:rPr>
                        <a:t>6. Cars &amp; other bulky wastes</a:t>
                      </a:r>
                      <a:endParaRPr lang="en-AU" sz="1200" dirty="0">
                        <a:effectLst/>
                        <a:latin typeface="Times New Roman"/>
                        <a:ea typeface="Times New Roman"/>
                      </a:endParaRPr>
                    </a:p>
                  </a:txBody>
                  <a:tcPr marL="68580" marR="68580" marT="0" marB="0"/>
                </a:tc>
                <a:tc>
                  <a:txBody>
                    <a:bodyPr/>
                    <a:lstStyle/>
                    <a:p>
                      <a:pPr marL="342900" lvl="0" indent="-342900">
                        <a:spcAft>
                          <a:spcPts val="0"/>
                        </a:spcAft>
                        <a:buFont typeface="Symbol"/>
                        <a:buChar char=""/>
                        <a:tabLst>
                          <a:tab pos="457200" algn="l"/>
                        </a:tabLst>
                      </a:pPr>
                      <a:r>
                        <a:rPr lang="en-US" sz="1000" dirty="0">
                          <a:effectLst/>
                        </a:rPr>
                        <a:t>No survey has been conducted to determine the volume of scrap metal, </a:t>
                      </a:r>
                      <a:r>
                        <a:rPr lang="en-US" sz="1000" dirty="0" smtClean="0">
                          <a:effectLst/>
                        </a:rPr>
                        <a:t>and </a:t>
                      </a:r>
                      <a:r>
                        <a:rPr lang="en-US" sz="1000" dirty="0" err="1">
                          <a:effectLst/>
                        </a:rPr>
                        <a:t>tyres</a:t>
                      </a:r>
                      <a:r>
                        <a:rPr lang="en-US" sz="1000" dirty="0">
                          <a:effectLst/>
                        </a:rPr>
                        <a:t> in or entering the country</a:t>
                      </a:r>
                      <a:endParaRPr lang="en-AU" sz="1200" dirty="0">
                        <a:effectLst/>
                      </a:endParaRPr>
                    </a:p>
                    <a:p>
                      <a:pPr marL="342900" lvl="0" indent="-342900">
                        <a:spcAft>
                          <a:spcPts val="0"/>
                        </a:spcAft>
                        <a:buFont typeface="Symbol"/>
                        <a:buChar char=""/>
                        <a:tabLst>
                          <a:tab pos="457200" algn="l"/>
                        </a:tabLst>
                      </a:pPr>
                      <a:r>
                        <a:rPr lang="en-US" sz="1000" dirty="0" err="1">
                          <a:effectLst/>
                        </a:rPr>
                        <a:t>Gio</a:t>
                      </a:r>
                      <a:r>
                        <a:rPr lang="en-US" sz="1000" dirty="0">
                          <a:effectLst/>
                        </a:rPr>
                        <a:t> Recycling charge $20+ (depending on distance) to collect and recycle car </a:t>
                      </a:r>
                      <a:r>
                        <a:rPr lang="en-US" sz="1000" dirty="0" smtClean="0">
                          <a:effectLst/>
                        </a:rPr>
                        <a:t>bodies</a:t>
                      </a:r>
                    </a:p>
                    <a:p>
                      <a:pPr marL="0" lvl="0" indent="0">
                        <a:spcAft>
                          <a:spcPts val="0"/>
                        </a:spcAft>
                        <a:buFont typeface="Symbol"/>
                        <a:buNone/>
                        <a:tabLst>
                          <a:tab pos="457200" algn="l"/>
                        </a:tabLst>
                      </a:pPr>
                      <a:endParaRPr lang="en-AU" sz="1200" dirty="0">
                        <a:effectLst/>
                        <a:latin typeface="Times New Roman"/>
                        <a:ea typeface="Times New Roman"/>
                      </a:endParaRPr>
                    </a:p>
                  </a:txBody>
                  <a:tcPr marL="68580" marR="68580" marT="0" marB="0"/>
                </a:tc>
                <a:tc>
                  <a:txBody>
                    <a:bodyPr/>
                    <a:lstStyle/>
                    <a:p>
                      <a:pPr>
                        <a:spcAft>
                          <a:spcPts val="0"/>
                        </a:spcAft>
                      </a:pPr>
                      <a:r>
                        <a:rPr lang="en-US" sz="1000" dirty="0">
                          <a:effectLst/>
                        </a:rPr>
                        <a:t>Positive</a:t>
                      </a:r>
                      <a:endParaRPr lang="en-AU" sz="1200" dirty="0">
                        <a:effectLst/>
                      </a:endParaRPr>
                    </a:p>
                    <a:p>
                      <a:pPr marL="342900" lvl="0" indent="-342900">
                        <a:spcAft>
                          <a:spcPts val="0"/>
                        </a:spcAft>
                        <a:buFont typeface="Symbol"/>
                        <a:buChar char=""/>
                        <a:tabLst>
                          <a:tab pos="457200" algn="l"/>
                        </a:tabLst>
                      </a:pPr>
                      <a:r>
                        <a:rPr lang="en-US" sz="1000" dirty="0">
                          <a:effectLst/>
                        </a:rPr>
                        <a:t>Cars and some bulky wastes can be recycled </a:t>
                      </a:r>
                      <a:r>
                        <a:rPr lang="en-US" sz="1000" dirty="0" smtClean="0">
                          <a:effectLst/>
                        </a:rPr>
                        <a:t>locally</a:t>
                      </a:r>
                      <a:endParaRPr lang="en-AU" sz="1200" dirty="0">
                        <a:effectLst/>
                      </a:endParaRPr>
                    </a:p>
                    <a:p>
                      <a:pPr>
                        <a:spcAft>
                          <a:spcPts val="0"/>
                        </a:spcAft>
                      </a:pPr>
                      <a:r>
                        <a:rPr lang="en-US" sz="1000" dirty="0">
                          <a:effectLst/>
                        </a:rPr>
                        <a:t>Negative</a:t>
                      </a:r>
                      <a:endParaRPr lang="en-AU" sz="1200" dirty="0">
                        <a:effectLst/>
                      </a:endParaRPr>
                    </a:p>
                    <a:p>
                      <a:pPr marL="342900" lvl="0" indent="-342900">
                        <a:spcAft>
                          <a:spcPts val="0"/>
                        </a:spcAft>
                        <a:buFont typeface="Symbol"/>
                        <a:buChar char=""/>
                        <a:tabLst>
                          <a:tab pos="457200" algn="l"/>
                        </a:tabLst>
                      </a:pPr>
                      <a:r>
                        <a:rPr lang="en-US" sz="1000" dirty="0">
                          <a:effectLst/>
                        </a:rPr>
                        <a:t>There should be a refund deposit scheme in place because most people find it expensive to have their old car bodies </a:t>
                      </a:r>
                      <a:r>
                        <a:rPr lang="en-US" sz="1000" dirty="0" smtClean="0">
                          <a:effectLst/>
                        </a:rPr>
                        <a:t>recycled</a:t>
                      </a:r>
                    </a:p>
                  </a:txBody>
                  <a:tcPr marL="68580" marR="68580" marT="0" marB="0"/>
                </a:tc>
                <a:tc>
                  <a:txBody>
                    <a:bodyPr/>
                    <a:lstStyle/>
                    <a:p>
                      <a:pPr marL="342900" lvl="0" indent="-342900">
                        <a:spcAft>
                          <a:spcPts val="0"/>
                        </a:spcAft>
                        <a:buFont typeface="Symbol"/>
                        <a:buChar char=""/>
                        <a:tabLst>
                          <a:tab pos="457200" algn="l"/>
                        </a:tabLst>
                      </a:pPr>
                      <a:r>
                        <a:rPr lang="en-US" sz="1000" dirty="0">
                          <a:effectLst/>
                        </a:rPr>
                        <a:t>$20.00/car</a:t>
                      </a:r>
                      <a:endParaRPr lang="en-AU" sz="1200" dirty="0">
                        <a:effectLst/>
                      </a:endParaRPr>
                    </a:p>
                    <a:p>
                      <a:pPr marL="342900" lvl="0" indent="-342900">
                        <a:spcAft>
                          <a:spcPts val="0"/>
                        </a:spcAft>
                        <a:buFont typeface="Symbol"/>
                        <a:buChar char=""/>
                        <a:tabLst>
                          <a:tab pos="457200" algn="l"/>
                        </a:tabLst>
                      </a:pPr>
                      <a:r>
                        <a:rPr lang="en-US" sz="1000" dirty="0">
                          <a:effectLst/>
                        </a:rPr>
                        <a:t>Car </a:t>
                      </a:r>
                      <a:r>
                        <a:rPr lang="en-US" sz="1000" dirty="0" smtClean="0">
                          <a:effectLst/>
                        </a:rPr>
                        <a:t>owner</a:t>
                      </a:r>
                      <a:endParaRPr lang="en-US" sz="1000" dirty="0" smtClean="0">
                        <a:effectLst/>
                        <a:latin typeface="Times New Roman"/>
                        <a:ea typeface="Times New Roman"/>
                      </a:endParaRPr>
                    </a:p>
                    <a:p>
                      <a:pPr marL="342900" lvl="0" indent="-342900">
                        <a:spcAft>
                          <a:spcPts val="0"/>
                        </a:spcAft>
                        <a:buFont typeface="Symbol"/>
                        <a:buChar char=""/>
                        <a:tabLst>
                          <a:tab pos="457200" algn="l"/>
                        </a:tabLst>
                      </a:pPr>
                      <a:endParaRPr lang="en-AU" sz="1200" dirty="0">
                        <a:effectLst/>
                        <a:latin typeface="Times New Roman"/>
                        <a:ea typeface="Times New Roman"/>
                      </a:endParaRPr>
                    </a:p>
                  </a:txBody>
                  <a:tcPr marL="68580" marR="68580" marT="0" marB="0"/>
                </a:tc>
              </a:tr>
              <a:tr h="1728192">
                <a:tc>
                  <a:txBody>
                    <a:bodyPr/>
                    <a:lstStyle/>
                    <a:p>
                      <a:pPr>
                        <a:spcAft>
                          <a:spcPts val="0"/>
                        </a:spcAft>
                      </a:pPr>
                      <a:r>
                        <a:rPr lang="en-AU" sz="1200" dirty="0" smtClean="0">
                          <a:effectLst/>
                          <a:latin typeface="Times New Roman"/>
                          <a:ea typeface="Times New Roman"/>
                        </a:rPr>
                        <a:t>7.  Disaster Waste</a:t>
                      </a:r>
                      <a:endParaRPr lang="en-AU" sz="1200" dirty="0">
                        <a:effectLst/>
                        <a:latin typeface="Times New Roman"/>
                        <a:ea typeface="Times New Roman"/>
                      </a:endParaRPr>
                    </a:p>
                  </a:txBody>
                  <a:tcPr marL="68580" marR="68580" marT="0" marB="0"/>
                </a:tc>
                <a:tc>
                  <a:txBody>
                    <a:bodyPr/>
                    <a:lstStyle/>
                    <a:p>
                      <a:pPr marL="171450" lvl="0" indent="-171450">
                        <a:spcAft>
                          <a:spcPts val="0"/>
                        </a:spcAft>
                        <a:buFont typeface="Arial"/>
                        <a:buChar char="•"/>
                        <a:tabLst>
                          <a:tab pos="457200" algn="l"/>
                        </a:tabLst>
                      </a:pPr>
                      <a:r>
                        <a:rPr lang="en-AU" sz="1200" dirty="0" smtClean="0">
                          <a:effectLst/>
                          <a:latin typeface="Times New Roman"/>
                          <a:ea typeface="Times New Roman"/>
                        </a:rPr>
                        <a:t>Disaster Waste Management</a:t>
                      </a:r>
                      <a:r>
                        <a:rPr lang="en-AU" sz="1200" baseline="0" dirty="0" smtClean="0">
                          <a:effectLst/>
                          <a:latin typeface="Times New Roman"/>
                          <a:ea typeface="Times New Roman"/>
                        </a:rPr>
                        <a:t> Plan in place following Cyclone Gita</a:t>
                      </a:r>
                    </a:p>
                    <a:p>
                      <a:pPr marL="171450" lvl="0" indent="-171450">
                        <a:spcAft>
                          <a:spcPts val="0"/>
                        </a:spcAft>
                        <a:buFont typeface="Arial"/>
                        <a:buChar char="•"/>
                        <a:tabLst>
                          <a:tab pos="457200" algn="l"/>
                        </a:tabLst>
                      </a:pPr>
                      <a:endParaRPr lang="en-AU" sz="1200" dirty="0">
                        <a:effectLst/>
                        <a:latin typeface="Times New Roman"/>
                        <a:ea typeface="Times New Roman"/>
                      </a:endParaRPr>
                    </a:p>
                  </a:txBody>
                  <a:tcPr marL="68580" marR="68580" marT="0" marB="0"/>
                </a:tc>
                <a:tc>
                  <a:txBody>
                    <a:bodyPr/>
                    <a:lstStyle/>
                    <a:p>
                      <a:pPr marL="0" lvl="0" indent="0">
                        <a:spcAft>
                          <a:spcPts val="0"/>
                        </a:spcAft>
                        <a:buFont typeface="Symbol"/>
                        <a:buNone/>
                        <a:tabLst>
                          <a:tab pos="457200" algn="l"/>
                        </a:tabLst>
                      </a:pPr>
                      <a:r>
                        <a:rPr lang="en-US" sz="1000" dirty="0" smtClean="0">
                          <a:effectLst/>
                        </a:rPr>
                        <a:t>Positive</a:t>
                      </a:r>
                    </a:p>
                    <a:p>
                      <a:pPr marL="171450" lvl="0" indent="-171450">
                        <a:spcAft>
                          <a:spcPts val="0"/>
                        </a:spcAft>
                        <a:buFont typeface="Arial"/>
                        <a:buChar char="•"/>
                        <a:tabLst>
                          <a:tab pos="457200" algn="l"/>
                        </a:tabLst>
                      </a:pPr>
                      <a:r>
                        <a:rPr lang="en-US" sz="1000" dirty="0" smtClean="0">
                          <a:effectLst/>
                        </a:rPr>
                        <a:t>Disaster waste better</a:t>
                      </a:r>
                      <a:r>
                        <a:rPr lang="en-US" sz="1000" baseline="0" dirty="0" smtClean="0">
                          <a:effectLst/>
                        </a:rPr>
                        <a:t> managed and well coordinated</a:t>
                      </a:r>
                    </a:p>
                    <a:p>
                      <a:pPr marL="171450" lvl="0" indent="-171450">
                        <a:spcAft>
                          <a:spcPts val="0"/>
                        </a:spcAft>
                        <a:buFont typeface="Arial"/>
                        <a:buChar char="•"/>
                        <a:tabLst>
                          <a:tab pos="457200" algn="l"/>
                        </a:tabLst>
                      </a:pPr>
                      <a:r>
                        <a:rPr lang="en-US" sz="1000" baseline="0" dirty="0" smtClean="0">
                          <a:effectLst/>
                        </a:rPr>
                        <a:t>Reduce the risk of an epidemic following a natural disaster </a:t>
                      </a:r>
                    </a:p>
                    <a:p>
                      <a:pPr marL="171450" lvl="0" indent="-171450">
                        <a:spcAft>
                          <a:spcPts val="0"/>
                        </a:spcAft>
                        <a:buFont typeface="Arial"/>
                        <a:buChar char="•"/>
                        <a:tabLst>
                          <a:tab pos="457200" algn="l"/>
                        </a:tabLst>
                      </a:pPr>
                      <a:endParaRPr lang="en-US" sz="1000" baseline="0" dirty="0" smtClean="0">
                        <a:effectLst/>
                      </a:endParaRPr>
                    </a:p>
                    <a:p>
                      <a:pPr marL="0" lvl="0" indent="0">
                        <a:spcAft>
                          <a:spcPts val="0"/>
                        </a:spcAft>
                        <a:buFont typeface="Arial"/>
                        <a:buNone/>
                        <a:tabLst>
                          <a:tab pos="457200" algn="l"/>
                        </a:tabLst>
                      </a:pPr>
                      <a:r>
                        <a:rPr lang="en-US" sz="1000" baseline="0" dirty="0" smtClean="0">
                          <a:effectLst/>
                        </a:rPr>
                        <a:t>Negative</a:t>
                      </a:r>
                    </a:p>
                    <a:p>
                      <a:pPr marL="0" lvl="0" indent="0">
                        <a:spcAft>
                          <a:spcPts val="0"/>
                        </a:spcAft>
                        <a:buFont typeface="Arial"/>
                        <a:buNone/>
                        <a:tabLst>
                          <a:tab pos="457200" algn="l"/>
                        </a:tabLst>
                      </a:pPr>
                      <a:endParaRPr lang="en-US" sz="1000" baseline="0" dirty="0" smtClean="0">
                        <a:effectLst/>
                      </a:endParaRPr>
                    </a:p>
                    <a:p>
                      <a:pPr marL="171450" lvl="0" indent="-171450">
                        <a:spcAft>
                          <a:spcPts val="0"/>
                        </a:spcAft>
                        <a:buFont typeface="Arial"/>
                        <a:buChar char="•"/>
                        <a:tabLst>
                          <a:tab pos="457200" algn="l"/>
                        </a:tabLst>
                      </a:pPr>
                      <a:r>
                        <a:rPr lang="en-US" sz="1000" baseline="0" dirty="0" smtClean="0">
                          <a:effectLst/>
                        </a:rPr>
                        <a:t>Potential to fill up the landfill quickly is high</a:t>
                      </a:r>
                    </a:p>
                    <a:p>
                      <a:pPr marL="171450" lvl="0" indent="-171450">
                        <a:spcAft>
                          <a:spcPts val="0"/>
                        </a:spcAft>
                        <a:buFont typeface="Arial"/>
                        <a:buChar char="•"/>
                        <a:tabLst>
                          <a:tab pos="457200" algn="l"/>
                        </a:tabLst>
                      </a:pPr>
                      <a:endParaRPr lang="en-US" sz="1000" baseline="0" dirty="0" smtClean="0">
                        <a:effectLst/>
                      </a:endParaRPr>
                    </a:p>
                    <a:p>
                      <a:pPr marL="171450" lvl="0" indent="-171450">
                        <a:spcAft>
                          <a:spcPts val="0"/>
                        </a:spcAft>
                        <a:buFont typeface="Arial"/>
                        <a:buChar char="•"/>
                        <a:tabLst>
                          <a:tab pos="457200" algn="l"/>
                        </a:tabLst>
                      </a:pPr>
                      <a:endParaRPr lang="en-US" sz="1000" dirty="0" smtClean="0">
                        <a:effectLst/>
                      </a:endParaRPr>
                    </a:p>
                  </a:txBody>
                  <a:tcPr marL="68580" marR="68580" marT="0" marB="0"/>
                </a:tc>
                <a:tc>
                  <a:txBody>
                    <a:bodyPr/>
                    <a:lstStyle/>
                    <a:p>
                      <a:pPr marL="342900" lvl="0" indent="-342900">
                        <a:spcAft>
                          <a:spcPts val="0"/>
                        </a:spcAft>
                        <a:buFont typeface="Symbol"/>
                        <a:buChar char=""/>
                        <a:tabLst>
                          <a:tab pos="457200" algn="l"/>
                        </a:tabLst>
                      </a:pPr>
                      <a:r>
                        <a:rPr lang="en-AU" sz="1200" dirty="0" smtClean="0">
                          <a:effectLst/>
                          <a:latin typeface="Times New Roman"/>
                          <a:ea typeface="Times New Roman"/>
                        </a:rPr>
                        <a:t>Government</a:t>
                      </a:r>
                    </a:p>
                    <a:p>
                      <a:pPr marL="342900" lvl="0" indent="-342900">
                        <a:spcAft>
                          <a:spcPts val="0"/>
                        </a:spcAft>
                        <a:buFont typeface="Symbol"/>
                        <a:buChar char=""/>
                        <a:tabLst>
                          <a:tab pos="457200" algn="l"/>
                        </a:tabLst>
                      </a:pPr>
                      <a:r>
                        <a:rPr lang="en-AU" sz="1200" dirty="0" smtClean="0">
                          <a:effectLst/>
                          <a:latin typeface="Times New Roman"/>
                          <a:ea typeface="Times New Roman"/>
                        </a:rPr>
                        <a:t>JPRISM II</a:t>
                      </a:r>
                      <a:endParaRPr lang="en-A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0758748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1133</Words>
  <Application>Microsoft Macintosh PowerPoint</Application>
  <PresentationFormat>On-screen Show (4:3)</PresentationFormat>
  <Paragraphs>190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Waste Management in Tonga</vt:lpstr>
      <vt:lpstr>Outline</vt:lpstr>
      <vt:lpstr>TSDF II</vt:lpstr>
      <vt:lpstr>Legal Mandates </vt:lpstr>
      <vt:lpstr>Lead Agencies</vt:lpstr>
      <vt:lpstr>Lead Agencies</vt:lpstr>
      <vt:lpstr>Waste Management </vt:lpstr>
      <vt:lpstr>Waste Management </vt:lpstr>
      <vt:lpstr>Waste Management </vt:lpstr>
      <vt:lpstr>Waste Management </vt:lpstr>
      <vt:lpstr>Limitations and Challenges</vt:lpstr>
      <vt:lpstr>Way Forward</vt:lpstr>
      <vt:lpstr>Malo ‘Aupito</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 in Tonga</dc:title>
  <dc:creator>User</dc:creator>
  <cp:lastModifiedBy>Le'o Masi</cp:lastModifiedBy>
  <cp:revision>25</cp:revision>
  <dcterms:created xsi:type="dcterms:W3CDTF">2016-07-17T23:08:01Z</dcterms:created>
  <dcterms:modified xsi:type="dcterms:W3CDTF">2020-02-09T10:34:53Z</dcterms:modified>
</cp:coreProperties>
</file>