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268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A72A-DADE-4042-83BD-0D8390D6850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501-C631-4367-B198-00A497A7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7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A72A-DADE-4042-83BD-0D8390D6850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501-C631-4367-B198-00A497A7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0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A72A-DADE-4042-83BD-0D8390D6850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501-C631-4367-B198-00A497A7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4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A72A-DADE-4042-83BD-0D8390D6850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501-C631-4367-B198-00A497A7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A72A-DADE-4042-83BD-0D8390D6850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501-C631-4367-B198-00A497A7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3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A72A-DADE-4042-83BD-0D8390D6850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501-C631-4367-B198-00A497A7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8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A72A-DADE-4042-83BD-0D8390D6850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501-C631-4367-B198-00A497A7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2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A72A-DADE-4042-83BD-0D8390D6850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501-C631-4367-B198-00A497A7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0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A72A-DADE-4042-83BD-0D8390D6850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501-C631-4367-B198-00A497A7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5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A72A-DADE-4042-83BD-0D8390D6850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501-C631-4367-B198-00A497A7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2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A72A-DADE-4042-83BD-0D8390D6850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501-C631-4367-B198-00A497A7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1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0A72A-DADE-4042-83BD-0D8390D6850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08501-C631-4367-B198-00A497A7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7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62" y="2922691"/>
            <a:ext cx="9144000" cy="3017520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Isoa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Korovulavula</a:t>
            </a:r>
            <a:endParaRPr lang="en-US" sz="2600" b="1" dirty="0" smtClean="0"/>
          </a:p>
          <a:p>
            <a:r>
              <a:rPr lang="en-US" sz="2600" b="1" dirty="0" smtClean="0"/>
              <a:t>The Institute of Applied Sciences</a:t>
            </a:r>
          </a:p>
          <a:p>
            <a:r>
              <a:rPr lang="en-US" sz="2600" b="1" dirty="0" smtClean="0"/>
              <a:t>The University of the South Pacific</a:t>
            </a:r>
            <a:endParaRPr lang="en-US" dirty="0"/>
          </a:p>
          <a:p>
            <a:r>
              <a:rPr lang="en-US" sz="2600" dirty="0" smtClean="0"/>
              <a:t>10-12 </a:t>
            </a:r>
            <a:r>
              <a:rPr lang="en-US" sz="2600" dirty="0" smtClean="0"/>
              <a:t>February </a:t>
            </a:r>
            <a:r>
              <a:rPr lang="en-US" sz="2600" dirty="0" smtClean="0"/>
              <a:t>2020</a:t>
            </a:r>
          </a:p>
          <a:p>
            <a:r>
              <a:rPr lang="en-US" sz="2600" dirty="0" err="1" smtClean="0"/>
              <a:t>Tanoa</a:t>
            </a:r>
            <a:r>
              <a:rPr lang="en-US" sz="2600" dirty="0" smtClean="0"/>
              <a:t> International, </a:t>
            </a:r>
            <a:r>
              <a:rPr lang="en-US" sz="2600" dirty="0" err="1" smtClean="0"/>
              <a:t>Nadi</a:t>
            </a:r>
            <a:r>
              <a:rPr lang="en-US" sz="2600" dirty="0" smtClean="0"/>
              <a:t>, Fiji</a:t>
            </a: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624839" y="583125"/>
            <a:ext cx="107746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1933575" algn="l"/>
                <a:tab pos="2300605" algn="l"/>
              </a:tabLst>
            </a:pPr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Stock 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take of available Tertiary and Vocational Waste Management Courses in the Pacific Region</a:t>
            </a:r>
            <a:endParaRPr lang="en-US" sz="32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1933575" algn="l"/>
                <a:tab pos="2300605" algn="l"/>
              </a:tabLst>
            </a:pP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en-US" sz="32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1933575" algn="l"/>
                <a:tab pos="2300605" algn="l"/>
              </a:tabLst>
            </a:pP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PacWaste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Plus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endParaRPr lang="en-US" sz="32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964" y="5489788"/>
            <a:ext cx="2103995" cy="118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31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9451" y="1162594"/>
            <a:ext cx="10567852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933575" algn="l"/>
                <a:tab pos="2300605" algn="l"/>
              </a:tabLst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information that will be gathered will be organized based on the following factors:</a:t>
            </a:r>
            <a:endParaRPr lang="en-US" sz="2800" dirty="0" smtClean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933575" algn="l"/>
                <a:tab pos="2300605" algn="l"/>
              </a:tabLst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933575" algn="l"/>
                <a:tab pos="2300605" algn="l"/>
              </a:tabLst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 area of focus of the training course or </a:t>
            </a:r>
            <a:r>
              <a:rPr lang="en-US" sz="28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 smtClean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933575" algn="l"/>
                <a:tab pos="2300605" algn="l"/>
              </a:tabLst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training courses and programs that are still being offered and</a:t>
            </a:r>
            <a:endParaRPr lang="en-US" sz="2800" dirty="0" smtClean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933575" algn="l"/>
                <a:tab pos="2300605" algn="l"/>
              </a:tabLst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 a historical chronicle account of the various waste management training courses and </a:t>
            </a:r>
            <a:r>
              <a:rPr lang="en-US" sz="28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programmes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47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1234" y="1267097"/>
            <a:ext cx="6097190" cy="611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933575" algn="l"/>
                <a:tab pos="2300605" algn="l"/>
              </a:tabLst>
            </a:pP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 2: Content confirmation </a:t>
            </a:r>
            <a:endParaRPr lang="en-US" sz="32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06583" y="2444821"/>
            <a:ext cx="77157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Course Title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Course Objective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Course expected output and outcome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67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7647" y="1066255"/>
            <a:ext cx="1065929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/>
              <a:t>Key questions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What is the length of the course?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What is the delivery method of the course? Online or face to face?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What are the pre-requisites or entry requirements for the course?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Does the course use college credits, or can you cross-credit courses?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Does the course offer any field work experience? And what is it.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What kind of qualification is derived from the course?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Does the course deliver competency-based training with exams or just “participation?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What are the details of trainers and their qualifications?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672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0710" y="948690"/>
            <a:ext cx="1065929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Key Questions </a:t>
            </a:r>
            <a:r>
              <a:rPr lang="en-US" sz="2400" b="1" i="1" dirty="0" err="1" smtClean="0"/>
              <a:t>con’t</a:t>
            </a:r>
            <a:endParaRPr lang="en-US" sz="2400" b="1" i="1" dirty="0" smtClean="0"/>
          </a:p>
          <a:p>
            <a:pPr marL="342900" indent="-342900">
              <a:buFont typeface="+mj-lt"/>
              <a:buAutoNum type="arabicPeriod" startAt="8"/>
            </a:pPr>
            <a:r>
              <a:rPr lang="en-US" sz="2400" dirty="0" smtClean="0"/>
              <a:t>What is the cost of the course?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en-US" sz="2400" dirty="0" smtClean="0"/>
              <a:t>Is the course offered regularly or one off?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en-US" sz="2400" dirty="0" smtClean="0"/>
              <a:t>What is the lifespan and sustainability of these training courses? 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en-US" sz="2400" dirty="0" smtClean="0"/>
              <a:t>What feedback from participants have been received as to the appropriateness and usefulness of the course?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en-US" sz="2400" dirty="0" smtClean="0"/>
              <a:t>Which of the </a:t>
            </a:r>
            <a:r>
              <a:rPr lang="en-US" sz="2400" dirty="0" err="1" smtClean="0"/>
              <a:t>PacWastePlus</a:t>
            </a:r>
            <a:r>
              <a:rPr lang="en-US" sz="2400" dirty="0" smtClean="0"/>
              <a:t> priority waste streams are addressed by this course?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en-US" sz="2400" dirty="0" smtClean="0"/>
              <a:t>What other topics does this course cover that are not waste related? (Finance, probity, data management, monitoring, communications) 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en-US" sz="2400" dirty="0" smtClean="0"/>
              <a:t>What is the number of people that have enrolled and completed the course over the past 5 years?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en-US" sz="2400" dirty="0" smtClean="0"/>
              <a:t>Does the completion of this course qualify for internationally recognized certification 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3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65215" y="1175657"/>
            <a:ext cx="9379132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933575" algn="l"/>
                <a:tab pos="2300605" algn="l"/>
              </a:tabLst>
            </a:pP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 </a:t>
            </a:r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3: Consolidation and Final Synthesis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49827" y="2481330"/>
            <a:ext cx="1018467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This is the final synthesis and consolidation of all the waste management capacity building courses and </a:t>
            </a:r>
            <a:r>
              <a:rPr lang="en-US" sz="2800" dirty="0" err="1" smtClean="0"/>
              <a:t>programme</a:t>
            </a:r>
            <a:r>
              <a:rPr lang="en-US" sz="2800" dirty="0" smtClean="0"/>
              <a:t> stock findings.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This should also provide an insight to the gaps as well as what can be strengthened in these courses and programs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198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1894" y="0"/>
            <a:ext cx="35092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>
              <a:spcBef>
                <a:spcPts val="600"/>
              </a:spcBef>
            </a:pPr>
            <a:r>
              <a:rPr lang="en-GB" sz="3200" b="1" kern="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Project Schedule</a:t>
            </a:r>
            <a:endParaRPr lang="en-US" sz="3200" b="1" kern="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87107"/>
              </p:ext>
            </p:extLst>
          </p:nvPr>
        </p:nvGraphicFramePr>
        <p:xfrm>
          <a:off x="352694" y="584775"/>
          <a:ext cx="11377751" cy="6190546"/>
        </p:xfrm>
        <a:graphic>
          <a:graphicData uri="http://schemas.openxmlformats.org/drawingml/2006/table">
            <a:tbl>
              <a:tblPr firstRow="1" firstCol="1" bandRow="1"/>
              <a:tblGrid>
                <a:gridCol w="5550698">
                  <a:extLst>
                    <a:ext uri="{9D8B030D-6E8A-4147-A177-3AD203B41FA5}">
                      <a16:colId xmlns:a16="http://schemas.microsoft.com/office/drawing/2014/main" val="1239191877"/>
                    </a:ext>
                  </a:extLst>
                </a:gridCol>
                <a:gridCol w="1204620">
                  <a:extLst>
                    <a:ext uri="{9D8B030D-6E8A-4147-A177-3AD203B41FA5}">
                      <a16:colId xmlns:a16="http://schemas.microsoft.com/office/drawing/2014/main" val="3965646991"/>
                    </a:ext>
                  </a:extLst>
                </a:gridCol>
                <a:gridCol w="1133760">
                  <a:extLst>
                    <a:ext uri="{9D8B030D-6E8A-4147-A177-3AD203B41FA5}">
                      <a16:colId xmlns:a16="http://schemas.microsoft.com/office/drawing/2014/main" val="810338810"/>
                    </a:ext>
                  </a:extLst>
                </a:gridCol>
                <a:gridCol w="1133760">
                  <a:extLst>
                    <a:ext uri="{9D8B030D-6E8A-4147-A177-3AD203B41FA5}">
                      <a16:colId xmlns:a16="http://schemas.microsoft.com/office/drawing/2014/main" val="1139994047"/>
                    </a:ext>
                  </a:extLst>
                </a:gridCol>
                <a:gridCol w="1133760">
                  <a:extLst>
                    <a:ext uri="{9D8B030D-6E8A-4147-A177-3AD203B41FA5}">
                      <a16:colId xmlns:a16="http://schemas.microsoft.com/office/drawing/2014/main" val="881856823"/>
                    </a:ext>
                  </a:extLst>
                </a:gridCol>
                <a:gridCol w="1221153">
                  <a:extLst>
                    <a:ext uri="{9D8B030D-6E8A-4147-A177-3AD203B41FA5}">
                      <a16:colId xmlns:a16="http://schemas.microsoft.com/office/drawing/2014/main" val="1319855911"/>
                    </a:ext>
                  </a:extLst>
                </a:gridCol>
              </a:tblGrid>
              <a:tr h="313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Tasks related Activities</a:t>
                      </a:r>
                      <a:endParaRPr lang="en-US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Jan-20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Feb-20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Mar-20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Apr-20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May-20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403579"/>
                  </a:ext>
                </a:extLst>
              </a:tr>
              <a:tr h="313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1 Desk Review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09731"/>
                  </a:ext>
                </a:extLst>
              </a:tr>
              <a:tr h="313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 Collection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021273"/>
                  </a:ext>
                </a:extLst>
              </a:tr>
              <a:tr h="313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 Organization 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8413701"/>
                  </a:ext>
                </a:extLst>
              </a:tr>
              <a:tr h="313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 Synthesis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334168"/>
                  </a:ext>
                </a:extLst>
              </a:tr>
              <a:tr h="313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20377"/>
                  </a:ext>
                </a:extLst>
              </a:tr>
              <a:tr h="313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2 Content Confirmation</a:t>
                      </a:r>
                      <a:endParaRPr lang="en-US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808618"/>
                  </a:ext>
                </a:extLst>
              </a:tr>
              <a:tr h="313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.1 Development of the e-questionnaire</a:t>
                      </a:r>
                      <a:endParaRPr lang="en-US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55212"/>
                  </a:ext>
                </a:extLst>
              </a:tr>
              <a:tr h="313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 Test and Validation of the e-questionnaire</a:t>
                      </a:r>
                      <a:endParaRPr lang="en-US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9727060"/>
                  </a:ext>
                </a:extLst>
              </a:tr>
              <a:tr h="313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 Dissemination of the e-questionnaire</a:t>
                      </a:r>
                      <a:endParaRPr lang="en-US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62612"/>
                  </a:ext>
                </a:extLst>
              </a:tr>
              <a:tr h="642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 Consolidating and analysing of the results from the questionnaire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2517851"/>
                  </a:ext>
                </a:extLst>
              </a:tr>
              <a:tr h="313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599236"/>
                  </a:ext>
                </a:extLst>
              </a:tr>
              <a:tr h="313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3 Final Synthesis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740934"/>
                  </a:ext>
                </a:extLst>
              </a:tr>
              <a:tr h="313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 Draft of the report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422419"/>
                  </a:ext>
                </a:extLst>
              </a:tr>
              <a:tr h="313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 Finalizing of the report and submission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527505"/>
                  </a:ext>
                </a:extLst>
              </a:tr>
              <a:tr h="972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 Submission of the final revised report based on comments from </a:t>
                      </a:r>
                      <a:r>
                        <a:rPr lang="en-AU" sz="2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PacWaste</a:t>
                      </a:r>
                      <a:r>
                        <a:rPr lang="en-A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Plus Secretariat</a:t>
                      </a:r>
                      <a:endParaRPr lang="en-US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56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2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3504108" y="1606732"/>
            <a:ext cx="627997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Thank you 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err="1" smtClean="0"/>
              <a:t>Vinaka</a:t>
            </a:r>
            <a:endParaRPr lang="en-US" sz="4000" dirty="0" smtClean="0"/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Questions &amp; Comments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0382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518477"/>
            <a:ext cx="8172994" cy="493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933575" algn="l"/>
                <a:tab pos="2300605" algn="l"/>
              </a:tabLst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Waste Management courses available in tertiary and vocational institutions in the Pacific region, specific to the 15 participating countries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933575" algn="l"/>
                <a:tab pos="2300605" algn="l"/>
              </a:tabLst>
            </a:pPr>
            <a:endParaRPr lang="en-US" sz="24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933575" algn="l"/>
                <a:tab pos="2300605" algn="l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Confirm the content of the identified available courses</a:t>
            </a:r>
            <a:endParaRPr lang="en-US" sz="24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933575" algn="l"/>
                <a:tab pos="2300605" algn="l"/>
              </a:tabLst>
            </a:pPr>
            <a:endParaRPr lang="en-US" sz="2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933575" algn="l"/>
                <a:tab pos="2300605" algn="l"/>
              </a:tabLst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waste management courses from other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SPREP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 countries (including metropolitan members) offered in recognized tertiary and vocational institutions relevant to the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PacWastePlus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400" dirty="0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933575" algn="l"/>
                <a:tab pos="2300605" algn="l"/>
              </a:tabLst>
            </a:pPr>
            <a:endParaRPr lang="en-US" sz="24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100" dirty="0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78777" y="510227"/>
            <a:ext cx="6096000" cy="8279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933575" algn="l"/>
                <a:tab pos="2300605" algn="l"/>
              </a:tabLs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bjectives :</a:t>
            </a:r>
            <a:endParaRPr lang="en-US" sz="32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100" dirty="0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82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089365" y="1214846"/>
            <a:ext cx="53361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Three major tasks</a:t>
            </a:r>
          </a:p>
          <a:p>
            <a:endParaRPr lang="en-US" dirty="0" smtClean="0"/>
          </a:p>
          <a:p>
            <a:endParaRPr lang="en-US"/>
          </a:p>
          <a:p>
            <a:pPr marL="342900" indent="-342900">
              <a:buFont typeface="+mj-lt"/>
              <a:buAutoNum type="arabicPeriod"/>
            </a:pPr>
            <a:r>
              <a:rPr lang="en-US" sz="2800" smtClean="0"/>
              <a:t>Desk </a:t>
            </a:r>
            <a:r>
              <a:rPr lang="en-US" sz="2800" dirty="0" smtClean="0"/>
              <a:t>review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Content confirmation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Consolidation and synthesis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969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8832" y="885770"/>
            <a:ext cx="8630195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tabLst>
                <a:tab pos="1933575" algn="l"/>
                <a:tab pos="2300605" algn="l"/>
              </a:tabLst>
            </a:pP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main output of this assessment?</a:t>
            </a:r>
            <a:endParaRPr lang="en-US" sz="32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933575" algn="l"/>
                <a:tab pos="2300605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24297" y="2416207"/>
            <a:ext cx="987552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tabLst>
                <a:tab pos="1933575" algn="l"/>
                <a:tab pos="2300605" algn="l"/>
              </a:tabLst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Seek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undertake a </a:t>
            </a:r>
            <a:r>
              <a:rPr lang="en-US" sz="2400" b="1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stock take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all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available courses/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Tertiary and Vocational field of Waste management in the Pacific region, in relation to the 15 participating countries of the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PacWaste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Plus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933575" algn="l"/>
                <a:tab pos="2300605" algn="l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62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9806" y="915336"/>
            <a:ext cx="6096000" cy="8710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933575" algn="l"/>
                <a:tab pos="2300605" algn="l"/>
              </a:tabLst>
            </a:pPr>
            <a:r>
              <a:rPr lang="en-US" sz="28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Tertiary Academic Institutions </a:t>
            </a:r>
            <a:endParaRPr lang="en-US" sz="2800" dirty="0" smtClean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1933575" algn="l"/>
                <a:tab pos="2300605" algn="l"/>
              </a:tabLst>
            </a:pPr>
            <a:r>
              <a:rPr lang="en-US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5086" y="1969074"/>
            <a:ext cx="6374673" cy="324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933575" algn="l"/>
                <a:tab pos="2300605" algn="l"/>
              </a:tabLst>
            </a:pPr>
            <a:r>
              <a:rPr lang="en-US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 smtClean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Fiji National University;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University of Fiji;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Solomon Island National University;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National Samoa University;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University of Papua New Guinea;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University of the South Pacific; and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National University of Timor-Leste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1933575" algn="l"/>
                <a:tab pos="2300605" algn="l"/>
              </a:tabLst>
            </a:pPr>
            <a:r>
              <a:rPr lang="en-US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93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1897" y="1819504"/>
            <a:ext cx="8865326" cy="3610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933575" algn="l"/>
                <a:tab pos="2300605" algn="l"/>
              </a:tabLst>
            </a:pPr>
            <a:r>
              <a:rPr lang="en-US" sz="11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 smtClean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Centre for Appropriate Technology Development</a:t>
            </a:r>
            <a:endParaRPr lang="en-US" sz="2400" dirty="0" smtClean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Fiji Montfort Boys Town</a:t>
            </a:r>
            <a:endParaRPr lang="en-US" sz="2400" dirty="0" smtClean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Tutu Rural Training Centre</a:t>
            </a:r>
            <a:endParaRPr lang="en-US" sz="2400" dirty="0" smtClean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TVET programs offered in the institutions below.</a:t>
            </a:r>
            <a:endParaRPr lang="en-US" sz="2400" dirty="0" smtClean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AU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university - Fiji National University;</a:t>
            </a:r>
            <a:endParaRPr lang="en-US" sz="2400" dirty="0" smtClean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AU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Private university – The University of Fiji; </a:t>
            </a:r>
            <a:endParaRPr lang="en-US" sz="2400" dirty="0" smtClean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National University of Samoa;</a:t>
            </a:r>
            <a:endParaRPr lang="en-US" sz="2400" dirty="0" smtClean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AU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Regional institutions – The University of South Pacific; and </a:t>
            </a:r>
            <a:endParaRPr lang="en-US" sz="2400" dirty="0" smtClean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AU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Regional institution - Australia-Pacific Technical College.</a:t>
            </a:r>
            <a:endParaRPr lang="en-US" sz="24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98617" y="391427"/>
            <a:ext cx="8865326" cy="853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933575" algn="l"/>
                <a:tab pos="2300605" algn="l"/>
              </a:tabLst>
            </a:pPr>
            <a:r>
              <a:rPr lang="en-US" sz="11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 smtClean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933575" algn="l"/>
                <a:tab pos="2300605" algn="l"/>
              </a:tabLst>
            </a:pPr>
            <a:r>
              <a:rPr lang="en-US" sz="3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Vocational Institutions</a:t>
            </a:r>
            <a:endParaRPr lang="en-US" sz="3200" dirty="0" smtClean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03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0160" y="640080"/>
            <a:ext cx="9692640" cy="502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933575" algn="l"/>
                <a:tab pos="2300605" algn="l"/>
              </a:tabLst>
            </a:pPr>
            <a:r>
              <a:rPr lang="en-US" sz="28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Non-Academic Institutions</a:t>
            </a:r>
            <a:endParaRPr lang="en-US" sz="2800" dirty="0" smtClean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933575" algn="l"/>
                <a:tab pos="2300605" algn="l"/>
              </a:tabLst>
            </a:pPr>
            <a:r>
              <a:rPr lang="en-US" sz="28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Training Centers in Government Ministries and departments;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Training programs offered by Civil Society Groups specifically environment, youth and women’s groups; and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Private Institutions that carry out waste management certified accreditation training.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SPREP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JPRISM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933575" algn="l"/>
                <a:tab pos="2300605" algn="l"/>
              </a:tabLst>
            </a:pPr>
            <a:r>
              <a:rPr lang="en-US" sz="28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74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4927" y="679268"/>
            <a:ext cx="5105083" cy="675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933575" algn="l"/>
                <a:tab pos="2300605" algn="l"/>
              </a:tabLst>
            </a:pPr>
            <a:r>
              <a:rPr lang="en-US" sz="3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 1: Desk Review</a:t>
            </a:r>
            <a:endParaRPr lang="en-US" sz="36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7942" y="1603607"/>
            <a:ext cx="1089006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Accessing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the information that is needed through official correspondence with the targeted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agency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Identify relevant contact persons on waste management training courses in each country will also require the involvement of the in-country based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PacWaste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Plus project coordinators</a:t>
            </a:r>
          </a:p>
          <a:p>
            <a:endParaRPr lang="en-US" sz="24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Key Ministries that are involved in professional training to be identified and contacted accordingly.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For Timor-Leste if there are not adequate information on waste management training courses provided through emails from the various on-ground sources there will be a need to travel there to gather training information</a:t>
            </a:r>
          </a:p>
          <a:p>
            <a:endParaRPr lang="en-US" sz="24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24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2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4033" y="1110343"/>
            <a:ext cx="103065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Key activities for Task 1</a:t>
            </a:r>
          </a:p>
          <a:p>
            <a:endParaRPr lang="en-US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collection, organizing and synthesizing available waste management training information.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This would also provide an understanding of the scope of and depth of these materials.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018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710</Words>
  <Application>Microsoft Office PowerPoint</Application>
  <PresentationFormat>Widescreen</PresentationFormat>
  <Paragraphs>212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Garamond</vt:lpstr>
      <vt:lpstr>Symbol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IAS</dc:creator>
  <cp:lastModifiedBy>IAS</cp:lastModifiedBy>
  <cp:revision>18</cp:revision>
  <dcterms:created xsi:type="dcterms:W3CDTF">2020-02-07T01:43:15Z</dcterms:created>
  <dcterms:modified xsi:type="dcterms:W3CDTF">2020-02-09T10:11:06Z</dcterms:modified>
</cp:coreProperties>
</file>