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90" r:id="rId2"/>
    <p:sldId id="291" r:id="rId3"/>
    <p:sldId id="292" r:id="rId4"/>
    <p:sldId id="287" r:id="rId5"/>
    <p:sldId id="286" r:id="rId6"/>
    <p:sldId id="288" r:id="rId7"/>
    <p:sldId id="289" r:id="rId8"/>
    <p:sldId id="293" r:id="rId9"/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81" r:id="rId25"/>
    <p:sldId id="282" r:id="rId26"/>
    <p:sldId id="285" r:id="rId27"/>
    <p:sldId id="284" r:id="rId28"/>
    <p:sldId id="283" r:id="rId29"/>
    <p:sldId id="280" r:id="rId30"/>
    <p:sldId id="294" r:id="rId31"/>
    <p:sldId id="271" r:id="rId32"/>
    <p:sldId id="279" r:id="rId33"/>
    <p:sldId id="277" r:id="rId34"/>
    <p:sldId id="278" r:id="rId35"/>
    <p:sldId id="273" r:id="rId36"/>
    <p:sldId id="274" r:id="rId37"/>
    <p:sldId id="275" r:id="rId38"/>
    <p:sldId id="276" r:id="rId39"/>
    <p:sldId id="295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78723" autoAdjust="0"/>
  </p:normalViewPr>
  <p:slideViewPr>
    <p:cSldViewPr>
      <p:cViewPr>
        <p:scale>
          <a:sx n="63" d="100"/>
          <a:sy n="63" d="100"/>
        </p:scale>
        <p:origin x="-135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C0107-3D6C-422F-9D95-DF291784DAF7}" type="datetimeFigureOut">
              <a:rPr lang="en-US" smtClean="0"/>
              <a:t>3/19/2013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CFB282-6353-4EBD-9028-72AEB6BB9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8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B51B-E105-4AAD-A508-924242C84C87}" type="datetimeFigureOut">
              <a:rPr lang="en-US" smtClean="0"/>
              <a:t>3/19/2013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42822-54EC-44B8-BC18-EE2CC969F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154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B51B-E105-4AAD-A508-924242C84C87}" type="datetimeFigureOut">
              <a:rPr lang="en-US" smtClean="0"/>
              <a:t>3/19/2013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42822-54EC-44B8-BC18-EE2CC969F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0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B51B-E105-4AAD-A508-924242C84C87}" type="datetimeFigureOut">
              <a:rPr lang="en-US" smtClean="0"/>
              <a:t>3/19/2013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42822-54EC-44B8-BC18-EE2CC969F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4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B51B-E105-4AAD-A508-924242C84C87}" type="datetimeFigureOut">
              <a:rPr lang="en-US" smtClean="0"/>
              <a:t>3/19/2013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42822-54EC-44B8-BC18-EE2CC969F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28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B51B-E105-4AAD-A508-924242C84C87}" type="datetimeFigureOut">
              <a:rPr lang="en-US" smtClean="0"/>
              <a:t>3/19/2013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42822-54EC-44B8-BC18-EE2CC969F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13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B51B-E105-4AAD-A508-924242C84C87}" type="datetimeFigureOut">
              <a:rPr lang="en-US" smtClean="0"/>
              <a:t>3/19/2013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42822-54EC-44B8-BC18-EE2CC969F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B51B-E105-4AAD-A508-924242C84C87}" type="datetimeFigureOut">
              <a:rPr lang="en-US" smtClean="0"/>
              <a:t>3/19/2013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42822-54EC-44B8-BC18-EE2CC969F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96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B51B-E105-4AAD-A508-924242C84C87}" type="datetimeFigureOut">
              <a:rPr lang="en-US" smtClean="0"/>
              <a:t>3/19/2013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42822-54EC-44B8-BC18-EE2CC969F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2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B51B-E105-4AAD-A508-924242C84C87}" type="datetimeFigureOut">
              <a:rPr lang="en-US" smtClean="0"/>
              <a:t>3/19/2013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42822-54EC-44B8-BC18-EE2CC969F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48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B51B-E105-4AAD-A508-924242C84C87}" type="datetimeFigureOut">
              <a:rPr lang="en-US" smtClean="0"/>
              <a:t>3/19/2013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42822-54EC-44B8-BC18-EE2CC969F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4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0B51B-E105-4AAD-A508-924242C84C87}" type="datetimeFigureOut">
              <a:rPr lang="en-US" smtClean="0"/>
              <a:t>3/19/2013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42822-54EC-44B8-BC18-EE2CC969F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03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0B51B-E105-4AAD-A508-924242C84C87}" type="datetimeFigureOut">
              <a:rPr lang="en-US" smtClean="0"/>
              <a:t>3/19/2013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42822-54EC-44B8-BC18-EE2CC969F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9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9683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Review of Benthic Substrates for Micronesia’s Coral-Reef Monitoring Programs Using Coral Reef Point Count Software</a:t>
            </a:r>
            <a:endParaRPr lang="en-US" dirty="0"/>
          </a:p>
        </p:txBody>
      </p:sp>
      <p:pic>
        <p:nvPicPr>
          <p:cNvPr id="3" name="Picture 4" descr="C:\Users\PMRI\Documents\FSM\Marshalls\RMI Monitoring 2011\Fun Images shark-coral Rongelap\Manta-Shrimp-Transparent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13" y="3417888"/>
            <a:ext cx="10556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PMRI\Documents\FSM\Marshalls\RMI Monitoring 2011\Fun Images shark-coral Rongelap\Table-Acropora-Transparen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135438"/>
            <a:ext cx="4800600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Logo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93" y="5573077"/>
            <a:ext cx="7826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PICRC Se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475288"/>
            <a:ext cx="838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Logo_whit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68" y="5723255"/>
            <a:ext cx="8080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C:\Users\PMRI\Documents\My Dropbox\PMRI shared\Templates\WebLogo_ClearBlues-0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" y="4753769"/>
            <a:ext cx="13509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Documents and Settings\user\Desktop\YapCAP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46" y="3957003"/>
            <a:ext cx="665162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KCSO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" y="2983865"/>
            <a:ext cx="900113" cy="800100"/>
          </a:xfrm>
          <a:prstGeom prst="rect">
            <a:avLst/>
          </a:prstGeom>
          <a:noFill/>
          <a:ln w="38100" algn="in">
            <a:solidFill>
              <a:srgbClr val="3399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PMRI\Downloads\MICS 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892" y="3799205"/>
            <a:ext cx="15763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mi logo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97" y="4561205"/>
            <a:ext cx="917575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69011"/>
            <a:ext cx="1709738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0" descr="C:\Users\Peter-PMRI\Downloads\ML clam_nobackgroun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48" y="5773102"/>
            <a:ext cx="9048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599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1" y="0"/>
            <a:ext cx="720329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4200" y="5649295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07429" y="54218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Turf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5791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Turf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4600" y="193648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Turf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2800" y="2133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CCA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11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11" y="0"/>
            <a:ext cx="700997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2133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4191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Turf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4191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Turf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57600" y="30596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Turf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19600" y="49530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99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85" y="0"/>
            <a:ext cx="70154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3352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0" y="194893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609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62600" y="409263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0" y="42672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907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11" y="0"/>
            <a:ext cx="744037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5062639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CCA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838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76600" y="2362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8771" y="463770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03171" y="5943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15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78" y="0"/>
            <a:ext cx="73020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400" y="125146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69229" y="1066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886" y="4267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19166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990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UDOTEA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348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04" y="0"/>
            <a:ext cx="704739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3821668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54286" y="4986048"/>
            <a:ext cx="75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5334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0" y="400633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CCA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1600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CCA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750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54" y="0"/>
            <a:ext cx="675249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2686" y="6172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FCA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552916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7800" y="5638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Turf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1905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CCA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7600" y="990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FCA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2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76" y="0"/>
            <a:ext cx="710984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762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CCA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2399" y="2286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800" y="1371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180624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Halimeda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91200" y="60960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Halimeda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24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92" y="0"/>
            <a:ext cx="71706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9400" y="1066800"/>
            <a:ext cx="1045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Ascidian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7000" y="4495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4800" y="882134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5943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0" y="1752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595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97" y="0"/>
            <a:ext cx="720720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9200" y="2209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57600" y="5943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3200" y="36576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1676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45429" y="11430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CCA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037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of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To help identify and become comfortable with the most common benthic substrates from photo-quadrat data used by monitoring programs</a:t>
            </a:r>
          </a:p>
          <a:p>
            <a:endParaRPr lang="en-US" dirty="0" smtClean="0"/>
          </a:p>
          <a:p>
            <a:r>
              <a:rPr lang="en-US" dirty="0" smtClean="0"/>
              <a:t>Not focused on identifying coral genera, see other materials for coral taxonomy</a:t>
            </a:r>
          </a:p>
          <a:p>
            <a:endParaRPr lang="en-US" dirty="0" smtClean="0"/>
          </a:p>
          <a:p>
            <a:r>
              <a:rPr lang="en-US" dirty="0" smtClean="0"/>
              <a:t>Focused upon common substrates other than corals that are good indicators of reef ‘condition’</a:t>
            </a:r>
          </a:p>
          <a:p>
            <a:endParaRPr lang="en-US" dirty="0"/>
          </a:p>
          <a:p>
            <a:r>
              <a:rPr lang="en-US" dirty="0" smtClean="0"/>
              <a:t>Can be expanded upon later, send recommendations for what to include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860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670" y="0"/>
            <a:ext cx="715066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79029" y="1784866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Ascidian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8686" y="2819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Ascidian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2143" y="5290066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4143" y="5105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60198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393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13" y="0"/>
            <a:ext cx="708237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5657" y="599497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CCA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76057" y="424660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3350062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0" y="914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CCA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4600" y="312263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CCA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09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41" y="0"/>
            <a:ext cx="70869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0" y="1730046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Ascidian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0" y="2185291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Ascidian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0" y="2928257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BCA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4229" y="1415534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FCA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0400" y="6172200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FCA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21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60" y="0"/>
            <a:ext cx="70994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0" y="2154198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Turf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7258" y="5147378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5070787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5143" y="6247618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Turf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1969532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CCA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51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247650"/>
            <a:ext cx="6410325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43200" y="4724400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cylindrica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5181600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rus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2733709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cylindrica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8114" y="3925669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rus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05103" y="2087378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rus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84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147638"/>
            <a:ext cx="6600825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25343" y="5193268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Sand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61114" y="5715000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cylindrica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4724400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Sand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3600" y="3276600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Massive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5181600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</a:t>
            </a:r>
            <a:r>
              <a:rPr lang="en-US" b="1" dirty="0" err="1" smtClean="0">
                <a:solidFill>
                  <a:srgbClr val="FFFF00"/>
                </a:solidFill>
              </a:rPr>
              <a:t>ylindrica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093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213" y="214313"/>
            <a:ext cx="650557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55372" y="4724400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6914" y="457200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cylindrica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67400" y="5935504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5638800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rus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87686" y="1967186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CCA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018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209550"/>
            <a:ext cx="6591300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51714" y="3657600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cylindrica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914400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rus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381000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rus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9800" y="4382869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cylindrica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800" y="5486400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c</a:t>
            </a:r>
            <a:r>
              <a:rPr lang="en-US" b="1" dirty="0" err="1" smtClean="0">
                <a:solidFill>
                  <a:srgbClr val="FFFF00"/>
                </a:solidFill>
              </a:rPr>
              <a:t>ylindrica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8378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247650"/>
            <a:ext cx="6419850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7400" y="2167873"/>
            <a:ext cx="115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Porites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rus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43600" y="4876800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Porites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rus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4382869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Porites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cylindrica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1714" y="1600200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rus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5029200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FCA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447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28588"/>
            <a:ext cx="659130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99514" y="2875615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75314" y="2743200"/>
            <a:ext cx="115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</a:rPr>
              <a:t>Porites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r>
              <a:rPr lang="en-US" b="1" dirty="0" err="1">
                <a:solidFill>
                  <a:srgbClr val="FFFF00"/>
                </a:solidFill>
              </a:rPr>
              <a:t>rus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3733800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CCA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03914" y="1639669"/>
            <a:ext cx="115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Porites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cylindrica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70314" y="5105400"/>
            <a:ext cx="1153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FCA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19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 of common benthic substrates other than corals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689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Comparative pivot tables for </a:t>
            </a:r>
            <a:r>
              <a:rPr lang="en-US" dirty="0" err="1" smtClean="0"/>
              <a:t>Pohnpei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9420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3050"/>
            <a:ext cx="8682037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703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3050"/>
            <a:ext cx="8682037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283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3050"/>
            <a:ext cx="8682037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619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3050"/>
            <a:ext cx="8682037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5820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3050"/>
            <a:ext cx="8682037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486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3050"/>
            <a:ext cx="8682037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2361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3050"/>
            <a:ext cx="8682037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05829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73050"/>
            <a:ext cx="8682037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66234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65125"/>
            <a:ext cx="8682037" cy="630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4998720" y="1905000"/>
            <a:ext cx="304800" cy="1066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7696200" y="3048000"/>
            <a:ext cx="152400" cy="11430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143000" y="441960"/>
            <a:ext cx="365760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BSR – Benthic substrate ratio, or the ratio of calcifying substrates (i.e., good) to non-calcifying substrates (i.e., bad).  This measure is one of the key indicators used to evaluate things like the MC.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743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Crustose</a:t>
            </a:r>
            <a:r>
              <a:rPr lang="en-US" dirty="0" smtClean="0"/>
              <a:t> coralline algae</a:t>
            </a:r>
          </a:p>
          <a:p>
            <a:pPr lvl="1"/>
            <a:r>
              <a:rPr lang="en-US" dirty="0" smtClean="0"/>
              <a:t>Reef cementers, help glue reef structure together, heavily calcified</a:t>
            </a:r>
          </a:p>
          <a:p>
            <a:pPr lvl="1"/>
            <a:r>
              <a:rPr lang="en-US" dirty="0" smtClean="0"/>
              <a:t>Many coral larvae shown to preferentially settle on CCA versus other substrates</a:t>
            </a:r>
          </a:p>
          <a:p>
            <a:pPr lvl="1"/>
            <a:r>
              <a:rPr lang="en-US" i="1" dirty="0" err="1" smtClean="0"/>
              <a:t>Hydrolithon</a:t>
            </a:r>
            <a:r>
              <a:rPr lang="en-US" dirty="0" smtClean="0"/>
              <a:t>, </a:t>
            </a:r>
            <a:r>
              <a:rPr lang="en-US" i="1" dirty="0" err="1" smtClean="0"/>
              <a:t>Porolithon</a:t>
            </a:r>
            <a:r>
              <a:rPr lang="en-US" dirty="0" smtClean="0"/>
              <a:t>, and </a:t>
            </a:r>
            <a:r>
              <a:rPr lang="en-US" i="1" dirty="0" err="1" smtClean="0"/>
              <a:t>Titanoderma</a:t>
            </a:r>
            <a:r>
              <a:rPr lang="en-US" dirty="0" smtClean="0"/>
              <a:t> are some key genera</a:t>
            </a:r>
          </a:p>
          <a:p>
            <a:pPr lvl="1"/>
            <a:r>
              <a:rPr lang="en-US" dirty="0" smtClean="0"/>
              <a:t>Typically lighter shades of pink and purple</a:t>
            </a:r>
          </a:p>
          <a:p>
            <a:pPr lvl="1"/>
            <a:r>
              <a:rPr lang="en-US" dirty="0" smtClean="0"/>
              <a:t>CCA are most often associated with healthy reefs (+)</a:t>
            </a:r>
            <a:endParaRPr lang="en-US" dirty="0"/>
          </a:p>
        </p:txBody>
      </p:sp>
      <p:pic>
        <p:nvPicPr>
          <p:cNvPr id="3074" name="Picture 2" descr="C:\Pohnpei pictures for analysis\PPT\C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009" y="1981200"/>
            <a:ext cx="395626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597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mtClean="0"/>
              <a:t>FCA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1600201"/>
            <a:ext cx="4343400" cy="51053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Fleshy coralline algae</a:t>
            </a:r>
          </a:p>
          <a:p>
            <a:pPr lvl="1"/>
            <a:r>
              <a:rPr lang="en-US" dirty="0" smtClean="0"/>
              <a:t>Less influential reef cementers, often only partially calcified</a:t>
            </a:r>
          </a:p>
          <a:p>
            <a:pPr lvl="1"/>
            <a:r>
              <a:rPr lang="en-US" dirty="0" smtClean="0"/>
              <a:t>FCA have been shown to shed their outer epidermal layer when coral larvae try and settle</a:t>
            </a:r>
          </a:p>
          <a:p>
            <a:pPr lvl="1"/>
            <a:r>
              <a:rPr lang="en-US" dirty="0" smtClean="0"/>
              <a:t>FCA known for more rapid lateral growth, </a:t>
            </a:r>
            <a:r>
              <a:rPr lang="en-US" dirty="0" err="1" smtClean="0"/>
              <a:t>wih</a:t>
            </a:r>
            <a:r>
              <a:rPr lang="en-US" dirty="0" smtClean="0"/>
              <a:t> the ability to shade even adult coral colonies</a:t>
            </a:r>
          </a:p>
          <a:p>
            <a:pPr lvl="1"/>
            <a:r>
              <a:rPr lang="en-US" i="1" dirty="0" err="1" smtClean="0"/>
              <a:t>Peyssonnelia</a:t>
            </a:r>
            <a:r>
              <a:rPr lang="en-US" i="1" dirty="0" smtClean="0"/>
              <a:t> </a:t>
            </a:r>
            <a:r>
              <a:rPr lang="en-US" dirty="0" smtClean="0"/>
              <a:t>and </a:t>
            </a:r>
            <a:r>
              <a:rPr lang="en-US" i="1" dirty="0" err="1" smtClean="0"/>
              <a:t>Pneophyllum</a:t>
            </a:r>
            <a:r>
              <a:rPr lang="en-US" dirty="0" smtClean="0"/>
              <a:t> are some key genera</a:t>
            </a:r>
          </a:p>
          <a:p>
            <a:pPr lvl="1"/>
            <a:r>
              <a:rPr lang="en-US" dirty="0" smtClean="0"/>
              <a:t>Typically darker shades of pink, purple, brown, or mottled</a:t>
            </a:r>
          </a:p>
          <a:p>
            <a:pPr lvl="1"/>
            <a:r>
              <a:rPr lang="en-US" dirty="0" smtClean="0"/>
              <a:t>FCA are known to be more abundant on unhealthy reefs (-) in comparison to CCA</a:t>
            </a:r>
          </a:p>
        </p:txBody>
      </p:sp>
      <p:pic>
        <p:nvPicPr>
          <p:cNvPr id="4098" name="Picture 2" descr="C:\Pohnpei pictures for analysis\PPT\F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928304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519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Branching coralline algae</a:t>
            </a:r>
          </a:p>
          <a:p>
            <a:pPr lvl="1"/>
            <a:r>
              <a:rPr lang="en-US" dirty="0" smtClean="0"/>
              <a:t>Heavily calcified branching algae, typically found around inner reef habitats and lagoons</a:t>
            </a:r>
            <a:endParaRPr lang="en-US" dirty="0"/>
          </a:p>
          <a:p>
            <a:pPr lvl="1"/>
            <a:r>
              <a:rPr lang="en-US" i="1" dirty="0" err="1" smtClean="0"/>
              <a:t>Neogoniolithon</a:t>
            </a:r>
            <a:r>
              <a:rPr lang="en-US" i="1" dirty="0"/>
              <a:t> </a:t>
            </a:r>
            <a:r>
              <a:rPr lang="en-US" dirty="0" smtClean="0"/>
              <a:t>and </a:t>
            </a:r>
            <a:r>
              <a:rPr lang="en-US" i="1" dirty="0" err="1" smtClean="0"/>
              <a:t>Porolithon</a:t>
            </a:r>
            <a:r>
              <a:rPr lang="en-US" i="1" dirty="0" smtClean="0"/>
              <a:t> </a:t>
            </a:r>
            <a:r>
              <a:rPr lang="en-US" dirty="0" smtClean="0"/>
              <a:t>some </a:t>
            </a:r>
            <a:r>
              <a:rPr lang="en-US" dirty="0"/>
              <a:t>key </a:t>
            </a:r>
            <a:r>
              <a:rPr lang="en-US" dirty="0" smtClean="0"/>
              <a:t>genera for BCA species</a:t>
            </a:r>
            <a:endParaRPr lang="en-US" dirty="0"/>
          </a:p>
          <a:p>
            <a:pPr lvl="1"/>
            <a:r>
              <a:rPr lang="en-US" dirty="0" smtClean="0"/>
              <a:t>Can be mistaken for coral growth, most notably </a:t>
            </a:r>
            <a:r>
              <a:rPr lang="en-US" i="1" dirty="0" err="1" smtClean="0"/>
              <a:t>Pocillopora</a:t>
            </a:r>
            <a:r>
              <a:rPr lang="en-US" i="1" dirty="0" smtClean="0"/>
              <a:t> </a:t>
            </a:r>
            <a:r>
              <a:rPr lang="en-US" i="1" dirty="0" err="1" smtClean="0"/>
              <a:t>damicornis</a:t>
            </a:r>
            <a:r>
              <a:rPr lang="en-US" dirty="0" smtClean="0"/>
              <a:t>, but pink/white color is distinguishing</a:t>
            </a:r>
            <a:endParaRPr lang="en-US" dirty="0"/>
          </a:p>
          <a:p>
            <a:pPr lvl="1"/>
            <a:r>
              <a:rPr lang="en-US" dirty="0" smtClean="0"/>
              <a:t>BCA </a:t>
            </a:r>
            <a:r>
              <a:rPr lang="en-US" dirty="0"/>
              <a:t>are </a:t>
            </a:r>
            <a:r>
              <a:rPr lang="en-US" dirty="0" smtClean="0"/>
              <a:t>not fully considered to be (+) or (-) indicators to healthy reefs, for now we consider neutral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2050" name="Picture 2" descr="C:\Pohnpei pictures for analysis\PPT\B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81200"/>
            <a:ext cx="3819491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007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Turf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Turf algae</a:t>
            </a:r>
          </a:p>
          <a:p>
            <a:pPr lvl="1"/>
            <a:r>
              <a:rPr lang="en-US" dirty="0" smtClean="0"/>
              <a:t>Comprised mainly of microalgae often belonging to the family </a:t>
            </a:r>
            <a:r>
              <a:rPr lang="en-US" dirty="0" err="1" smtClean="0"/>
              <a:t>Gelidiaceae</a:t>
            </a:r>
            <a:endParaRPr lang="en-US" dirty="0"/>
          </a:p>
          <a:p>
            <a:pPr lvl="1"/>
            <a:r>
              <a:rPr lang="en-US" dirty="0" smtClean="0"/>
              <a:t>However, all erect algal substrates less than 2 cm in height are typically classified as turfs</a:t>
            </a:r>
          </a:p>
          <a:p>
            <a:pPr lvl="1"/>
            <a:r>
              <a:rPr lang="en-US" dirty="0" smtClean="0"/>
              <a:t>Typically looks like fuzzy substrate of varying color (dark </a:t>
            </a:r>
            <a:r>
              <a:rPr lang="en-US" dirty="0" err="1" smtClean="0"/>
              <a:t>browh</a:t>
            </a:r>
            <a:r>
              <a:rPr lang="en-US" dirty="0" smtClean="0"/>
              <a:t>, green, and red are most common)</a:t>
            </a:r>
          </a:p>
          <a:p>
            <a:pPr lvl="1"/>
            <a:r>
              <a:rPr lang="en-US" dirty="0" err="1" smtClean="0"/>
              <a:t>Macroalgae</a:t>
            </a:r>
            <a:r>
              <a:rPr lang="en-US" dirty="0" smtClean="0"/>
              <a:t> greater than 2 cm in height are typically classified by genus in coral point count software</a:t>
            </a:r>
            <a:endParaRPr lang="en-US" dirty="0"/>
          </a:p>
        </p:txBody>
      </p:sp>
      <p:pic>
        <p:nvPicPr>
          <p:cNvPr id="1026" name="Picture 2" descr="C:\Pohnpei pictures for analysis\PPT\Tur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463925" cy="417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173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Some examples of photographs analyzed from Pohnpei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Note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o two people will score every data point the same every time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However, on average similar scoring of benthic substrates should exist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90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81" y="0"/>
            <a:ext cx="724283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21336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249126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29400" y="557074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Turf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05200" y="539775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543040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Sand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275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552</Words>
  <Application>Microsoft Office PowerPoint</Application>
  <PresentationFormat>On-screen Show (4:3)</PresentationFormat>
  <Paragraphs>150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Review of Benthic Substrates for Micronesia’s Coral-Reef Monitoring Programs Using Coral Reef Point Count Software</vt:lpstr>
      <vt:lpstr>Focus of presentation</vt:lpstr>
      <vt:lpstr>Examples of common benthic substrates other than corals</vt:lpstr>
      <vt:lpstr>CCA</vt:lpstr>
      <vt:lpstr>FCA</vt:lpstr>
      <vt:lpstr>BCA</vt:lpstr>
      <vt:lpstr>Turf</vt:lpstr>
      <vt:lpstr>Some examples of photographs analyzed from Pohnpei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Comparative pivot tables for Pohnpei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Rodney</dc:creator>
  <cp:lastModifiedBy>Peter-PMRI</cp:lastModifiedBy>
  <cp:revision>29</cp:revision>
  <dcterms:created xsi:type="dcterms:W3CDTF">2013-03-13T02:50:19Z</dcterms:created>
  <dcterms:modified xsi:type="dcterms:W3CDTF">2013-03-19T04:56:46Z</dcterms:modified>
</cp:coreProperties>
</file>