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68" r:id="rId2"/>
    <p:sldId id="303" r:id="rId3"/>
    <p:sldId id="279" r:id="rId4"/>
    <p:sldId id="280" r:id="rId5"/>
    <p:sldId id="281" r:id="rId6"/>
    <p:sldId id="282" r:id="rId7"/>
    <p:sldId id="283" r:id="rId8"/>
    <p:sldId id="306" r:id="rId9"/>
    <p:sldId id="308" r:id="rId10"/>
    <p:sldId id="310" r:id="rId11"/>
    <p:sldId id="313" r:id="rId12"/>
    <p:sldId id="315" r:id="rId13"/>
    <p:sldId id="317" r:id="rId14"/>
    <p:sldId id="259" r:id="rId15"/>
    <p:sldId id="270" r:id="rId16"/>
    <p:sldId id="271" r:id="rId17"/>
    <p:sldId id="272" r:id="rId18"/>
    <p:sldId id="276" r:id="rId19"/>
    <p:sldId id="275" r:id="rId20"/>
    <p:sldId id="273" r:id="rId21"/>
    <p:sldId id="257" r:id="rId22"/>
    <p:sldId id="274"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1F9FFD1-2AFD-4908-B6DB-8C161D54AC54}">
          <p14:sldIdLst>
            <p14:sldId id="268"/>
            <p14:sldId id="303"/>
            <p14:sldId id="279"/>
            <p14:sldId id="280"/>
            <p14:sldId id="281"/>
            <p14:sldId id="282"/>
            <p14:sldId id="283"/>
            <p14:sldId id="306"/>
            <p14:sldId id="308"/>
            <p14:sldId id="310"/>
            <p14:sldId id="313"/>
            <p14:sldId id="315"/>
            <p14:sldId id="317"/>
            <p14:sldId id="259"/>
            <p14:sldId id="270"/>
            <p14:sldId id="271"/>
            <p14:sldId id="272"/>
            <p14:sldId id="276"/>
            <p14:sldId id="275"/>
            <p14:sldId id="273"/>
            <p14:sldId id="257"/>
            <p14:sldId id="274"/>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6" autoAdjust="0"/>
  </p:normalViewPr>
  <p:slideViewPr>
    <p:cSldViewPr>
      <p:cViewPr>
        <p:scale>
          <a:sx n="76" d="100"/>
          <a:sy n="76" d="100"/>
        </p:scale>
        <p:origin x="-120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92C04-2B63-4142-A1EE-C23E1F533341}" type="datetimeFigureOut">
              <a:rPr lang="en-US" smtClean="0"/>
              <a:t>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D8C92-D23E-41BD-A658-37D7B3C4198A}" type="slidenum">
              <a:rPr lang="en-US" smtClean="0"/>
              <a:t>‹#›</a:t>
            </a:fld>
            <a:endParaRPr lang="en-US" dirty="0"/>
          </a:p>
        </p:txBody>
      </p:sp>
    </p:spTree>
    <p:extLst>
      <p:ext uri="{BB962C8B-B14F-4D97-AF65-F5344CB8AC3E}">
        <p14:creationId xmlns:p14="http://schemas.microsoft.com/office/powerpoint/2010/main" val="110888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D8C92-D23E-41BD-A658-37D7B3C4198A}" type="slidenum">
              <a:rPr lang="en-US" smtClean="0"/>
              <a:t>14</a:t>
            </a:fld>
            <a:endParaRPr lang="en-US" dirty="0"/>
          </a:p>
        </p:txBody>
      </p:sp>
    </p:spTree>
    <p:extLst>
      <p:ext uri="{BB962C8B-B14F-4D97-AF65-F5344CB8AC3E}">
        <p14:creationId xmlns:p14="http://schemas.microsoft.com/office/powerpoint/2010/main" val="1783763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920074-1BCB-4E90-A42C-C8108B019BE9}" type="datetimeFigureOut">
              <a:rPr lang="en-US" smtClean="0"/>
              <a:t>2/4/2015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740D9F9-367F-49DD-87CF-54BDF34CE81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40D9F9-367F-49DD-87CF-54BDF34CE81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40D9F9-367F-49DD-87CF-54BDF34CE81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40D9F9-367F-49DD-87CF-54BDF34CE81C}"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740D9F9-367F-49DD-87CF-54BDF34CE81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740D9F9-367F-49DD-87CF-54BDF34CE81C}"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740D9F9-367F-49DD-87CF-54BDF34CE81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740D9F9-367F-49DD-87CF-54BDF34CE81C}"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920074-1BCB-4E90-A42C-C8108B019BE9}" type="datetimeFigureOut">
              <a:rPr lang="en-US" smtClean="0"/>
              <a:t>2/4/2015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740D9F9-367F-49DD-87CF-54BDF34CE81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5920074-1BCB-4E90-A42C-C8108B019BE9}" type="datetimeFigureOut">
              <a:rPr lang="en-US" smtClean="0"/>
              <a:t>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740D9F9-367F-49DD-87CF-54BDF34CE81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920074-1BCB-4E90-A42C-C8108B019BE9}" type="datetimeFigureOut">
              <a:rPr lang="en-US" smtClean="0"/>
              <a:t>2/4/2015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740D9F9-367F-49DD-87CF-54BDF34CE81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5920074-1BCB-4E90-A42C-C8108B019BE9}" type="datetimeFigureOut">
              <a:rPr lang="en-US" smtClean="0"/>
              <a:t>2/4/2015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40D9F9-367F-49DD-87CF-54BDF34CE8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263236" y="914400"/>
            <a:ext cx="3678382" cy="1446550"/>
          </a:xfrm>
          <a:prstGeom prst="rect">
            <a:avLst/>
          </a:prstGeom>
          <a:noFill/>
        </p:spPr>
        <p:txBody>
          <a:bodyPr wrap="square" lIns="91440" tIns="45720" rIns="91440" bIns="45720">
            <a:spAutoFit/>
          </a:bodyPr>
          <a:lstStyle/>
          <a:p>
            <a:pPr algn="ctr"/>
            <a:r>
              <a:rPr lang="en-US" sz="4400" b="1" dirty="0" smtClean="0">
                <a:ln w="10541" cmpd="sng">
                  <a:solidFill>
                    <a:srgbClr val="7D7D7D">
                      <a:tint val="100000"/>
                      <a:shade val="100000"/>
                      <a:satMod val="110000"/>
                    </a:srgbClr>
                  </a:solidFill>
                  <a:prstDash val="solid"/>
                </a:ln>
                <a:solidFill>
                  <a:srgbClr val="FF0000"/>
                </a:solidFill>
                <a:latin typeface="Arial Black" panose="020B0A04020102020204" pitchFamily="34" charset="0"/>
                <a:cs typeface="Times New Roman" panose="02020603050405020304" pitchFamily="18" charset="0"/>
              </a:rPr>
              <a:t>FSM REPORT</a:t>
            </a:r>
            <a:endParaRPr lang="en-US" sz="4400" b="1" cap="none" spc="0" dirty="0">
              <a:ln w="10541" cmpd="sng">
                <a:solidFill>
                  <a:srgbClr val="7D7D7D">
                    <a:tint val="100000"/>
                    <a:shade val="100000"/>
                    <a:satMod val="110000"/>
                  </a:srgbClr>
                </a:solidFill>
                <a:prstDash val="solid"/>
              </a:ln>
              <a:solidFill>
                <a:srgbClr val="FF0000"/>
              </a:solidFill>
              <a:effectLst/>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5399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ctr"/>
            <a:r>
              <a:rPr lang="en-US" sz="2400" dirty="0" smtClean="0">
                <a:solidFill>
                  <a:srgbClr val="0000FF"/>
                </a:solidFill>
              </a:rPr>
              <a:t>Ex: Proposed Outbreak Cycle of </a:t>
            </a:r>
            <a:r>
              <a:rPr lang="en-US" sz="2400" dirty="0" err="1" smtClean="0">
                <a:solidFill>
                  <a:srgbClr val="0000FF"/>
                </a:solidFill>
              </a:rPr>
              <a:t>Acanthaster</a:t>
            </a:r>
            <a:r>
              <a:rPr lang="en-US" sz="2400" dirty="0" smtClean="0">
                <a:solidFill>
                  <a:srgbClr val="0000FF"/>
                </a:solidFill>
              </a:rPr>
              <a:t> </a:t>
            </a:r>
            <a:r>
              <a:rPr lang="en-US" sz="2400" dirty="0" err="1" smtClean="0">
                <a:solidFill>
                  <a:srgbClr val="0000FF"/>
                </a:solidFill>
              </a:rPr>
              <a:t>planci</a:t>
            </a:r>
            <a:r>
              <a:rPr lang="en-US" sz="2400" dirty="0" smtClean="0">
                <a:solidFill>
                  <a:srgbClr val="0000FF"/>
                </a:solidFill>
              </a:rPr>
              <a:t> (Crown of Thorns)</a:t>
            </a:r>
            <a:endParaRPr lang="en-US" sz="2400" dirty="0">
              <a:solidFill>
                <a:srgbClr val="0000FF"/>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89044" y="1066800"/>
            <a:ext cx="3778155" cy="297180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194125" y="990600"/>
            <a:ext cx="3886200" cy="2965450"/>
          </a:xfrm>
          <a:prstGeom prst="rect">
            <a:avLst/>
          </a:prstGeom>
        </p:spPr>
      </p:pic>
      <p:pic>
        <p:nvPicPr>
          <p:cNvPr id="5" name="Picture 4" descr="C:\Users\Curtis Graham\Desktop\Pictures\P100008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821" y="4055301"/>
            <a:ext cx="2514600" cy="1840865"/>
          </a:xfrm>
          <a:prstGeom prst="rect">
            <a:avLst/>
          </a:prstGeom>
          <a:noFill/>
          <a:ln>
            <a:noFill/>
          </a:ln>
        </p:spPr>
      </p:pic>
      <p:pic>
        <p:nvPicPr>
          <p:cNvPr id="6" name="Picture 5" descr="C:\Users\Curtis Graham\Desktop\Pictures\P10001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627" y="4055301"/>
            <a:ext cx="2400935" cy="1839254"/>
          </a:xfrm>
          <a:prstGeom prst="rect">
            <a:avLst/>
          </a:prstGeom>
          <a:noFill/>
          <a:ln>
            <a:noFill/>
          </a:ln>
        </p:spPr>
      </p:pic>
      <p:pic>
        <p:nvPicPr>
          <p:cNvPr id="7" name="Picture 6" descr="C:\Users\Curtis Graham\Desktop\Pictures\P100014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126" y="4055301"/>
            <a:ext cx="2285999" cy="1839254"/>
          </a:xfrm>
          <a:prstGeom prst="rect">
            <a:avLst/>
          </a:prstGeom>
          <a:noFill/>
          <a:ln>
            <a:noFill/>
          </a:ln>
        </p:spPr>
      </p:pic>
    </p:spTree>
    <p:extLst>
      <p:ext uri="{BB962C8B-B14F-4D97-AF65-F5344CB8AC3E}">
        <p14:creationId xmlns:p14="http://schemas.microsoft.com/office/powerpoint/2010/main" val="308364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7924800" cy="533400"/>
          </a:xfrm>
        </p:spPr>
        <p:txBody>
          <a:bodyPr/>
          <a:lstStyle/>
          <a:p>
            <a:r>
              <a:rPr lang="en-US" sz="2000" b="1" dirty="0" smtClean="0"/>
              <a:t>Community-Based Adaptive Management Initiatives</a:t>
            </a:r>
            <a:r>
              <a:rPr lang="en-US" dirty="0" smtClean="0"/>
              <a:t>:</a:t>
            </a:r>
            <a:endParaRPr lang="en-US" dirty="0"/>
          </a:p>
        </p:txBody>
      </p:sp>
      <p:sp>
        <p:nvSpPr>
          <p:cNvPr id="4" name="Text Placeholder 3"/>
          <p:cNvSpPr>
            <a:spLocks noGrp="1"/>
          </p:cNvSpPr>
          <p:nvPr>
            <p:ph type="body" idx="2"/>
          </p:nvPr>
        </p:nvSpPr>
        <p:spPr>
          <a:xfrm>
            <a:off x="152400" y="1435100"/>
            <a:ext cx="3313113" cy="5270500"/>
          </a:xfrm>
        </p:spPr>
        <p:txBody>
          <a:bodyPr>
            <a:normAutofit/>
          </a:bodyPr>
          <a:lstStyle/>
          <a:p>
            <a:pPr algn="l"/>
            <a:r>
              <a:rPr lang="en-US" sz="1400" b="1" dirty="0" smtClean="0">
                <a:solidFill>
                  <a:srgbClr val="0070C0"/>
                </a:solidFill>
              </a:rPr>
              <a:t>Marine Protected Areas</a:t>
            </a:r>
          </a:p>
          <a:p>
            <a:pPr marL="285750" indent="-285750">
              <a:buFont typeface="Arial" panose="020B0604020202020204" pitchFamily="34" charset="0"/>
              <a:buChar char="•"/>
            </a:pPr>
            <a:r>
              <a:rPr lang="en-US" sz="1400" b="1" dirty="0" smtClean="0">
                <a:solidFill>
                  <a:srgbClr val="0070C0"/>
                </a:solidFill>
              </a:rPr>
              <a:t>Traditional Closures (</a:t>
            </a:r>
            <a:r>
              <a:rPr lang="en-US" sz="1400" b="1" dirty="0" err="1" smtClean="0">
                <a:solidFill>
                  <a:srgbClr val="0070C0"/>
                </a:solidFill>
              </a:rPr>
              <a:t>Mechen</a:t>
            </a:r>
            <a:r>
              <a:rPr lang="en-US" sz="1400" b="1" dirty="0" smtClean="0">
                <a:solidFill>
                  <a:srgbClr val="0070C0"/>
                </a:solidFill>
              </a:rPr>
              <a:t>)</a:t>
            </a:r>
          </a:p>
          <a:p>
            <a:pPr algn="ctr"/>
            <a:r>
              <a:rPr lang="en-US" sz="1400" b="1" dirty="0">
                <a:solidFill>
                  <a:srgbClr val="0070C0"/>
                </a:solidFill>
              </a:rPr>
              <a:t> </a:t>
            </a:r>
            <a:r>
              <a:rPr lang="en-US" sz="1400" b="1" dirty="0" smtClean="0">
                <a:solidFill>
                  <a:srgbClr val="0070C0"/>
                </a:solidFill>
              </a:rPr>
              <a:t>    Municipal Legislation </a:t>
            </a:r>
          </a:p>
          <a:p>
            <a:pPr algn="ctr"/>
            <a:r>
              <a:rPr lang="en-US" sz="1400" b="1" dirty="0" smtClean="0">
                <a:solidFill>
                  <a:srgbClr val="0070C0"/>
                </a:solidFill>
              </a:rPr>
              <a:t>Ordinances</a:t>
            </a:r>
          </a:p>
          <a:p>
            <a:pPr algn="l"/>
            <a:r>
              <a:rPr lang="en-US" sz="1400" b="1" dirty="0" smtClean="0">
                <a:solidFill>
                  <a:srgbClr val="0070C0"/>
                </a:solidFill>
              </a:rPr>
              <a:t>Capacity Building – enforcement, reporting.</a:t>
            </a:r>
            <a:endParaRPr lang="en-US" sz="1400" b="1" dirty="0">
              <a:solidFill>
                <a:srgbClr val="0070C0"/>
              </a:solidFill>
            </a:endParaRPr>
          </a:p>
          <a:p>
            <a:pPr algn="l"/>
            <a:r>
              <a:rPr lang="en-US" sz="1400" b="1" dirty="0">
                <a:solidFill>
                  <a:srgbClr val="0070C0"/>
                </a:solidFill>
              </a:rPr>
              <a:t> </a:t>
            </a:r>
            <a:r>
              <a:rPr lang="en-US" sz="1400" b="1" dirty="0" smtClean="0">
                <a:solidFill>
                  <a:srgbClr val="0070C0"/>
                </a:solidFill>
              </a:rPr>
              <a:t>       Fish Aggregation Devices</a:t>
            </a:r>
          </a:p>
          <a:p>
            <a:pPr marL="457200" lvl="1" indent="0"/>
            <a:r>
              <a:rPr lang="en-US" sz="1400" b="1" dirty="0" smtClean="0">
                <a:solidFill>
                  <a:srgbClr val="0070C0"/>
                </a:solidFill>
              </a:rPr>
              <a:t>to support communities who  live in areas where weather/reefs aren’t favorable to fishing</a:t>
            </a:r>
          </a:p>
          <a:p>
            <a:pPr marL="285750" indent="-285750">
              <a:buFont typeface="Arial" panose="020B0604020202020204" pitchFamily="34" charset="0"/>
              <a:buChar char="•"/>
            </a:pPr>
            <a:r>
              <a:rPr lang="en-US" sz="1400" b="1" dirty="0" smtClean="0">
                <a:solidFill>
                  <a:srgbClr val="0070C0"/>
                </a:solidFill>
              </a:rPr>
              <a:t>Outreach &amp; Awareness Activities</a:t>
            </a:r>
          </a:p>
          <a:p>
            <a:pPr marL="457200" lvl="1" indent="0"/>
            <a:r>
              <a:rPr lang="en-US" sz="1400" b="1" dirty="0" smtClean="0">
                <a:solidFill>
                  <a:srgbClr val="0070C0"/>
                </a:solidFill>
              </a:rPr>
              <a:t>Ex: El-Nino – high risk of coral bleaching &amp; sediment overload following heavy rains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81400" y="1524000"/>
            <a:ext cx="5555293" cy="303926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986" y="4910360"/>
            <a:ext cx="2653707" cy="1990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408" y="4910360"/>
            <a:ext cx="2877578" cy="1947640"/>
          </a:xfrm>
          <a:prstGeom prst="rect">
            <a:avLst/>
          </a:prstGeom>
        </p:spPr>
      </p:pic>
    </p:spTree>
    <p:extLst>
      <p:ext uri="{BB962C8B-B14F-4D97-AF65-F5344CB8AC3E}">
        <p14:creationId xmlns:p14="http://schemas.microsoft.com/office/powerpoint/2010/main" val="3240243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0" y="914400"/>
            <a:ext cx="4038600" cy="5562600"/>
          </a:xfrm>
        </p:spPr>
        <p:txBody>
          <a:bodyPr>
            <a:normAutofit/>
          </a:bodyPr>
          <a:lstStyle/>
          <a:p>
            <a:r>
              <a:rPr lang="en-US" sz="1600" b="1" dirty="0" smtClean="0">
                <a:solidFill>
                  <a:srgbClr val="C00000"/>
                </a:solidFill>
              </a:rPr>
              <a:t>State &amp; National Level:</a:t>
            </a:r>
          </a:p>
          <a:p>
            <a:pPr marL="285750" indent="-285750">
              <a:buFont typeface="Arial" panose="020B0604020202020204" pitchFamily="34" charset="0"/>
              <a:buChar char="•"/>
            </a:pPr>
            <a:endParaRPr lang="en-US" sz="1600" b="1" dirty="0" smtClean="0">
              <a:solidFill>
                <a:srgbClr val="C00000"/>
              </a:solidFill>
            </a:endParaRPr>
          </a:p>
          <a:p>
            <a:pPr marL="285750" indent="-285750">
              <a:buFont typeface="Arial" panose="020B0604020202020204" pitchFamily="34" charset="0"/>
              <a:buChar char="•"/>
            </a:pPr>
            <a:r>
              <a:rPr lang="en-US" sz="1400" b="1" dirty="0" smtClean="0">
                <a:solidFill>
                  <a:srgbClr val="C00000"/>
                </a:solidFill>
              </a:rPr>
              <a:t>Aligning State-level &amp; community-based activities with National Biodiversity Strategic Action Plan</a:t>
            </a:r>
          </a:p>
          <a:p>
            <a:pPr marL="285750" indent="-285750">
              <a:buFont typeface="Arial" panose="020B0604020202020204" pitchFamily="34" charset="0"/>
              <a:buChar char="•"/>
            </a:pPr>
            <a:endParaRPr lang="en-US" sz="1400" b="1" dirty="0" smtClean="0">
              <a:solidFill>
                <a:srgbClr val="C00000"/>
              </a:solidFill>
            </a:endParaRPr>
          </a:p>
          <a:p>
            <a:pPr marL="285750" indent="-285750">
              <a:buFont typeface="Arial" panose="020B0604020202020204" pitchFamily="34" charset="0"/>
              <a:buChar char="•"/>
            </a:pPr>
            <a:r>
              <a:rPr lang="en-US" sz="1400" b="1" dirty="0" smtClean="0">
                <a:solidFill>
                  <a:srgbClr val="C00000"/>
                </a:solidFill>
              </a:rPr>
              <a:t>Partnering on national-level projects:</a:t>
            </a:r>
          </a:p>
          <a:p>
            <a:pPr marL="742950" lvl="1" indent="-285750">
              <a:buFont typeface="Arial" panose="020B0604020202020204" pitchFamily="34" charset="0"/>
              <a:buChar char="•"/>
            </a:pPr>
            <a:r>
              <a:rPr lang="en-US" sz="1400" b="1" dirty="0" smtClean="0">
                <a:solidFill>
                  <a:srgbClr val="C00000"/>
                </a:solidFill>
              </a:rPr>
              <a:t>Global Environmental Facility – Protected Area Management</a:t>
            </a:r>
          </a:p>
          <a:p>
            <a:pPr marL="742950" lvl="1" indent="-285750">
              <a:buFont typeface="Arial" panose="020B0604020202020204" pitchFamily="34" charset="0"/>
              <a:buChar char="•"/>
            </a:pPr>
            <a:r>
              <a:rPr lang="en-US" sz="1400" b="1" dirty="0" smtClean="0">
                <a:solidFill>
                  <a:srgbClr val="C00000"/>
                </a:solidFill>
              </a:rPr>
              <a:t>SPC-GIZ (Germany) – Community Ecosystem Management in response to climate induced impacts</a:t>
            </a:r>
          </a:p>
          <a:p>
            <a:pPr marL="285750" indent="-285750">
              <a:buFont typeface="Arial" panose="020B0604020202020204" pitchFamily="34" charset="0"/>
              <a:buChar char="•"/>
            </a:pPr>
            <a:endParaRPr lang="en-US" sz="1400" b="1" dirty="0" smtClean="0">
              <a:solidFill>
                <a:srgbClr val="C00000"/>
              </a:solidFill>
            </a:endParaRPr>
          </a:p>
          <a:p>
            <a:pPr marL="285750" indent="-285750">
              <a:buFont typeface="Arial" panose="020B0604020202020204" pitchFamily="34" charset="0"/>
              <a:buChar char="•"/>
            </a:pPr>
            <a:r>
              <a:rPr lang="en-US" sz="1400" b="1" dirty="0" smtClean="0">
                <a:solidFill>
                  <a:srgbClr val="C00000"/>
                </a:solidFill>
              </a:rPr>
              <a:t>State Legislations – </a:t>
            </a:r>
          </a:p>
          <a:p>
            <a:pPr marL="742950" lvl="1" indent="-285750">
              <a:buFont typeface="Arial" panose="020B0604020202020204" pitchFamily="34" charset="0"/>
              <a:buChar char="•"/>
            </a:pPr>
            <a:r>
              <a:rPr lang="en-US" sz="1400" b="1" dirty="0" smtClean="0">
                <a:solidFill>
                  <a:srgbClr val="C00000"/>
                </a:solidFill>
              </a:rPr>
              <a:t>Seasonal closures </a:t>
            </a:r>
          </a:p>
          <a:p>
            <a:pPr marL="742950" lvl="1" indent="-285750">
              <a:buFont typeface="Arial" panose="020B0604020202020204" pitchFamily="34" charset="0"/>
              <a:buChar char="•"/>
            </a:pPr>
            <a:r>
              <a:rPr lang="en-US" sz="1400" b="1" dirty="0" smtClean="0">
                <a:solidFill>
                  <a:srgbClr val="C00000"/>
                </a:solidFill>
              </a:rPr>
              <a:t>Bans on exports of certain species</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038600" y="273050"/>
            <a:ext cx="4344006" cy="3762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003" y="4191000"/>
            <a:ext cx="3251200" cy="2438400"/>
          </a:xfrm>
          <a:prstGeom prst="rect">
            <a:avLst/>
          </a:prstGeom>
        </p:spPr>
      </p:pic>
    </p:spTree>
    <p:extLst>
      <p:ext uri="{BB962C8B-B14F-4D97-AF65-F5344CB8AC3E}">
        <p14:creationId xmlns:p14="http://schemas.microsoft.com/office/powerpoint/2010/main" val="716884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4038600" cy="5638800"/>
          </a:xfrm>
        </p:spPr>
        <p:txBody>
          <a:bodyPr>
            <a:normAutofit fontScale="77500" lnSpcReduction="20000"/>
          </a:bodyPr>
          <a:lstStyle/>
          <a:p>
            <a:pPr marL="285750" indent="-285750"/>
            <a:r>
              <a:rPr lang="en-US" b="1" dirty="0" smtClean="0"/>
              <a:t>Lack </a:t>
            </a:r>
            <a:r>
              <a:rPr lang="en-US" b="1" dirty="0"/>
              <a:t>of Funding for </a:t>
            </a:r>
            <a:r>
              <a:rPr lang="en-US" b="1" dirty="0" smtClean="0"/>
              <a:t>staff, equipment </a:t>
            </a:r>
            <a:r>
              <a:rPr lang="en-US" b="1" dirty="0"/>
              <a:t>&amp; supplies</a:t>
            </a:r>
          </a:p>
          <a:p>
            <a:pPr marL="285750" indent="-285750"/>
            <a:r>
              <a:rPr lang="en-US" b="1" dirty="0"/>
              <a:t>Relative Isolation – difficult to get services required to address critical climate induced impacts</a:t>
            </a:r>
          </a:p>
          <a:p>
            <a:pPr marL="285750" indent="-285750"/>
            <a:r>
              <a:rPr lang="en-US" b="1" dirty="0"/>
              <a:t>Limited technical capacity on the </a:t>
            </a:r>
            <a:r>
              <a:rPr lang="en-US" b="1" dirty="0" smtClean="0"/>
              <a:t>ground</a:t>
            </a:r>
          </a:p>
          <a:p>
            <a:pPr marL="285750" indent="-285750"/>
            <a:r>
              <a:rPr lang="en-US" b="1" dirty="0"/>
              <a:t>Political will – policies or legislation, etc. </a:t>
            </a:r>
          </a:p>
          <a:p>
            <a:pPr marL="285750" indent="-285750"/>
            <a:r>
              <a:rPr lang="en-US" b="1" dirty="0"/>
              <a:t>Resource </a:t>
            </a:r>
            <a:r>
              <a:rPr lang="en-US" b="1" dirty="0" smtClean="0"/>
              <a:t>tenure-ship </a:t>
            </a:r>
            <a:r>
              <a:rPr lang="en-US" b="1" dirty="0"/>
              <a:t>rights can </a:t>
            </a:r>
            <a:r>
              <a:rPr lang="en-US" b="1" dirty="0" smtClean="0"/>
              <a:t>sometimes slow down work</a:t>
            </a:r>
          </a:p>
          <a:p>
            <a:pPr marL="285750" indent="-285750"/>
            <a:r>
              <a:rPr lang="en-US" b="1" dirty="0" smtClean="0"/>
              <a:t>Lack of understanding of climatic impacts on Chuuk’s marine resources</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752600"/>
            <a:ext cx="4419600" cy="4191000"/>
          </a:xfrm>
        </p:spPr>
      </p:pic>
      <p:sp>
        <p:nvSpPr>
          <p:cNvPr id="2" name="Title 1"/>
          <p:cNvSpPr>
            <a:spLocks noGrp="1"/>
          </p:cNvSpPr>
          <p:nvPr>
            <p:ph type="title"/>
          </p:nvPr>
        </p:nvSpPr>
        <p:spPr/>
        <p:txBody>
          <a:bodyPr/>
          <a:lstStyle/>
          <a:p>
            <a:r>
              <a:rPr lang="en-US" sz="3600" dirty="0" smtClean="0"/>
              <a:t>Challenges</a:t>
            </a:r>
            <a:r>
              <a:rPr lang="en-US" dirty="0" smtClean="0"/>
              <a:t>: </a:t>
            </a:r>
            <a:endParaRPr lang="en-US" dirty="0"/>
          </a:p>
        </p:txBody>
      </p:sp>
    </p:spTree>
    <p:extLst>
      <p:ext uri="{BB962C8B-B14F-4D97-AF65-F5344CB8AC3E}">
        <p14:creationId xmlns:p14="http://schemas.microsoft.com/office/powerpoint/2010/main" val="128173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19400" y="5334000"/>
            <a:ext cx="4724400" cy="461665"/>
          </a:xfrm>
          <a:prstGeom prst="rect">
            <a:avLst/>
          </a:prstGeom>
          <a:noFill/>
        </p:spPr>
        <p:txBody>
          <a:bodyPr wrap="square" rtlCol="0">
            <a:spAutoFit/>
          </a:bodyPr>
          <a:lstStyle/>
          <a:p>
            <a:r>
              <a:rPr lang="en-US" sz="2400" b="1" dirty="0" smtClean="0">
                <a:solidFill>
                  <a:srgbClr val="FFFF00"/>
                </a:solidFill>
              </a:rPr>
              <a:t>House Swallowed by High Tide</a:t>
            </a:r>
            <a:endParaRPr lang="en-US" sz="2400" b="1" dirty="0">
              <a:solidFill>
                <a:srgbClr val="FFFF00"/>
              </a:solidFill>
            </a:endParaRPr>
          </a:p>
        </p:txBody>
      </p:sp>
    </p:spTree>
    <p:extLst>
      <p:ext uri="{BB962C8B-B14F-4D97-AF65-F5344CB8AC3E}">
        <p14:creationId xmlns:p14="http://schemas.microsoft.com/office/powerpoint/2010/main" val="2469076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019800"/>
            <a:ext cx="7315200" cy="461665"/>
          </a:xfrm>
          <a:prstGeom prst="rect">
            <a:avLst/>
          </a:prstGeom>
          <a:noFill/>
        </p:spPr>
        <p:txBody>
          <a:bodyPr wrap="square" rtlCol="0">
            <a:spAutoFit/>
          </a:bodyPr>
          <a:lstStyle/>
          <a:p>
            <a:r>
              <a:rPr lang="en-AU" sz="2400" b="1" dirty="0" smtClean="0">
                <a:solidFill>
                  <a:srgbClr val="FFFF00"/>
                </a:solidFill>
              </a:rPr>
              <a:t>Coastal Areas Impacted by Tides and Waves</a:t>
            </a:r>
            <a:endParaRPr lang="en-AU" sz="2400" b="1" dirty="0">
              <a:solidFill>
                <a:srgbClr val="FFFF00"/>
              </a:solidFill>
            </a:endParaRPr>
          </a:p>
        </p:txBody>
      </p:sp>
    </p:spTree>
    <p:extLst>
      <p:ext uri="{BB962C8B-B14F-4D97-AF65-F5344CB8AC3E}">
        <p14:creationId xmlns:p14="http://schemas.microsoft.com/office/powerpoint/2010/main" val="157042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5562600"/>
            <a:ext cx="5562600" cy="461665"/>
          </a:xfrm>
          <a:prstGeom prst="rect">
            <a:avLst/>
          </a:prstGeom>
          <a:noFill/>
        </p:spPr>
        <p:txBody>
          <a:bodyPr wrap="square" rtlCol="0">
            <a:spAutoFit/>
          </a:bodyPr>
          <a:lstStyle/>
          <a:p>
            <a:r>
              <a:rPr lang="en-AU" sz="2400" b="1" dirty="0" smtClean="0">
                <a:solidFill>
                  <a:srgbClr val="FFFF00"/>
                </a:solidFill>
              </a:rPr>
              <a:t>Shoreline with Sea Level Rise Impact</a:t>
            </a:r>
            <a:endParaRPr lang="en-AU" sz="2400" b="1" dirty="0">
              <a:solidFill>
                <a:srgbClr val="FFFF00"/>
              </a:solidFill>
            </a:endParaRPr>
          </a:p>
        </p:txBody>
      </p:sp>
    </p:spTree>
    <p:extLst>
      <p:ext uri="{BB962C8B-B14F-4D97-AF65-F5344CB8AC3E}">
        <p14:creationId xmlns:p14="http://schemas.microsoft.com/office/powerpoint/2010/main" val="3042508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5715000"/>
            <a:ext cx="8153400" cy="400110"/>
          </a:xfrm>
          <a:prstGeom prst="rect">
            <a:avLst/>
          </a:prstGeom>
          <a:noFill/>
        </p:spPr>
        <p:txBody>
          <a:bodyPr wrap="square" rtlCol="0">
            <a:spAutoFit/>
          </a:bodyPr>
          <a:lstStyle/>
          <a:p>
            <a:r>
              <a:rPr lang="en-AU" sz="2000" b="1" dirty="0" smtClean="0">
                <a:solidFill>
                  <a:srgbClr val="FFC000"/>
                </a:solidFill>
              </a:rPr>
              <a:t>Shallow water becomes deeper by increase in Sea level Rise</a:t>
            </a:r>
            <a:endParaRPr lang="en-AU" sz="2000" b="1" dirty="0">
              <a:solidFill>
                <a:srgbClr val="FFC000"/>
              </a:solidFill>
            </a:endParaRPr>
          </a:p>
        </p:txBody>
      </p:sp>
    </p:spTree>
    <p:extLst>
      <p:ext uri="{BB962C8B-B14F-4D97-AF65-F5344CB8AC3E}">
        <p14:creationId xmlns:p14="http://schemas.microsoft.com/office/powerpoint/2010/main" val="4128665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TextBox 2"/>
          <p:cNvSpPr txBox="1"/>
          <p:nvPr/>
        </p:nvSpPr>
        <p:spPr>
          <a:xfrm>
            <a:off x="1600200" y="5943600"/>
            <a:ext cx="7621882" cy="369332"/>
          </a:xfrm>
          <a:prstGeom prst="rect">
            <a:avLst/>
          </a:prstGeom>
          <a:noFill/>
        </p:spPr>
        <p:txBody>
          <a:bodyPr wrap="square" rtlCol="0">
            <a:spAutoFit/>
          </a:bodyPr>
          <a:lstStyle/>
          <a:p>
            <a:r>
              <a:rPr lang="en-AU" b="1" dirty="0" smtClean="0">
                <a:solidFill>
                  <a:srgbClr val="C00000"/>
                </a:solidFill>
              </a:rPr>
              <a:t>Sea Wall is built by the shoreline to protect residential areas</a:t>
            </a:r>
            <a:endParaRPr lang="en-AU" b="1" dirty="0">
              <a:solidFill>
                <a:srgbClr val="C00000"/>
              </a:solidFill>
            </a:endParaRPr>
          </a:p>
        </p:txBody>
      </p:sp>
    </p:spTree>
    <p:extLst>
      <p:ext uri="{BB962C8B-B14F-4D97-AF65-F5344CB8AC3E}">
        <p14:creationId xmlns:p14="http://schemas.microsoft.com/office/powerpoint/2010/main" val="408053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5486401"/>
            <a:ext cx="6629400" cy="400110"/>
          </a:xfrm>
          <a:prstGeom prst="rect">
            <a:avLst/>
          </a:prstGeom>
          <a:noFill/>
        </p:spPr>
        <p:txBody>
          <a:bodyPr wrap="square" rtlCol="0">
            <a:spAutoFit/>
          </a:bodyPr>
          <a:lstStyle/>
          <a:p>
            <a:r>
              <a:rPr lang="en-AU" sz="2000" b="1" dirty="0" smtClean="0">
                <a:solidFill>
                  <a:srgbClr val="FFFF00"/>
                </a:solidFill>
              </a:rPr>
              <a:t>Mangrove Trees Bounded by High Tides</a:t>
            </a:r>
            <a:endParaRPr lang="en-AU" sz="2000" b="1" dirty="0">
              <a:solidFill>
                <a:srgbClr val="FFFF00"/>
              </a:solidFill>
            </a:endParaRPr>
          </a:p>
        </p:txBody>
      </p:sp>
    </p:spTree>
    <p:extLst>
      <p:ext uri="{BB962C8B-B14F-4D97-AF65-F5344CB8AC3E}">
        <p14:creationId xmlns:p14="http://schemas.microsoft.com/office/powerpoint/2010/main" val="438881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52400" y="1079603"/>
            <a:ext cx="3733800" cy="5625995"/>
          </a:xfrm>
        </p:spPr>
        <p:txBody>
          <a:bodyPr>
            <a:normAutofit fontScale="92500"/>
          </a:bodyPr>
          <a:lstStyle/>
          <a:p>
            <a:r>
              <a:rPr lang="en-US" b="1" dirty="0" smtClean="0">
                <a:solidFill>
                  <a:schemeClr val="accent3"/>
                </a:solidFill>
              </a:rPr>
              <a:t>* </a:t>
            </a:r>
            <a:r>
              <a:rPr lang="en-US" sz="1700" b="1" dirty="0" smtClean="0">
                <a:solidFill>
                  <a:schemeClr val="accent3"/>
                </a:solidFill>
              </a:rPr>
              <a:t>Chuuk Lagoon: one of largest lagoons in   the world</a:t>
            </a:r>
          </a:p>
          <a:p>
            <a:pPr marL="742950" lvl="1" indent="-285750">
              <a:buFont typeface="Arial" panose="020B0604020202020204" pitchFamily="34" charset="0"/>
              <a:buChar char="•"/>
            </a:pPr>
            <a:r>
              <a:rPr lang="en-US" sz="1700" b="1" dirty="0" smtClean="0">
                <a:solidFill>
                  <a:schemeClr val="accent3"/>
                </a:solidFill>
              </a:rPr>
              <a:t>Reef area 140 miles around</a:t>
            </a:r>
          </a:p>
          <a:p>
            <a:pPr marL="742950" lvl="1" indent="-285750">
              <a:buFont typeface="Arial" panose="020B0604020202020204" pitchFamily="34" charset="0"/>
              <a:buChar char="•"/>
            </a:pPr>
            <a:r>
              <a:rPr lang="en-US" sz="1700" b="1" dirty="0" smtClean="0">
                <a:solidFill>
                  <a:schemeClr val="accent3"/>
                </a:solidFill>
              </a:rPr>
              <a:t>Enclosed Lagoon encompassing area 49 by 30 miles</a:t>
            </a:r>
          </a:p>
          <a:p>
            <a:pPr marL="742950" lvl="1" indent="-285750">
              <a:buFont typeface="Arial" panose="020B0604020202020204" pitchFamily="34" charset="0"/>
              <a:buChar char="•"/>
            </a:pPr>
            <a:r>
              <a:rPr lang="en-US" sz="1700" b="1" dirty="0">
                <a:solidFill>
                  <a:schemeClr val="accent3"/>
                </a:solidFill>
              </a:rPr>
              <a:t>Total area 820 square miles</a:t>
            </a:r>
          </a:p>
          <a:p>
            <a:pPr marL="742950" lvl="1" indent="-285750">
              <a:buFont typeface="Arial" panose="020B0604020202020204" pitchFamily="34" charset="0"/>
              <a:buChar char="•"/>
            </a:pPr>
            <a:endParaRPr lang="en-US" sz="1700" b="1" dirty="0" smtClean="0">
              <a:solidFill>
                <a:schemeClr val="accent3"/>
              </a:solidFill>
            </a:endParaRPr>
          </a:p>
          <a:p>
            <a:pPr marL="285750" indent="-285750">
              <a:buFont typeface="Arial" panose="020B0604020202020204" pitchFamily="34" charset="0"/>
              <a:buChar char="•"/>
            </a:pPr>
            <a:r>
              <a:rPr lang="en-US" sz="1700" b="1" dirty="0">
                <a:solidFill>
                  <a:schemeClr val="accent3"/>
                </a:solidFill>
              </a:rPr>
              <a:t>Chuuk Population:</a:t>
            </a:r>
          </a:p>
          <a:p>
            <a:pPr marL="742950" lvl="1" indent="-285750">
              <a:buFont typeface="Arial" panose="020B0604020202020204" pitchFamily="34" charset="0"/>
              <a:buChar char="•"/>
            </a:pPr>
            <a:r>
              <a:rPr lang="en-US" sz="1700" b="1" dirty="0">
                <a:solidFill>
                  <a:schemeClr val="accent3"/>
                </a:solidFill>
              </a:rPr>
              <a:t>Roughly 50,000 people</a:t>
            </a:r>
          </a:p>
          <a:p>
            <a:pPr marL="742950" lvl="1" indent="-285750">
              <a:buFont typeface="Arial" panose="020B0604020202020204" pitchFamily="34" charset="0"/>
              <a:buChar char="•"/>
            </a:pPr>
            <a:r>
              <a:rPr lang="en-US" sz="1700" b="1" dirty="0">
                <a:solidFill>
                  <a:schemeClr val="accent3"/>
                </a:solidFill>
              </a:rPr>
              <a:t>Half of the total population of the entire </a:t>
            </a:r>
            <a:r>
              <a:rPr lang="en-US" sz="1700" b="1" dirty="0" smtClean="0">
                <a:solidFill>
                  <a:schemeClr val="accent3"/>
                </a:solidFill>
              </a:rPr>
              <a:t>FSM</a:t>
            </a:r>
          </a:p>
          <a:p>
            <a:pPr lvl="1"/>
            <a:endParaRPr lang="en-US" sz="1700" b="1" dirty="0">
              <a:solidFill>
                <a:schemeClr val="accent3"/>
              </a:solidFill>
            </a:endParaRPr>
          </a:p>
          <a:p>
            <a:pPr marL="285750" indent="-285750">
              <a:buFont typeface="Arial" panose="020B0604020202020204" pitchFamily="34" charset="0"/>
              <a:buChar char="•"/>
            </a:pPr>
            <a:r>
              <a:rPr lang="en-US" sz="1700" b="1" dirty="0">
                <a:solidFill>
                  <a:schemeClr val="accent3"/>
                </a:solidFill>
              </a:rPr>
              <a:t>Chuuk Lang Area:</a:t>
            </a:r>
          </a:p>
          <a:p>
            <a:pPr marL="742950" lvl="1" indent="-285750">
              <a:buFont typeface="Arial" panose="020B0604020202020204" pitchFamily="34" charset="0"/>
              <a:buChar char="•"/>
            </a:pPr>
            <a:r>
              <a:rPr lang="en-US" sz="1700" b="1" dirty="0">
                <a:solidFill>
                  <a:schemeClr val="accent3"/>
                </a:solidFill>
              </a:rPr>
              <a:t>49.2 square </a:t>
            </a:r>
            <a:r>
              <a:rPr lang="en-US" sz="1700" b="1" dirty="0" smtClean="0">
                <a:solidFill>
                  <a:schemeClr val="accent3"/>
                </a:solidFill>
              </a:rPr>
              <a:t>miles</a:t>
            </a:r>
          </a:p>
          <a:p>
            <a:pPr marL="742950" lvl="1" indent="-285750">
              <a:buFont typeface="Arial" panose="020B0604020202020204" pitchFamily="34" charset="0"/>
              <a:buChar char="•"/>
            </a:pPr>
            <a:endParaRPr lang="en-US" sz="1700" b="1" dirty="0">
              <a:solidFill>
                <a:schemeClr val="accent3"/>
              </a:solidFill>
            </a:endParaRPr>
          </a:p>
          <a:p>
            <a:pPr marL="742950" lvl="1" indent="-285750">
              <a:buFont typeface="Arial" panose="020B0604020202020204" pitchFamily="34" charset="0"/>
              <a:buChar char="•"/>
            </a:pPr>
            <a:r>
              <a:rPr lang="en-US" sz="1700" b="1" dirty="0" smtClean="0">
                <a:solidFill>
                  <a:schemeClr val="accent3"/>
                </a:solidFill>
              </a:rPr>
              <a:t>Inter-island commuting by 40hp motor boat – use knowledge of tides &amp; oceans on a daily basis</a:t>
            </a:r>
          </a:p>
          <a:p>
            <a:pPr lvl="1"/>
            <a:endParaRPr lang="en-US" sz="1600" dirty="0" smtClean="0"/>
          </a:p>
          <a:p>
            <a:pPr marL="742950" lvl="1" indent="-285750">
              <a:buFont typeface="Arial" panose="020B0604020202020204" pitchFamily="34" charset="0"/>
              <a:buChar char="•"/>
            </a:pPr>
            <a:endParaRPr lang="en-US" dirty="0"/>
          </a:p>
          <a:p>
            <a:pPr lvl="1"/>
            <a:endParaRPr lang="en-US" dirty="0" smtClean="0"/>
          </a:p>
          <a:p>
            <a:pPr lvl="1"/>
            <a:endParaRPr lang="en-US" dirty="0"/>
          </a:p>
        </p:txBody>
      </p:sp>
      <p:sp>
        <p:nvSpPr>
          <p:cNvPr id="7" name="Content Placeholder 6"/>
          <p:cNvSpPr>
            <a:spLocks noGrp="1"/>
          </p:cNvSpPr>
          <p:nvPr>
            <p:ph sz="half" idx="1"/>
          </p:nvPr>
        </p:nvSpPr>
        <p:spPr/>
        <p:txBody>
          <a:bodyPr/>
          <a:lstStyle/>
          <a:p>
            <a:pPr algn="ctr"/>
            <a:r>
              <a:rPr lang="en-US" b="1" dirty="0" smtClean="0">
                <a:solidFill>
                  <a:srgbClr val="0070C0"/>
                </a:solidFill>
              </a:rPr>
              <a:t>Chuuk Lagoon</a:t>
            </a:r>
            <a:endParaRPr lang="en-US" b="1" dirty="0">
              <a:solidFill>
                <a:srgbClr val="0070C0"/>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038600" y="1143000"/>
            <a:ext cx="5105400" cy="5410200"/>
          </a:xfrm>
          <a:prstGeom prst="rect">
            <a:avLst/>
          </a:prstGeom>
        </p:spPr>
      </p:pic>
    </p:spTree>
    <p:extLst>
      <p:ext uri="{BB962C8B-B14F-4D97-AF65-F5344CB8AC3E}">
        <p14:creationId xmlns:p14="http://schemas.microsoft.com/office/powerpoint/2010/main" val="1015014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5257800"/>
            <a:ext cx="7916692" cy="400110"/>
          </a:xfrm>
          <a:prstGeom prst="rect">
            <a:avLst/>
          </a:prstGeom>
          <a:noFill/>
        </p:spPr>
        <p:txBody>
          <a:bodyPr wrap="square" rtlCol="0">
            <a:spAutoFit/>
          </a:bodyPr>
          <a:lstStyle/>
          <a:p>
            <a:r>
              <a:rPr lang="en-AU" sz="2000" b="1" dirty="0" smtClean="0">
                <a:solidFill>
                  <a:srgbClr val="FFFF00"/>
                </a:solidFill>
              </a:rPr>
              <a:t>An island experiencing the impact of sea level rise</a:t>
            </a:r>
            <a:endParaRPr lang="en-AU" sz="2000" b="1" dirty="0">
              <a:solidFill>
                <a:srgbClr val="FFFF00"/>
              </a:solidFill>
            </a:endParaRPr>
          </a:p>
        </p:txBody>
      </p:sp>
    </p:spTree>
    <p:extLst>
      <p:ext uri="{BB962C8B-B14F-4D97-AF65-F5344CB8AC3E}">
        <p14:creationId xmlns:p14="http://schemas.microsoft.com/office/powerpoint/2010/main" val="424806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438400" y="5867400"/>
            <a:ext cx="2747483" cy="523220"/>
          </a:xfrm>
          <a:prstGeom prst="rect">
            <a:avLst/>
          </a:prstGeom>
          <a:noFill/>
        </p:spPr>
        <p:txBody>
          <a:bodyPr wrap="none" rtlCol="0">
            <a:spAutoFit/>
          </a:bodyPr>
          <a:lstStyle/>
          <a:p>
            <a:r>
              <a:rPr lang="en-US" sz="2800" b="1" dirty="0" smtClean="0">
                <a:solidFill>
                  <a:srgbClr val="C00000"/>
                </a:solidFill>
              </a:rPr>
              <a:t>Coastline Erosion</a:t>
            </a:r>
            <a:endParaRPr lang="en-US" sz="2800" b="1" dirty="0">
              <a:solidFill>
                <a:srgbClr val="C00000"/>
              </a:solidFill>
            </a:endParaRPr>
          </a:p>
        </p:txBody>
      </p:sp>
    </p:spTree>
    <p:extLst>
      <p:ext uri="{BB962C8B-B14F-4D97-AF65-F5344CB8AC3E}">
        <p14:creationId xmlns:p14="http://schemas.microsoft.com/office/powerpoint/2010/main" val="1973185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5029201"/>
            <a:ext cx="8610600" cy="369332"/>
          </a:xfrm>
          <a:prstGeom prst="rect">
            <a:avLst/>
          </a:prstGeom>
          <a:noFill/>
        </p:spPr>
        <p:txBody>
          <a:bodyPr wrap="square" rtlCol="0">
            <a:spAutoFit/>
          </a:bodyPr>
          <a:lstStyle/>
          <a:p>
            <a:r>
              <a:rPr lang="en-AU" b="1" dirty="0" smtClean="0">
                <a:solidFill>
                  <a:srgbClr val="FFFF00"/>
                </a:solidFill>
              </a:rPr>
              <a:t>Coastal Area is threatened by constant pounding of waves and high tide</a:t>
            </a:r>
            <a:endParaRPr lang="en-AU" b="1" dirty="0">
              <a:solidFill>
                <a:srgbClr val="FFFF00"/>
              </a:solidFill>
            </a:endParaRPr>
          </a:p>
        </p:txBody>
      </p:sp>
    </p:spTree>
    <p:extLst>
      <p:ext uri="{BB962C8B-B14F-4D97-AF65-F5344CB8AC3E}">
        <p14:creationId xmlns:p14="http://schemas.microsoft.com/office/powerpoint/2010/main" val="383646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38201"/>
            <a:ext cx="7068854" cy="5270212"/>
          </a:xfrm>
          <a:prstGeom prst="rect">
            <a:avLst/>
          </a:prstGeom>
        </p:spPr>
      </p:pic>
      <p:sp>
        <p:nvSpPr>
          <p:cNvPr id="7" name="TextBox 6"/>
          <p:cNvSpPr txBox="1"/>
          <p:nvPr/>
        </p:nvSpPr>
        <p:spPr>
          <a:xfrm>
            <a:off x="1600200" y="457200"/>
            <a:ext cx="3886200" cy="369332"/>
          </a:xfrm>
          <a:prstGeom prst="rect">
            <a:avLst/>
          </a:prstGeom>
          <a:noFill/>
        </p:spPr>
        <p:txBody>
          <a:bodyPr wrap="square" rtlCol="0">
            <a:spAutoFit/>
          </a:bodyPr>
          <a:lstStyle/>
          <a:p>
            <a:pPr algn="r"/>
            <a:r>
              <a:rPr lang="en-AU" b="1" dirty="0" err="1" smtClean="0">
                <a:solidFill>
                  <a:srgbClr val="C00000"/>
                </a:solidFill>
                <a:latin typeface="Franklin Gothic Heavy" panose="020B0903020102020204" pitchFamily="34" charset="0"/>
              </a:rPr>
              <a:t>Kinisou</a:t>
            </a:r>
            <a:r>
              <a:rPr lang="en-AU" b="1" dirty="0" smtClean="0">
                <a:solidFill>
                  <a:srgbClr val="C00000"/>
                </a:solidFill>
                <a:latin typeface="Franklin Gothic Heavy" panose="020B0903020102020204" pitchFamily="34" charset="0"/>
              </a:rPr>
              <a:t> </a:t>
            </a:r>
            <a:r>
              <a:rPr lang="en-AU" b="1" dirty="0" err="1" smtClean="0">
                <a:solidFill>
                  <a:srgbClr val="C00000"/>
                </a:solidFill>
                <a:latin typeface="Franklin Gothic Heavy" panose="020B0903020102020204" pitchFamily="34" charset="0"/>
              </a:rPr>
              <a:t>Chapur</a:t>
            </a:r>
            <a:endParaRPr lang="en-AU" b="1" dirty="0">
              <a:solidFill>
                <a:srgbClr val="C00000"/>
              </a:solidFill>
              <a:latin typeface="Franklin Gothic Heavy" panose="020B0903020102020204" pitchFamily="34" charset="0"/>
            </a:endParaRPr>
          </a:p>
        </p:txBody>
      </p:sp>
    </p:spTree>
    <p:extLst>
      <p:ext uri="{BB962C8B-B14F-4D97-AF65-F5344CB8AC3E}">
        <p14:creationId xmlns:p14="http://schemas.microsoft.com/office/powerpoint/2010/main" val="195653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5847755"/>
          </a:xfrm>
          <a:prstGeom prst="rect">
            <a:avLst/>
          </a:prstGeom>
        </p:spPr>
        <p:txBody>
          <a:bodyPr wrap="square">
            <a:spAutoFit/>
          </a:bodyPr>
          <a:lstStyle/>
          <a:p>
            <a:pPr algn="ctr"/>
            <a:r>
              <a:rPr lang="en-US" sz="2400" b="1" dirty="0" smtClean="0">
                <a:solidFill>
                  <a:srgbClr val="C00000"/>
                </a:solidFill>
                <a:latin typeface="Arial Black" panose="020B0A04020102020204" pitchFamily="34" charset="0"/>
                <a:cs typeface="Times New Roman" panose="02020603050405020304" pitchFamily="18" charset="0"/>
              </a:rPr>
              <a:t>Tides:</a:t>
            </a:r>
            <a:endParaRPr lang="en-US" sz="2400" b="1" dirty="0">
              <a:solidFill>
                <a:srgbClr val="C00000"/>
              </a:solidFill>
              <a:latin typeface="Arial Black" panose="020B0A04020102020204" pitchFamily="34" charset="0"/>
              <a:cs typeface="Times New Roman" panose="02020603050405020304" pitchFamily="18" charset="0"/>
            </a:endParaRPr>
          </a:p>
          <a:p>
            <a:endParaRPr lang="en-US" sz="1400" dirty="0">
              <a:solidFill>
                <a:srgbClr val="0070C0"/>
              </a:solidFill>
            </a:endParaRPr>
          </a:p>
          <a:p>
            <a:r>
              <a:rPr lang="en-US" sz="1600" dirty="0">
                <a:solidFill>
                  <a:srgbClr val="C00000"/>
                </a:solidFill>
                <a:latin typeface="Arial Black" panose="020B0A04020102020204" pitchFamily="34" charset="0"/>
                <a:cs typeface="Times New Roman" panose="02020603050405020304" pitchFamily="18" charset="0"/>
              </a:rPr>
              <a:t>Tides are mostly influenced by the gravitational pull of the sun and the moon on the oceans.  While the sun is much larger than the moon, the moon is much closer to the earth, and thus has about twice the influence of the sun.  The greatest effect on tides is when the sun, the moon and the earth are aligned or during new and full moon phases.  Also, during the Northern Hemisphere winter, as the earth moves around the sun in its elliptical orbit, the sun and the earth are at their closest points.    In general, the FSM experiences its highest annual ocean water levels as a result of these higher late fall-winter-early spring tides, which are referred to locally as “king tides”.     </a:t>
            </a:r>
          </a:p>
          <a:p>
            <a:r>
              <a:rPr lang="en-US" sz="1600" dirty="0">
                <a:solidFill>
                  <a:srgbClr val="C00000"/>
                </a:solidFill>
                <a:latin typeface="Arial Black" panose="020B0A04020102020204" pitchFamily="34" charset="0"/>
                <a:cs typeface="Times New Roman" panose="02020603050405020304" pitchFamily="18" charset="0"/>
              </a:rPr>
              <a:t> </a:t>
            </a:r>
          </a:p>
          <a:p>
            <a:r>
              <a:rPr lang="en-US" sz="1600" dirty="0">
                <a:solidFill>
                  <a:srgbClr val="C00000"/>
                </a:solidFill>
                <a:latin typeface="Arial Black" panose="020B0A04020102020204" pitchFamily="34" charset="0"/>
                <a:cs typeface="Times New Roman" panose="02020603050405020304" pitchFamily="18" charset="0"/>
              </a:rPr>
              <a:t>The tide tables for a location reflect the astronomical relationships as well as the historical characteristics of the tides at that location (if available; a minimum of 19 years of tide data is needed).  As a result, the timing of occurrence of the high and low tides is usually pretty accurate.  The absolute height of the tides, however, is not only determined by the above characteristics but also by atmospheric and ocean water characteristics that are NOT reflected in the tide tables.  Ocean water characteristics are also related to atmospheric pressure, water temperature, and wind speed and direction.  The greatest atmospheric influence on the tropical oceans is the El Nino-Southern Oscillation (ENSO).  </a:t>
            </a:r>
          </a:p>
        </p:txBody>
      </p:sp>
    </p:spTree>
    <p:extLst>
      <p:ext uri="{BB962C8B-B14F-4D97-AF65-F5344CB8AC3E}">
        <p14:creationId xmlns:p14="http://schemas.microsoft.com/office/powerpoint/2010/main" val="224058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599"/>
            <a:ext cx="8305800" cy="5909310"/>
          </a:xfrm>
          <a:prstGeom prst="rect">
            <a:avLst/>
          </a:prstGeom>
        </p:spPr>
        <p:txBody>
          <a:bodyPr wrap="square">
            <a:spAutoFit/>
          </a:bodyPr>
          <a:lstStyle/>
          <a:p>
            <a:pPr algn="ctr"/>
            <a:r>
              <a:rPr lang="en-US" b="1" dirty="0">
                <a:solidFill>
                  <a:srgbClr val="C00000"/>
                </a:solidFill>
                <a:latin typeface="Arial Black" panose="020B0A04020102020204" pitchFamily="34" charset="0"/>
              </a:rPr>
              <a:t>The roles of tides and oceans in the FSM</a:t>
            </a:r>
            <a:r>
              <a:rPr lang="en-US" b="1" dirty="0" smtClean="0">
                <a:solidFill>
                  <a:srgbClr val="C00000"/>
                </a:solidFill>
                <a:latin typeface="Arial Black" panose="020B0A04020102020204" pitchFamily="34" charset="0"/>
              </a:rPr>
              <a:t>:</a:t>
            </a:r>
          </a:p>
          <a:p>
            <a:pPr algn="ctr"/>
            <a:endParaRPr lang="en-US" b="1" dirty="0">
              <a:solidFill>
                <a:srgbClr val="C00000"/>
              </a:solidFill>
              <a:latin typeface="Arial Black" panose="020B0A04020102020204" pitchFamily="34" charset="0"/>
            </a:endParaRPr>
          </a:p>
          <a:p>
            <a:pPr marL="228600" indent="-228600">
              <a:buAutoNum type="arabicPeriod"/>
            </a:pPr>
            <a:r>
              <a:rPr lang="en-US" dirty="0">
                <a:solidFill>
                  <a:srgbClr val="C00000"/>
                </a:solidFill>
                <a:latin typeface="Arial Black" panose="020B0A04020102020204" pitchFamily="34" charset="0"/>
              </a:rPr>
              <a:t>The story is related to tides in Micronesia (FSM) where at one point a “big wave” tidal wave swept through the islands in the </a:t>
            </a:r>
            <a:r>
              <a:rPr lang="en-US" dirty="0" err="1">
                <a:solidFill>
                  <a:srgbClr val="C00000"/>
                </a:solidFill>
                <a:latin typeface="Arial Black" panose="020B0A04020102020204" pitchFamily="34" charset="0"/>
              </a:rPr>
              <a:t>Mortlocks</a:t>
            </a:r>
            <a:r>
              <a:rPr lang="en-US" dirty="0">
                <a:solidFill>
                  <a:srgbClr val="C00000"/>
                </a:solidFill>
                <a:latin typeface="Arial Black" panose="020B0A04020102020204" pitchFamily="34" charset="0"/>
              </a:rPr>
              <a:t> and killed a number of people.   People were not yet aware of what a </a:t>
            </a:r>
            <a:r>
              <a:rPr lang="en-US" dirty="0" smtClean="0">
                <a:solidFill>
                  <a:srgbClr val="C00000"/>
                </a:solidFill>
                <a:latin typeface="Arial Black" panose="020B0A04020102020204" pitchFamily="34" charset="0"/>
              </a:rPr>
              <a:t>tsunami is, </a:t>
            </a:r>
            <a:r>
              <a:rPr lang="en-US" dirty="0">
                <a:solidFill>
                  <a:srgbClr val="C00000"/>
                </a:solidFill>
                <a:latin typeface="Arial Black" panose="020B0A04020102020204" pitchFamily="34" charset="0"/>
              </a:rPr>
              <a:t>but could only say “big waves”.  As a result, some of the (</a:t>
            </a:r>
            <a:r>
              <a:rPr lang="en-US" dirty="0" err="1">
                <a:solidFill>
                  <a:srgbClr val="C00000"/>
                </a:solidFill>
                <a:latin typeface="Arial Black" panose="020B0A04020102020204" pitchFamily="34" charset="0"/>
              </a:rPr>
              <a:t>Chuukese</a:t>
            </a:r>
            <a:r>
              <a:rPr lang="en-US" dirty="0">
                <a:solidFill>
                  <a:srgbClr val="C00000"/>
                </a:solidFill>
                <a:latin typeface="Arial Black" panose="020B0A04020102020204" pitchFamily="34" charset="0"/>
              </a:rPr>
              <a:t>) </a:t>
            </a:r>
            <a:r>
              <a:rPr lang="en-US" dirty="0" err="1">
                <a:solidFill>
                  <a:srgbClr val="C00000"/>
                </a:solidFill>
                <a:latin typeface="Arial Black" panose="020B0A04020102020204" pitchFamily="34" charset="0"/>
              </a:rPr>
              <a:t>Mortlockese</a:t>
            </a:r>
            <a:r>
              <a:rPr lang="en-US" dirty="0">
                <a:solidFill>
                  <a:srgbClr val="C00000"/>
                </a:solidFill>
                <a:latin typeface="Arial Black" panose="020B0A04020102020204" pitchFamily="34" charset="0"/>
              </a:rPr>
              <a:t> people moved to </a:t>
            </a:r>
            <a:r>
              <a:rPr lang="en-US" dirty="0" err="1">
                <a:solidFill>
                  <a:srgbClr val="C00000"/>
                </a:solidFill>
                <a:latin typeface="Arial Black" panose="020B0A04020102020204" pitchFamily="34" charset="0"/>
              </a:rPr>
              <a:t>Pohnpei</a:t>
            </a:r>
            <a:r>
              <a:rPr lang="en-US" dirty="0">
                <a:solidFill>
                  <a:srgbClr val="C00000"/>
                </a:solidFill>
                <a:latin typeface="Arial Black" panose="020B0A04020102020204" pitchFamily="34" charset="0"/>
              </a:rPr>
              <a:t>.  Now the number of </a:t>
            </a:r>
            <a:r>
              <a:rPr lang="en-US" dirty="0" err="1">
                <a:solidFill>
                  <a:srgbClr val="C00000"/>
                </a:solidFill>
                <a:latin typeface="Arial Black" panose="020B0A04020102020204" pitchFamily="34" charset="0"/>
              </a:rPr>
              <a:t>Mortlockese</a:t>
            </a:r>
            <a:r>
              <a:rPr lang="en-US" dirty="0">
                <a:solidFill>
                  <a:srgbClr val="C00000"/>
                </a:solidFill>
                <a:latin typeface="Arial Black" panose="020B0A04020102020204" pitchFamily="34" charset="0"/>
              </a:rPr>
              <a:t> live in </a:t>
            </a:r>
            <a:r>
              <a:rPr lang="en-US" dirty="0" err="1">
                <a:solidFill>
                  <a:srgbClr val="C00000"/>
                </a:solidFill>
                <a:latin typeface="Arial Black" panose="020B0A04020102020204" pitchFamily="34" charset="0"/>
              </a:rPr>
              <a:t>Pohnpei</a:t>
            </a:r>
            <a:r>
              <a:rPr lang="en-US" dirty="0">
                <a:solidFill>
                  <a:srgbClr val="C00000"/>
                </a:solidFill>
                <a:latin typeface="Arial Black" panose="020B0A04020102020204" pitchFamily="34" charset="0"/>
              </a:rPr>
              <a:t> has increased from a few hundredths to thousands.</a:t>
            </a:r>
          </a:p>
          <a:p>
            <a:pPr marL="228600" indent="-228600">
              <a:buAutoNum type="arabicPeriod"/>
            </a:pPr>
            <a:r>
              <a:rPr lang="en-US" dirty="0">
                <a:solidFill>
                  <a:srgbClr val="C00000"/>
                </a:solidFill>
                <a:latin typeface="Arial Black" panose="020B0A04020102020204" pitchFamily="34" charset="0"/>
              </a:rPr>
              <a:t>The ocean means life to the Pacific islanders.  For instance, the ocean is the main food source for the islanders.  Fish is a daily meal which can be served anytime during the day.  The ocean is also considered a ”refrigerator”.  In the ancient time people catch fish for daily </a:t>
            </a:r>
            <a:r>
              <a:rPr lang="en-US" dirty="0" smtClean="0">
                <a:solidFill>
                  <a:srgbClr val="C00000"/>
                </a:solidFill>
                <a:latin typeface="Arial Black" panose="020B0A04020102020204" pitchFamily="34" charset="0"/>
              </a:rPr>
              <a:t>needs only; </a:t>
            </a:r>
            <a:r>
              <a:rPr lang="en-US" dirty="0">
                <a:solidFill>
                  <a:srgbClr val="C00000"/>
                </a:solidFill>
                <a:latin typeface="Arial Black" panose="020B0A04020102020204" pitchFamily="34" charset="0"/>
              </a:rPr>
              <a:t>today fish is caught for commercial use, too.  The ocean is a link between islands, a bridge that connects people.</a:t>
            </a:r>
          </a:p>
          <a:p>
            <a:pPr marL="228600" indent="-228600">
              <a:buAutoNum type="arabicPeriod"/>
            </a:pPr>
            <a:r>
              <a:rPr lang="en-US" dirty="0">
                <a:solidFill>
                  <a:srgbClr val="C00000"/>
                </a:solidFill>
                <a:latin typeface="Arial Black" panose="020B0A04020102020204" pitchFamily="34" charset="0"/>
              </a:rPr>
              <a:t>Ocean is life; without the ocean life would be difficult for small island countries people to survive; tides is a normal cycle of ocean behavior dictated by the moon; during high tides ocean fish tend to wonder close to the shores; during low tides fish tend to go deeper into the ocean to find food.</a:t>
            </a:r>
            <a:endParaRPr lang="en-US" b="1" dirty="0">
              <a:solidFill>
                <a:srgbClr val="C00000"/>
              </a:solidFill>
            </a:endParaRPr>
          </a:p>
        </p:txBody>
      </p:sp>
    </p:spTree>
    <p:extLst>
      <p:ext uri="{BB962C8B-B14F-4D97-AF65-F5344CB8AC3E}">
        <p14:creationId xmlns:p14="http://schemas.microsoft.com/office/powerpoint/2010/main" val="265353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763000" cy="5909310"/>
          </a:xfrm>
          <a:prstGeom prst="rect">
            <a:avLst/>
          </a:prstGeom>
        </p:spPr>
        <p:txBody>
          <a:bodyPr wrap="square">
            <a:spAutoFit/>
          </a:bodyPr>
          <a:lstStyle/>
          <a:p>
            <a:pPr algn="ctr"/>
            <a:r>
              <a:rPr lang="en-AU" dirty="0">
                <a:solidFill>
                  <a:srgbClr val="FF0000"/>
                </a:solidFill>
                <a:latin typeface="Arial Black" panose="020B0A04020102020204" pitchFamily="34" charset="0"/>
              </a:rPr>
              <a:t>Priorities, stakeholders, and services in the FSM</a:t>
            </a:r>
            <a:r>
              <a:rPr lang="en-AU" dirty="0">
                <a:solidFill>
                  <a:srgbClr val="FF0000"/>
                </a:solidFill>
              </a:rPr>
              <a:t>:</a:t>
            </a:r>
          </a:p>
          <a:p>
            <a:endParaRPr lang="en-AU" dirty="0"/>
          </a:p>
          <a:p>
            <a:pPr marL="342900" indent="-342900">
              <a:buFont typeface="+mj-lt"/>
              <a:buAutoNum type="arabicPeriod"/>
            </a:pPr>
            <a:r>
              <a:rPr lang="en-AU" b="1" dirty="0">
                <a:solidFill>
                  <a:srgbClr val="C00000"/>
                </a:solidFill>
                <a:latin typeface="Arial Black" panose="020B0A04020102020204" pitchFamily="34" charset="0"/>
              </a:rPr>
              <a:t>Fishermen need to know when high and low tides are to occur; this way they would be able to know what kind of fishing methods will be used; for the boaters, they need to know tides so they can determine the best time to travel between islands.</a:t>
            </a:r>
          </a:p>
          <a:p>
            <a:pPr marL="342900" indent="-342900">
              <a:buAutoNum type="arabicPeriod"/>
            </a:pPr>
            <a:endParaRPr lang="en-AU" b="1" dirty="0">
              <a:solidFill>
                <a:srgbClr val="C00000"/>
              </a:solidFill>
              <a:latin typeface="Arial Black" panose="020B0A04020102020204" pitchFamily="34" charset="0"/>
            </a:endParaRPr>
          </a:p>
          <a:p>
            <a:pPr marL="342900" indent="-342900">
              <a:buFont typeface="+mj-lt"/>
              <a:buAutoNum type="arabicPeriod"/>
            </a:pPr>
            <a:r>
              <a:rPr lang="en-AU" b="1" dirty="0">
                <a:solidFill>
                  <a:srgbClr val="C00000"/>
                </a:solidFill>
                <a:latin typeface="Arial Black" panose="020B0A04020102020204" pitchFamily="34" charset="0"/>
              </a:rPr>
              <a:t>Building ports by the source requires understanding of the tides; it is often recommended to build sea ports during low tides. While in </a:t>
            </a:r>
            <a:r>
              <a:rPr lang="en-AU" b="1" dirty="0" err="1">
                <a:solidFill>
                  <a:srgbClr val="C00000"/>
                </a:solidFill>
                <a:latin typeface="Arial Black" panose="020B0A04020102020204" pitchFamily="34" charset="0"/>
              </a:rPr>
              <a:t>Chuuk</a:t>
            </a:r>
            <a:r>
              <a:rPr lang="en-AU" b="1" dirty="0">
                <a:solidFill>
                  <a:srgbClr val="C00000"/>
                </a:solidFill>
                <a:latin typeface="Arial Black" panose="020B0A04020102020204" pitchFamily="34" charset="0"/>
              </a:rPr>
              <a:t> does not have a tide gauge yet, a tide gauge is needed to monitor ocean activities. Since most of the main islands in the FSM have tide gauges, one in </a:t>
            </a:r>
            <a:r>
              <a:rPr lang="en-AU" b="1" dirty="0" err="1">
                <a:solidFill>
                  <a:srgbClr val="C00000"/>
                </a:solidFill>
                <a:latin typeface="Arial Black" panose="020B0A04020102020204" pitchFamily="34" charset="0"/>
              </a:rPr>
              <a:t>Chuuk</a:t>
            </a:r>
            <a:r>
              <a:rPr lang="en-AU" b="1" dirty="0">
                <a:solidFill>
                  <a:srgbClr val="C00000"/>
                </a:solidFill>
                <a:latin typeface="Arial Black" panose="020B0A04020102020204" pitchFamily="34" charset="0"/>
              </a:rPr>
              <a:t> will help improved ocean monitoring in the region.</a:t>
            </a:r>
          </a:p>
          <a:p>
            <a:endParaRPr lang="en-AU" b="1" dirty="0">
              <a:solidFill>
                <a:srgbClr val="C00000"/>
              </a:solidFill>
              <a:latin typeface="Arial Black" panose="020B0A04020102020204" pitchFamily="34" charset="0"/>
            </a:endParaRPr>
          </a:p>
          <a:p>
            <a:pPr marL="342900" indent="-342900">
              <a:buFont typeface="+mj-lt"/>
              <a:buAutoNum type="arabicPeriod" startAt="3"/>
            </a:pPr>
            <a:r>
              <a:rPr lang="en-AU" b="1" dirty="0">
                <a:solidFill>
                  <a:srgbClr val="C00000"/>
                </a:solidFill>
                <a:latin typeface="Arial Black" panose="020B0A04020102020204" pitchFamily="34" charset="0"/>
              </a:rPr>
              <a:t>There are two existing projects on going in </a:t>
            </a:r>
            <a:r>
              <a:rPr lang="en-AU" b="1" dirty="0" err="1">
                <a:solidFill>
                  <a:srgbClr val="C00000"/>
                </a:solidFill>
                <a:latin typeface="Arial Black" panose="020B0A04020102020204" pitchFamily="34" charset="0"/>
              </a:rPr>
              <a:t>Chuuk</a:t>
            </a:r>
            <a:r>
              <a:rPr lang="en-AU" b="1" dirty="0">
                <a:solidFill>
                  <a:srgbClr val="C00000"/>
                </a:solidFill>
                <a:latin typeface="Arial Black" panose="020B0A04020102020204" pitchFamily="34" charset="0"/>
              </a:rPr>
              <a:t> that required tides and ocean information , for instance, JICA (Japan International Cooperation Agency) just recently committed to provide solar system projects in the islands. To do this, tides information is especially needed for the small and low islands. The road project on Weno island is on going which requires tides information since much of the road is built along </a:t>
            </a:r>
            <a:r>
              <a:rPr lang="en-AU" b="1" dirty="0" smtClean="0">
                <a:solidFill>
                  <a:srgbClr val="C00000"/>
                </a:solidFill>
                <a:latin typeface="Arial Black" panose="020B0A04020102020204" pitchFamily="34" charset="0"/>
              </a:rPr>
              <a:t>the shores. </a:t>
            </a:r>
            <a:endParaRPr lang="en-AU"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90345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609600"/>
            <a:ext cx="8654143" cy="5509200"/>
          </a:xfrm>
          <a:prstGeom prst="rect">
            <a:avLst/>
          </a:prstGeom>
        </p:spPr>
        <p:txBody>
          <a:bodyPr wrap="square">
            <a:spAutoFit/>
          </a:bodyPr>
          <a:lstStyle/>
          <a:p>
            <a:pPr marL="228600" indent="-228600">
              <a:buAutoNum type="arabicPeriod" startAt="4"/>
            </a:pPr>
            <a:r>
              <a:rPr lang="en-US" sz="1600" dirty="0">
                <a:solidFill>
                  <a:srgbClr val="C00000"/>
                </a:solidFill>
                <a:latin typeface="Arial Black" panose="020B0A04020102020204" pitchFamily="34" charset="0"/>
              </a:rPr>
              <a:t>There is really no direct challenges relating to the on going projects because of tides.  However as the road project is progressing, the design of the </a:t>
            </a:r>
            <a:r>
              <a:rPr lang="en-US" sz="1600" dirty="0" smtClean="0">
                <a:solidFill>
                  <a:srgbClr val="C00000"/>
                </a:solidFill>
                <a:latin typeface="Arial Black" panose="020B0A04020102020204" pitchFamily="34" charset="0"/>
              </a:rPr>
              <a:t>project factored </a:t>
            </a:r>
            <a:r>
              <a:rPr lang="en-US" sz="1600" dirty="0">
                <a:solidFill>
                  <a:srgbClr val="C00000"/>
                </a:solidFill>
                <a:latin typeface="Arial Black" panose="020B0A04020102020204" pitchFamily="34" charset="0"/>
              </a:rPr>
              <a:t>in tides and storm surges impacts. The road is elevated to prevent water from run </a:t>
            </a:r>
            <a:r>
              <a:rPr lang="en-US" sz="1600" dirty="0" smtClean="0">
                <a:solidFill>
                  <a:srgbClr val="C00000"/>
                </a:solidFill>
                <a:latin typeface="Arial Black" panose="020B0A04020102020204" pitchFamily="34" charset="0"/>
              </a:rPr>
              <a:t>off</a:t>
            </a:r>
            <a:r>
              <a:rPr lang="en-US" sz="1600" dirty="0" smtClean="0">
                <a:solidFill>
                  <a:srgbClr val="C00000"/>
                </a:solidFill>
                <a:latin typeface="Arial Black" panose="020B0A04020102020204" pitchFamily="34" charset="0"/>
              </a:rPr>
              <a:t>.</a:t>
            </a:r>
            <a:endParaRPr lang="en-US" sz="1600" dirty="0">
              <a:solidFill>
                <a:srgbClr val="C00000"/>
              </a:solidFill>
              <a:latin typeface="Arial Black" panose="020B0A04020102020204" pitchFamily="34" charset="0"/>
            </a:endParaRPr>
          </a:p>
          <a:p>
            <a:pPr marL="228600" indent="-228600">
              <a:buAutoNum type="arabicPeriod" startAt="4"/>
            </a:pPr>
            <a:endParaRPr lang="en-US" sz="1600" dirty="0">
              <a:solidFill>
                <a:srgbClr val="C00000"/>
              </a:solidFill>
              <a:latin typeface="Arial Black" panose="020B0A04020102020204" pitchFamily="34" charset="0"/>
            </a:endParaRPr>
          </a:p>
          <a:p>
            <a:pPr marL="228600" indent="-228600">
              <a:buAutoNum type="arabicPeriod" startAt="5"/>
            </a:pPr>
            <a:r>
              <a:rPr lang="en-US" sz="1600" dirty="0">
                <a:solidFill>
                  <a:srgbClr val="C00000"/>
                </a:solidFill>
                <a:latin typeface="Arial Black" panose="020B0A04020102020204" pitchFamily="34" charset="0"/>
              </a:rPr>
              <a:t>A proposal to install a new tide gauge for </a:t>
            </a:r>
            <a:r>
              <a:rPr lang="en-US" sz="1600" dirty="0" err="1">
                <a:solidFill>
                  <a:srgbClr val="C00000"/>
                </a:solidFill>
                <a:latin typeface="Arial Black" panose="020B0A04020102020204" pitchFamily="34" charset="0"/>
              </a:rPr>
              <a:t>Chuuk</a:t>
            </a:r>
            <a:r>
              <a:rPr lang="en-US" sz="1600" dirty="0">
                <a:solidFill>
                  <a:srgbClr val="C00000"/>
                </a:solidFill>
                <a:latin typeface="Arial Black" panose="020B0A04020102020204" pitchFamily="34" charset="0"/>
              </a:rPr>
              <a:t> has been discussed on many occasions during PEAC conference. We’re still awaiting assurance from the local sponsor who will place the unit at </a:t>
            </a:r>
            <a:r>
              <a:rPr lang="en-US" sz="1600" dirty="0" smtClean="0">
                <a:solidFill>
                  <a:srgbClr val="C00000"/>
                </a:solidFill>
                <a:latin typeface="Arial Black" panose="020B0A04020102020204" pitchFamily="34" charset="0"/>
              </a:rPr>
              <a:t>his</a:t>
            </a:r>
            <a:r>
              <a:rPr lang="en-US" sz="1600" dirty="0" smtClean="0">
                <a:solidFill>
                  <a:srgbClr val="C00000"/>
                </a:solidFill>
                <a:latin typeface="Arial Black" panose="020B0A04020102020204" pitchFamily="34" charset="0"/>
              </a:rPr>
              <a:t> </a:t>
            </a:r>
            <a:r>
              <a:rPr lang="en-US" sz="1600" dirty="0">
                <a:solidFill>
                  <a:srgbClr val="C00000"/>
                </a:solidFill>
                <a:latin typeface="Arial Black" panose="020B0A04020102020204" pitchFamily="34" charset="0"/>
              </a:rPr>
              <a:t>pier. Once this system  is operational, the prediction of tides will become available and help assist climate outlook in the islands.</a:t>
            </a:r>
          </a:p>
          <a:p>
            <a:pPr marL="228600" indent="-228600">
              <a:buAutoNum type="arabicPeriod" startAt="5"/>
            </a:pPr>
            <a:endParaRPr lang="en-US" sz="1600" dirty="0">
              <a:solidFill>
                <a:srgbClr val="C00000"/>
              </a:solidFill>
              <a:latin typeface="Arial Black" panose="020B0A04020102020204" pitchFamily="34" charset="0"/>
            </a:endParaRPr>
          </a:p>
          <a:p>
            <a:pPr marL="228600" indent="-228600">
              <a:buAutoNum type="arabicPeriod" startAt="6"/>
            </a:pPr>
            <a:r>
              <a:rPr lang="en-US" sz="1600" dirty="0">
                <a:solidFill>
                  <a:srgbClr val="C00000"/>
                </a:solidFill>
                <a:latin typeface="Arial Black" panose="020B0A04020102020204" pitchFamily="34" charset="0"/>
              </a:rPr>
              <a:t>Weather and climate information are free to the public and can be directly downloaded from the noaa website at the data base in North </a:t>
            </a:r>
            <a:r>
              <a:rPr lang="en-US" sz="1600" dirty="0" smtClean="0">
                <a:solidFill>
                  <a:srgbClr val="C00000"/>
                </a:solidFill>
                <a:latin typeface="Arial Black" panose="020B0A04020102020204" pitchFamily="34" charset="0"/>
              </a:rPr>
              <a:t>Carolina; also the WSOs make copies available upon request. </a:t>
            </a:r>
            <a:endParaRPr lang="en-US" sz="1600" dirty="0">
              <a:solidFill>
                <a:srgbClr val="C00000"/>
              </a:solidFill>
              <a:latin typeface="Arial Black" panose="020B0A04020102020204" pitchFamily="34" charset="0"/>
            </a:endParaRPr>
          </a:p>
          <a:p>
            <a:pPr marL="228600" indent="-228600">
              <a:buAutoNum type="arabicPeriod" startAt="6"/>
            </a:pPr>
            <a:endParaRPr lang="en-US" sz="1600" dirty="0">
              <a:solidFill>
                <a:srgbClr val="C00000"/>
              </a:solidFill>
              <a:latin typeface="Arial Black" panose="020B0A04020102020204" pitchFamily="34" charset="0"/>
            </a:endParaRPr>
          </a:p>
          <a:p>
            <a:pPr marL="228600" indent="-228600">
              <a:buAutoNum type="arabicPeriod" startAt="7"/>
            </a:pPr>
            <a:r>
              <a:rPr lang="en-US" sz="1600" dirty="0">
                <a:solidFill>
                  <a:srgbClr val="C00000"/>
                </a:solidFill>
                <a:latin typeface="Arial Black" panose="020B0A04020102020204" pitchFamily="34" charset="0"/>
              </a:rPr>
              <a:t>The Agriculture and Transportation departments are two of the major stakeholders that request weather and climate information monthly.  Recently we have established a joint effort with the Marine Resources Department to encourage more of ocean conservation measures to ensure  ocean’s life </a:t>
            </a:r>
            <a:r>
              <a:rPr lang="en-US" sz="1600" dirty="0" smtClean="0">
                <a:solidFill>
                  <a:srgbClr val="C00000"/>
                </a:solidFill>
                <a:latin typeface="Arial Black" panose="020B0A04020102020204" pitchFamily="34" charset="0"/>
              </a:rPr>
              <a:t>and </a:t>
            </a:r>
            <a:r>
              <a:rPr lang="en-US" sz="1600" dirty="0">
                <a:solidFill>
                  <a:srgbClr val="C00000"/>
                </a:solidFill>
                <a:latin typeface="Arial Black" panose="020B0A04020102020204" pitchFamily="34" charset="0"/>
              </a:rPr>
              <a:t>resources are protected and safe.  In the following slide, we have presented a mission that is undertaken by the Marine Resources Department to enforce protection ocean’s resources</a:t>
            </a:r>
            <a:r>
              <a:rPr lang="en-US" sz="16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158311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77514" cy="5909310"/>
          </a:xfrm>
          <a:prstGeom prst="rect">
            <a:avLst/>
          </a:prstGeom>
        </p:spPr>
        <p:txBody>
          <a:bodyPr wrap="square">
            <a:spAutoFit/>
          </a:bodyPr>
          <a:lstStyle/>
          <a:p>
            <a:pPr algn="ctr"/>
            <a:r>
              <a:rPr lang="en-US" sz="1400" b="1" dirty="0">
                <a:solidFill>
                  <a:srgbClr val="C00000"/>
                </a:solidFill>
                <a:latin typeface="Arial Black" panose="020B0A04020102020204" pitchFamily="34" charset="0"/>
              </a:rPr>
              <a:t>The Mission of the Marine Resources Department in the state of </a:t>
            </a:r>
            <a:r>
              <a:rPr lang="en-US" sz="1400" b="1" dirty="0" err="1">
                <a:solidFill>
                  <a:srgbClr val="C00000"/>
                </a:solidFill>
                <a:latin typeface="Arial Black" panose="020B0A04020102020204" pitchFamily="34" charset="0"/>
              </a:rPr>
              <a:t>Chuuk</a:t>
            </a:r>
            <a:r>
              <a:rPr lang="en-US" sz="1400" dirty="0">
                <a:solidFill>
                  <a:srgbClr val="C00000"/>
                </a:solidFill>
                <a:latin typeface="Arial Black" panose="020B0A04020102020204" pitchFamily="34" charset="0"/>
              </a:rPr>
              <a:t>:</a:t>
            </a:r>
          </a:p>
          <a:p>
            <a:endParaRPr lang="en-US" sz="1400" dirty="0">
              <a:solidFill>
                <a:srgbClr val="C00000"/>
              </a:solidFill>
            </a:endParaRPr>
          </a:p>
          <a:p>
            <a:r>
              <a:rPr lang="en-US" sz="1400" dirty="0">
                <a:solidFill>
                  <a:srgbClr val="C00000"/>
                </a:solidFill>
                <a:latin typeface="Arial Black" panose="020B0A04020102020204" pitchFamily="34" charset="0"/>
              </a:rPr>
              <a:t>The Department of Marine Resources is mandated to enforce all maritime regulations within the state of </a:t>
            </a:r>
            <a:r>
              <a:rPr lang="en-US" sz="1400" dirty="0" err="1">
                <a:solidFill>
                  <a:srgbClr val="C00000"/>
                </a:solidFill>
                <a:latin typeface="Arial Black" panose="020B0A04020102020204" pitchFamily="34" charset="0"/>
              </a:rPr>
              <a:t>Chuuk</a:t>
            </a:r>
            <a:r>
              <a:rPr lang="en-US" sz="1400" dirty="0">
                <a:solidFill>
                  <a:srgbClr val="C00000"/>
                </a:solidFill>
                <a:latin typeface="Arial Black" panose="020B0A04020102020204" pitchFamily="34" charset="0"/>
              </a:rPr>
              <a:t>. Currently these laws include the law against dynamite fishing, </a:t>
            </a:r>
            <a:r>
              <a:rPr lang="en-US" sz="1400" dirty="0" err="1">
                <a:solidFill>
                  <a:srgbClr val="C00000"/>
                </a:solidFill>
                <a:latin typeface="Arial Black" panose="020B0A04020102020204" pitchFamily="34" charset="0"/>
              </a:rPr>
              <a:t>trochus</a:t>
            </a:r>
            <a:r>
              <a:rPr lang="en-US" sz="1400" dirty="0">
                <a:solidFill>
                  <a:srgbClr val="C00000"/>
                </a:solidFill>
                <a:latin typeface="Arial Black" panose="020B0A04020102020204" pitchFamily="34" charset="0"/>
              </a:rPr>
              <a:t> harvesting out of season, turtle harvesting out of season and harvest of undersized turtle species, regulations against foreign fishing vessels fishing </a:t>
            </a:r>
            <a:r>
              <a:rPr lang="en-US" sz="1400" dirty="0" smtClean="0">
                <a:solidFill>
                  <a:srgbClr val="C00000"/>
                </a:solidFill>
                <a:latin typeface="Arial Black" panose="020B0A04020102020204" pitchFamily="34" charset="0"/>
              </a:rPr>
              <a:t>within </a:t>
            </a:r>
            <a:r>
              <a:rPr lang="en-US" sz="1400" dirty="0" err="1">
                <a:solidFill>
                  <a:srgbClr val="C00000"/>
                </a:solidFill>
                <a:latin typeface="Arial Black" panose="020B0A04020102020204" pitchFamily="34" charset="0"/>
              </a:rPr>
              <a:t>Chuuk</a:t>
            </a:r>
            <a:r>
              <a:rPr lang="en-US" sz="1400" dirty="0">
                <a:solidFill>
                  <a:srgbClr val="C00000"/>
                </a:solidFill>
                <a:latin typeface="Arial Black" panose="020B0A04020102020204" pitchFamily="34" charset="0"/>
              </a:rPr>
              <a:t> States internal waters (all of these laws were made during the TT times and have been carried over with some amendments made to them...</a:t>
            </a:r>
            <a:r>
              <a:rPr lang="en-US" sz="1400" dirty="0" err="1">
                <a:solidFill>
                  <a:srgbClr val="C00000"/>
                </a:solidFill>
                <a:latin typeface="Arial Black" panose="020B0A04020102020204" pitchFamily="34" charset="0"/>
              </a:rPr>
              <a:t>ie</a:t>
            </a:r>
            <a:r>
              <a:rPr lang="en-US" sz="1400" dirty="0">
                <a:solidFill>
                  <a:srgbClr val="C00000"/>
                </a:solidFill>
                <a:latin typeface="Arial Black" panose="020B0A04020102020204" pitchFamily="34" charset="0"/>
              </a:rPr>
              <a:t> the dynamite fishing regulation) as well as some recent legislation passed just last year (2014) which include the ban on shark finning in </a:t>
            </a:r>
            <a:r>
              <a:rPr lang="en-US" sz="1400" dirty="0" err="1">
                <a:solidFill>
                  <a:srgbClr val="C00000"/>
                </a:solidFill>
                <a:latin typeface="Arial Black" panose="020B0A04020102020204" pitchFamily="34" charset="0"/>
              </a:rPr>
              <a:t>Chuuk</a:t>
            </a:r>
            <a:r>
              <a:rPr lang="en-US" sz="1400" dirty="0">
                <a:solidFill>
                  <a:srgbClr val="C00000"/>
                </a:solidFill>
                <a:latin typeface="Arial Black" panose="020B0A04020102020204" pitchFamily="34" charset="0"/>
              </a:rPr>
              <a:t> for commercial sale and the </a:t>
            </a:r>
            <a:r>
              <a:rPr lang="en-US" sz="1400" dirty="0" err="1">
                <a:solidFill>
                  <a:srgbClr val="C00000"/>
                </a:solidFill>
                <a:latin typeface="Arial Black" panose="020B0A04020102020204" pitchFamily="34" charset="0"/>
              </a:rPr>
              <a:t>Chuuk</a:t>
            </a:r>
            <a:r>
              <a:rPr lang="en-US" sz="1400" dirty="0">
                <a:solidFill>
                  <a:srgbClr val="C00000"/>
                </a:solidFill>
                <a:latin typeface="Arial Black" panose="020B0A04020102020204" pitchFamily="34" charset="0"/>
              </a:rPr>
              <a:t> State Marine Resource Conservation and Management Regulations which call for a total ban on sea cucumber harvest for commercial sale as well as seasonal closures and bans on other species .  As part of this mandate, the department is required to conduct patrols of the lagoon as well as all commercial ports (markets, airport, shipment yards, etc.) to ensure that these regulations are adhered to. As such, staff members are also required to conduct outreach visits to communities and schools to make people aware of the regulations and their purposes.</a:t>
            </a:r>
            <a:br>
              <a:rPr lang="en-US" sz="1400" dirty="0">
                <a:solidFill>
                  <a:srgbClr val="C00000"/>
                </a:solidFill>
                <a:latin typeface="Arial Black" panose="020B0A04020102020204" pitchFamily="34" charset="0"/>
              </a:rPr>
            </a:br>
            <a:endParaRPr lang="en-US" sz="1400" dirty="0">
              <a:solidFill>
                <a:srgbClr val="C00000"/>
              </a:solidFill>
              <a:latin typeface="Arial Black" panose="020B0A04020102020204" pitchFamily="34" charset="0"/>
            </a:endParaRPr>
          </a:p>
          <a:p>
            <a:r>
              <a:rPr lang="en-US" sz="1400" dirty="0">
                <a:solidFill>
                  <a:srgbClr val="C00000"/>
                </a:solidFill>
                <a:latin typeface="Arial Black" panose="020B0A04020102020204" pitchFamily="34" charset="0"/>
              </a:rPr>
              <a:t>DMR also conducts coral reef monitoring of select sites throughout the lagoon and some period assessments conducted in the outer islands. These surveys are meant to study the change over time of our reefs in regards to benthic/substrate composition, fish biomass &amp; diversity and invertebrate population and diversity. This information is meant to assist resource managers at the community, municipal or state level to enact legislation, manage reefs/resources and raise awareness on the status of the marine habitats and the flora/fauna found within. Community consultations are also conducted with interested resource owners to formulate management plans for communities/resource owners that desire to protect and safeguard ocean’s resources</a:t>
            </a:r>
            <a:r>
              <a:rPr lang="en-US" sz="14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1210869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80" y="298071"/>
            <a:ext cx="3008313" cy="1162050"/>
          </a:xfrm>
        </p:spPr>
        <p:txBody>
          <a:bodyPr/>
          <a:lstStyle/>
          <a:p>
            <a:r>
              <a:rPr lang="en-US" b="1" dirty="0" smtClean="0"/>
              <a:t>Tides &amp; Oceans:</a:t>
            </a:r>
            <a:endParaRPr lang="en-US" b="1" dirty="0"/>
          </a:p>
        </p:txBody>
      </p:sp>
      <p:sp>
        <p:nvSpPr>
          <p:cNvPr id="4" name="Text Placeholder 3"/>
          <p:cNvSpPr>
            <a:spLocks noGrp="1"/>
          </p:cNvSpPr>
          <p:nvPr>
            <p:ph type="body" idx="2"/>
          </p:nvPr>
        </p:nvSpPr>
        <p:spPr>
          <a:xfrm>
            <a:off x="152400" y="914401"/>
            <a:ext cx="3276600" cy="5791199"/>
          </a:xfrm>
        </p:spPr>
        <p:txBody>
          <a:bodyPr>
            <a:normAutofit/>
          </a:bodyPr>
          <a:lstStyle/>
          <a:p>
            <a:endParaRPr lang="en-US" dirty="0" smtClean="0"/>
          </a:p>
          <a:p>
            <a:pPr marL="285750" indent="-285750" algn="l">
              <a:buFont typeface="Arial" panose="020B0604020202020204" pitchFamily="34" charset="0"/>
              <a:buChar char="•"/>
            </a:pPr>
            <a:r>
              <a:rPr lang="en-US" sz="1600" b="1" dirty="0" smtClean="0">
                <a:solidFill>
                  <a:schemeClr val="accent3"/>
                </a:solidFill>
              </a:rPr>
              <a:t>Great dependence on marine resources for </a:t>
            </a:r>
            <a:r>
              <a:rPr lang="en-US" b="1" dirty="0">
                <a:solidFill>
                  <a:schemeClr val="accent3"/>
                </a:solidFill>
              </a:rPr>
              <a:t> </a:t>
            </a:r>
            <a:r>
              <a:rPr lang="en-US" b="1" dirty="0" smtClean="0">
                <a:solidFill>
                  <a:schemeClr val="accent3"/>
                </a:solidFill>
              </a:rPr>
              <a:t>    </a:t>
            </a:r>
            <a:r>
              <a:rPr lang="en-US" sz="1600" b="1" dirty="0" smtClean="0">
                <a:solidFill>
                  <a:schemeClr val="accent3"/>
                </a:solidFill>
              </a:rPr>
              <a:t>commercial and subsistence livelihoods:</a:t>
            </a:r>
          </a:p>
          <a:p>
            <a:pPr marL="742950" lvl="1" indent="-285750">
              <a:buFont typeface="Arial" panose="020B0604020202020204" pitchFamily="34" charset="0"/>
              <a:buChar char="•"/>
            </a:pPr>
            <a:r>
              <a:rPr lang="en-US" sz="1600" b="1" dirty="0" smtClean="0">
                <a:solidFill>
                  <a:schemeClr val="accent3"/>
                </a:solidFill>
              </a:rPr>
              <a:t>Ex: </a:t>
            </a:r>
            <a:r>
              <a:rPr lang="en-US" sz="1600" b="1" dirty="0" err="1" smtClean="0">
                <a:solidFill>
                  <a:schemeClr val="accent3"/>
                </a:solidFill>
              </a:rPr>
              <a:t>Parem</a:t>
            </a:r>
            <a:r>
              <a:rPr lang="en-US" sz="1600" b="1" dirty="0" smtClean="0">
                <a:solidFill>
                  <a:schemeClr val="accent3"/>
                </a:solidFill>
              </a:rPr>
              <a:t> Municipality – 80% identified themselves as fishermen/women</a:t>
            </a:r>
          </a:p>
          <a:p>
            <a:pPr marL="742950" lvl="1" indent="-285750">
              <a:buFont typeface="Arial" panose="020B0604020202020204" pitchFamily="34" charset="0"/>
              <a:buChar char="•"/>
            </a:pPr>
            <a:r>
              <a:rPr lang="en-US" sz="1600" b="1" dirty="0" smtClean="0">
                <a:solidFill>
                  <a:schemeClr val="accent3"/>
                </a:solidFill>
              </a:rPr>
              <a:t>40% of respondents identified fishing as their main source of income</a:t>
            </a:r>
          </a:p>
          <a:p>
            <a:pPr marL="742950" lvl="1" indent="-285750">
              <a:buFont typeface="Arial" panose="020B0604020202020204" pitchFamily="34" charset="0"/>
              <a:buChar char="•"/>
            </a:pPr>
            <a:r>
              <a:rPr lang="en-US" sz="1600" b="1" dirty="0" err="1" smtClean="0">
                <a:solidFill>
                  <a:schemeClr val="accent3"/>
                </a:solidFill>
              </a:rPr>
              <a:t>Chuuk</a:t>
            </a:r>
            <a:r>
              <a:rPr lang="en-US" sz="1600" b="1" dirty="0" smtClean="0">
                <a:solidFill>
                  <a:schemeClr val="accent3"/>
                </a:solidFill>
              </a:rPr>
              <a:t> exports – 250,000 – 450,000 </a:t>
            </a:r>
            <a:r>
              <a:rPr lang="en-US" sz="1600" b="1" dirty="0" err="1" smtClean="0">
                <a:solidFill>
                  <a:schemeClr val="accent3"/>
                </a:solidFill>
              </a:rPr>
              <a:t>lbs</a:t>
            </a:r>
            <a:r>
              <a:rPr lang="en-US" sz="1600" b="1" dirty="0" smtClean="0">
                <a:solidFill>
                  <a:schemeClr val="accent3"/>
                </a:solidFill>
              </a:rPr>
              <a:t> reef fish annually (2,300 </a:t>
            </a:r>
            <a:r>
              <a:rPr lang="en-US" sz="1600" b="1" dirty="0" err="1" smtClean="0">
                <a:solidFill>
                  <a:schemeClr val="accent3"/>
                </a:solidFill>
              </a:rPr>
              <a:t>lbs</a:t>
            </a:r>
            <a:r>
              <a:rPr lang="en-US" sz="1600" b="1" dirty="0" smtClean="0">
                <a:solidFill>
                  <a:schemeClr val="accent3"/>
                </a:solidFill>
              </a:rPr>
              <a:t> per day</a:t>
            </a:r>
            <a:r>
              <a:rPr lang="en-US" sz="1600" dirty="0" smtClean="0">
                <a:solidFill>
                  <a:schemeClr val="accent3"/>
                </a:solidFill>
              </a:rPr>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b="1" dirty="0" smtClean="0">
                <a:solidFill>
                  <a:schemeClr val="accent3"/>
                </a:solidFill>
              </a:rPr>
              <a:t>Knowledge of tides/oceans critical to fishing activities</a:t>
            </a:r>
            <a:endParaRPr lang="en-US" sz="1600" b="1" dirty="0">
              <a:solidFill>
                <a:schemeClr val="accent3"/>
              </a:solidFill>
            </a:endParaRPr>
          </a:p>
        </p:txBody>
      </p:sp>
      <p:pic>
        <p:nvPicPr>
          <p:cNvPr id="5" name="Content Placeholder 4"/>
          <p:cNvPicPr>
            <a:picLocks noGrp="1" noChangeAspect="1"/>
          </p:cNvPicPr>
          <p:nvPr>
            <p:ph sz="half" idx="1"/>
          </p:nvPr>
        </p:nvPicPr>
        <p:blipFill>
          <a:blip r:embed="rId2">
            <a:lum bright="-50000"/>
            <a:alphaModFix/>
          </a:blip>
          <a:srcRect/>
          <a:stretch>
            <a:fillRect/>
          </a:stretch>
        </p:blipFill>
        <p:spPr>
          <a:xfrm>
            <a:off x="3703196" y="304800"/>
            <a:ext cx="5111750" cy="2866971"/>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581400" y="3313369"/>
            <a:ext cx="2544224" cy="283781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259071" y="3313369"/>
            <a:ext cx="2804160" cy="2837815"/>
          </a:xfrm>
          <a:prstGeom prst="rect">
            <a:avLst/>
          </a:prstGeom>
        </p:spPr>
      </p:pic>
    </p:spTree>
    <p:extLst>
      <p:ext uri="{BB962C8B-B14F-4D97-AF65-F5344CB8AC3E}">
        <p14:creationId xmlns:p14="http://schemas.microsoft.com/office/powerpoint/2010/main" val="294363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6781800" cy="1371600"/>
          </a:xfrm>
        </p:spPr>
        <p:txBody>
          <a:bodyPr/>
          <a:lstStyle/>
          <a:p>
            <a:pPr algn="ctr"/>
            <a:r>
              <a:rPr lang="en-US" b="1" dirty="0" smtClean="0"/>
              <a:t>Priority Actions &amp; Application</a:t>
            </a:r>
            <a:r>
              <a:rPr lang="en-US" dirty="0" smtClean="0"/>
              <a:t>:</a:t>
            </a:r>
            <a:endParaRPr lang="en-US" dirty="0"/>
          </a:p>
        </p:txBody>
      </p:sp>
      <p:sp>
        <p:nvSpPr>
          <p:cNvPr id="4" name="Text Placeholder 3"/>
          <p:cNvSpPr>
            <a:spLocks noGrp="1"/>
          </p:cNvSpPr>
          <p:nvPr>
            <p:ph type="body" idx="2"/>
          </p:nvPr>
        </p:nvSpPr>
        <p:spPr>
          <a:xfrm>
            <a:off x="152400" y="838200"/>
            <a:ext cx="3429000" cy="5732979"/>
          </a:xfrm>
        </p:spPr>
        <p:txBody>
          <a:bodyPr>
            <a:normAutofit/>
          </a:bodyPr>
          <a:lstStyle/>
          <a:p>
            <a:pPr marL="285750" indent="-285750">
              <a:buFont typeface="Arial" panose="020B0604020202020204" pitchFamily="34" charset="0"/>
              <a:buChar char="•"/>
            </a:pPr>
            <a:r>
              <a:rPr lang="en-US" sz="1800" b="1" dirty="0" smtClean="0">
                <a:solidFill>
                  <a:schemeClr val="accent3"/>
                </a:solidFill>
              </a:rPr>
              <a:t>Biological Monitoring – Sampling: </a:t>
            </a:r>
          </a:p>
          <a:p>
            <a:pPr marL="742950" lvl="1" indent="-285750">
              <a:buFont typeface="Arial" panose="020B0604020202020204" pitchFamily="34" charset="0"/>
              <a:buChar char="•"/>
            </a:pPr>
            <a:r>
              <a:rPr lang="en-US" sz="1600" b="1" dirty="0" smtClean="0">
                <a:solidFill>
                  <a:schemeClr val="accent3"/>
                </a:solidFill>
              </a:rPr>
              <a:t>Purpose – Study trends occurring in our oceans &amp; assess resiliency of our oceans to human induced or climate related impacts</a:t>
            </a:r>
            <a:endParaRPr lang="en-US" sz="1800" b="1" dirty="0" smtClean="0">
              <a:solidFill>
                <a:schemeClr val="accent3"/>
              </a:solidFill>
            </a:endParaRPr>
          </a:p>
          <a:p>
            <a:pPr marL="742950" lvl="1" indent="-285750">
              <a:buFont typeface="Arial" panose="020B0604020202020204" pitchFamily="34" charset="0"/>
              <a:buChar char="•"/>
            </a:pPr>
            <a:r>
              <a:rPr lang="en-US" sz="1600" b="1" dirty="0" err="1" smtClean="0">
                <a:solidFill>
                  <a:schemeClr val="accent3"/>
                </a:solidFill>
              </a:rPr>
              <a:t>Chuuk</a:t>
            </a:r>
            <a:r>
              <a:rPr lang="en-US" sz="1600" b="1" dirty="0" smtClean="0">
                <a:solidFill>
                  <a:schemeClr val="accent3"/>
                </a:solidFill>
              </a:rPr>
              <a:t> State Annual Coral Reef Monitoring Program:</a:t>
            </a:r>
          </a:p>
          <a:p>
            <a:pPr marL="1200150" lvl="2" indent="-285750">
              <a:buFont typeface="Arial" panose="020B0604020202020204" pitchFamily="34" charset="0"/>
              <a:buChar char="•"/>
            </a:pPr>
            <a:r>
              <a:rPr lang="en-US" sz="1400" b="1" dirty="0" smtClean="0">
                <a:solidFill>
                  <a:schemeClr val="accent2">
                    <a:lumMod val="60000"/>
                    <a:lumOff val="40000"/>
                  </a:schemeClr>
                </a:solidFill>
              </a:rPr>
              <a:t>Reef Health – Benthic substrate ratios</a:t>
            </a:r>
          </a:p>
          <a:p>
            <a:pPr marL="1200150" lvl="2" indent="-285750">
              <a:buFont typeface="Arial" panose="020B0604020202020204" pitchFamily="34" charset="0"/>
              <a:buChar char="•"/>
            </a:pPr>
            <a:r>
              <a:rPr lang="en-US" sz="1400" b="1" dirty="0" smtClean="0">
                <a:solidFill>
                  <a:schemeClr val="accent2">
                    <a:lumMod val="60000"/>
                    <a:lumOff val="40000"/>
                  </a:schemeClr>
                </a:solidFill>
              </a:rPr>
              <a:t>Resource biomass densities</a:t>
            </a:r>
          </a:p>
          <a:p>
            <a:pPr marL="1200150" lvl="2" indent="-285750">
              <a:buFont typeface="Arial" panose="020B0604020202020204" pitchFamily="34" charset="0"/>
              <a:buChar char="•"/>
            </a:pPr>
            <a:r>
              <a:rPr lang="en-US" sz="1400" b="1" dirty="0" smtClean="0">
                <a:solidFill>
                  <a:schemeClr val="accent2">
                    <a:lumMod val="60000"/>
                    <a:lumOff val="40000"/>
                  </a:schemeClr>
                </a:solidFill>
              </a:rPr>
              <a:t>Assess resilient vs. non resilient areas</a:t>
            </a:r>
          </a:p>
          <a:p>
            <a:pPr marL="742950" lvl="1" indent="-285750">
              <a:buFont typeface="Arial" panose="020B0604020202020204" pitchFamily="34" charset="0"/>
              <a:buChar char="•"/>
            </a:pPr>
            <a:r>
              <a:rPr lang="en-US" sz="1600" b="1" dirty="0" smtClean="0">
                <a:solidFill>
                  <a:schemeClr val="accent2">
                    <a:lumMod val="60000"/>
                    <a:lumOff val="40000"/>
                  </a:schemeClr>
                </a:solidFill>
              </a:rPr>
              <a:t>Market Surveys:</a:t>
            </a:r>
          </a:p>
          <a:p>
            <a:pPr marL="1200150" lvl="2" indent="-285750">
              <a:buFont typeface="Arial" panose="020B0604020202020204" pitchFamily="34" charset="0"/>
              <a:buChar char="•"/>
            </a:pPr>
            <a:r>
              <a:rPr lang="en-US" sz="1400" b="1" dirty="0" smtClean="0">
                <a:solidFill>
                  <a:schemeClr val="accent2">
                    <a:lumMod val="60000"/>
                    <a:lumOff val="40000"/>
                  </a:schemeClr>
                </a:solidFill>
              </a:rPr>
              <a:t>Fisheries production</a:t>
            </a:r>
          </a:p>
          <a:p>
            <a:pPr marL="1200150" lvl="2" indent="-285750">
              <a:buFont typeface="Arial" panose="020B0604020202020204" pitchFamily="34" charset="0"/>
              <a:buChar char="•"/>
            </a:pPr>
            <a:r>
              <a:rPr lang="en-US" sz="1400" b="1" dirty="0" smtClean="0">
                <a:solidFill>
                  <a:schemeClr val="accent2">
                    <a:lumMod val="60000"/>
                    <a:lumOff val="40000"/>
                  </a:schemeClr>
                </a:solidFill>
              </a:rPr>
              <a:t>Reproductive rates</a:t>
            </a:r>
          </a:p>
          <a:p>
            <a:pPr marL="1200150" lvl="2" indent="-285750">
              <a:buFont typeface="Arial" panose="020B0604020202020204" pitchFamily="34" charset="0"/>
              <a:buChar char="•"/>
            </a:pPr>
            <a:r>
              <a:rPr lang="en-US" sz="1400" b="1" dirty="0" smtClean="0">
                <a:solidFill>
                  <a:schemeClr val="accent2">
                    <a:lumMod val="60000"/>
                    <a:lumOff val="40000"/>
                  </a:schemeClr>
                </a:solidFill>
              </a:rPr>
              <a:t>Spawning &amp; aggregation tendencies</a:t>
            </a:r>
          </a:p>
          <a:p>
            <a:pPr marL="1200150" lvl="2" indent="-285750">
              <a:buFont typeface="Arial" panose="020B0604020202020204" pitchFamily="34" charset="0"/>
              <a:buChar char="•"/>
            </a:pPr>
            <a:endParaRPr lang="en-US" sz="1400" dirty="0"/>
          </a:p>
          <a:p>
            <a:pPr lvl="2"/>
            <a:endParaRPr lang="en-US" sz="1400" dirty="0" smtClean="0"/>
          </a:p>
        </p:txBody>
      </p:sp>
      <p:pic>
        <p:nvPicPr>
          <p:cNvPr id="5" name="Content Placeholder 4"/>
          <p:cNvPicPr>
            <a:picLocks noGrp="1" noChangeAspect="1"/>
          </p:cNvPicPr>
          <p:nvPr>
            <p:ph sz="half" idx="1"/>
          </p:nvPr>
        </p:nvPicPr>
        <p:blipFill>
          <a:blip r:embed="rId2">
            <a:lum bright="-50000"/>
            <a:alphaModFix/>
          </a:blip>
          <a:stretch>
            <a:fillRect/>
          </a:stretch>
        </p:blipFill>
        <p:spPr>
          <a:xfrm>
            <a:off x="3733800" y="838200"/>
            <a:ext cx="5324475" cy="3141865"/>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114800"/>
            <a:ext cx="2310689" cy="203835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852781" y="4119758"/>
            <a:ext cx="2200275" cy="2095500"/>
          </a:xfrm>
          <a:prstGeom prst="rect">
            <a:avLst/>
          </a:prstGeom>
        </p:spPr>
      </p:pic>
    </p:spTree>
    <p:extLst>
      <p:ext uri="{BB962C8B-B14F-4D97-AF65-F5344CB8AC3E}">
        <p14:creationId xmlns:p14="http://schemas.microsoft.com/office/powerpoint/2010/main" val="1556465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4138</TotalTime>
  <Words>1482</Words>
  <Application>Microsoft Office PowerPoint</Application>
  <PresentationFormat>On-screen Show (4:3)</PresentationFormat>
  <Paragraphs>106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Tides &amp; Oceans:</vt:lpstr>
      <vt:lpstr>Priority Actions &amp; Application:</vt:lpstr>
      <vt:lpstr>Ex: Proposed Outbreak Cycle of Acanthaster planci (Crown of Thorns)</vt:lpstr>
      <vt:lpstr>Community-Based Adaptive Management Initiatives:</vt:lpstr>
      <vt:lpstr>PowerPoint Presentation</vt:lpstr>
      <vt:lpstr>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Johannes Berdon</dc:creator>
  <cp:lastModifiedBy>Joe</cp:lastModifiedBy>
  <cp:revision>68</cp:revision>
  <dcterms:created xsi:type="dcterms:W3CDTF">2015-01-20T01:16:05Z</dcterms:created>
  <dcterms:modified xsi:type="dcterms:W3CDTF">2015-02-04T08:11:26Z</dcterms:modified>
</cp:coreProperties>
</file>