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notesSlides/notesSlide15.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7" r:id="rId2"/>
    <p:sldId id="303"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5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oleObject" Target="file:///F:\Food%20Security\Rice%20Prices.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a:t>Annual Growth Rate of Agriculture (%)</a:t>
            </a:r>
          </a:p>
        </c:rich>
      </c:tx>
      <c:layout/>
      <c:overlay val="0"/>
    </c:title>
    <c:autoTitleDeleted val="0"/>
    <c:plotArea>
      <c:layout/>
      <c:barChart>
        <c:barDir val="col"/>
        <c:grouping val="clustered"/>
        <c:varyColors val="0"/>
        <c:ser>
          <c:idx val="0"/>
          <c:order val="0"/>
          <c:tx>
            <c:strRef>
              <c:f>Sheet2!$C$36:$C$37</c:f>
              <c:strCache>
                <c:ptCount val="1"/>
                <c:pt idx="0">
                  <c:v>Annual Growth rate of Agri (%) 1990s</c:v>
                </c:pt>
              </c:strCache>
            </c:strRef>
          </c:tx>
          <c:invertIfNegative val="0"/>
          <c:cat>
            <c:strRef>
              <c:f>Sheet2!$B$38:$B$46</c:f>
              <c:strCache>
                <c:ptCount val="9"/>
                <c:pt idx="0">
                  <c:v>Fiji</c:v>
                </c:pt>
                <c:pt idx="1">
                  <c:v>PNG</c:v>
                </c:pt>
                <c:pt idx="2">
                  <c:v>SI</c:v>
                </c:pt>
                <c:pt idx="3">
                  <c:v>Vanuatu</c:v>
                </c:pt>
                <c:pt idx="4">
                  <c:v>Samoa</c:v>
                </c:pt>
                <c:pt idx="5">
                  <c:v>Tonga</c:v>
                </c:pt>
                <c:pt idx="6">
                  <c:v>Cooks</c:v>
                </c:pt>
                <c:pt idx="7">
                  <c:v>Kiribati</c:v>
                </c:pt>
                <c:pt idx="8">
                  <c:v>Tuvalu</c:v>
                </c:pt>
              </c:strCache>
            </c:strRef>
          </c:cat>
          <c:val>
            <c:numRef>
              <c:f>Sheet2!$C$38:$C$46</c:f>
              <c:numCache>
                <c:formatCode>General</c:formatCode>
                <c:ptCount val="9"/>
                <c:pt idx="0">
                  <c:v>1</c:v>
                </c:pt>
                <c:pt idx="1">
                  <c:v>4.8</c:v>
                </c:pt>
                <c:pt idx="2">
                  <c:v>2.2999999999999998</c:v>
                </c:pt>
                <c:pt idx="3">
                  <c:v>3</c:v>
                </c:pt>
                <c:pt idx="4">
                  <c:v>1.9</c:v>
                </c:pt>
                <c:pt idx="5">
                  <c:v>0.3</c:v>
                </c:pt>
                <c:pt idx="6">
                  <c:v>8.3000000000000007</c:v>
                </c:pt>
                <c:pt idx="7">
                  <c:v>-2.4</c:v>
                </c:pt>
                <c:pt idx="8">
                  <c:v>1.3</c:v>
                </c:pt>
              </c:numCache>
            </c:numRef>
          </c:val>
        </c:ser>
        <c:ser>
          <c:idx val="1"/>
          <c:order val="1"/>
          <c:tx>
            <c:strRef>
              <c:f>Sheet2!$D$36:$D$37</c:f>
              <c:strCache>
                <c:ptCount val="1"/>
                <c:pt idx="0">
                  <c:v>Annual Growth rate of Agri (%) 2000-2008</c:v>
                </c:pt>
              </c:strCache>
            </c:strRef>
          </c:tx>
          <c:invertIfNegative val="0"/>
          <c:cat>
            <c:strRef>
              <c:f>Sheet2!$B$38:$B$46</c:f>
              <c:strCache>
                <c:ptCount val="9"/>
                <c:pt idx="0">
                  <c:v>Fiji</c:v>
                </c:pt>
                <c:pt idx="1">
                  <c:v>PNG</c:v>
                </c:pt>
                <c:pt idx="2">
                  <c:v>SI</c:v>
                </c:pt>
                <c:pt idx="3">
                  <c:v>Vanuatu</c:v>
                </c:pt>
                <c:pt idx="4">
                  <c:v>Samoa</c:v>
                </c:pt>
                <c:pt idx="5">
                  <c:v>Tonga</c:v>
                </c:pt>
                <c:pt idx="6">
                  <c:v>Cooks</c:v>
                </c:pt>
                <c:pt idx="7">
                  <c:v>Kiribati</c:v>
                </c:pt>
                <c:pt idx="8">
                  <c:v>Tuvalu</c:v>
                </c:pt>
              </c:strCache>
            </c:strRef>
          </c:cat>
          <c:val>
            <c:numRef>
              <c:f>Sheet2!$D$38:$D$46</c:f>
              <c:numCache>
                <c:formatCode>General</c:formatCode>
                <c:ptCount val="9"/>
                <c:pt idx="0">
                  <c:v>-0.9</c:v>
                </c:pt>
                <c:pt idx="1">
                  <c:v>1.6</c:v>
                </c:pt>
                <c:pt idx="2">
                  <c:v>4.9000000000000004</c:v>
                </c:pt>
                <c:pt idx="3">
                  <c:v>1.9</c:v>
                </c:pt>
                <c:pt idx="4">
                  <c:v>-2.4</c:v>
                </c:pt>
                <c:pt idx="5">
                  <c:v>1.6</c:v>
                </c:pt>
                <c:pt idx="6">
                  <c:v>3.2</c:v>
                </c:pt>
                <c:pt idx="7">
                  <c:v>1.3</c:v>
                </c:pt>
                <c:pt idx="8">
                  <c:v>-4.7</c:v>
                </c:pt>
              </c:numCache>
            </c:numRef>
          </c:val>
        </c:ser>
        <c:dLbls>
          <c:showLegendKey val="0"/>
          <c:showVal val="0"/>
          <c:showCatName val="0"/>
          <c:showSerName val="0"/>
          <c:showPercent val="0"/>
          <c:showBubbleSize val="0"/>
        </c:dLbls>
        <c:gapWidth val="75"/>
        <c:overlap val="-25"/>
        <c:axId val="7477504"/>
        <c:axId val="7499776"/>
      </c:barChart>
      <c:catAx>
        <c:axId val="7477504"/>
        <c:scaling>
          <c:orientation val="minMax"/>
        </c:scaling>
        <c:delete val="0"/>
        <c:axPos val="b"/>
        <c:majorTickMark val="none"/>
        <c:minorTickMark val="none"/>
        <c:tickLblPos val="nextTo"/>
        <c:txPr>
          <a:bodyPr/>
          <a:lstStyle/>
          <a:p>
            <a:pPr>
              <a:defRPr sz="1400"/>
            </a:pPr>
            <a:endParaRPr lang="en-US"/>
          </a:p>
        </c:txPr>
        <c:crossAx val="7499776"/>
        <c:crosses val="autoZero"/>
        <c:auto val="1"/>
        <c:lblAlgn val="ctr"/>
        <c:lblOffset val="100"/>
        <c:noMultiLvlLbl val="0"/>
      </c:catAx>
      <c:valAx>
        <c:axId val="7499776"/>
        <c:scaling>
          <c:orientation val="minMax"/>
        </c:scaling>
        <c:delete val="0"/>
        <c:axPos val="l"/>
        <c:majorGridlines/>
        <c:numFmt formatCode="General" sourceLinked="1"/>
        <c:majorTickMark val="none"/>
        <c:minorTickMark val="none"/>
        <c:tickLblPos val="nextTo"/>
        <c:spPr>
          <a:ln w="9525">
            <a:noFill/>
          </a:ln>
        </c:spPr>
        <c:crossAx val="7477504"/>
        <c:crosses val="autoZero"/>
        <c:crossBetween val="between"/>
      </c:valAx>
    </c:plotArea>
    <c:legend>
      <c:legendPos val="b"/>
      <c:layout/>
      <c:overlay val="0"/>
    </c:legend>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a:t>Share of Agriculture to Tot. GDP (%)</a:t>
            </a:r>
          </a:p>
        </c:rich>
      </c:tx>
      <c:layout/>
      <c:overlay val="0"/>
    </c:title>
    <c:autoTitleDeleted val="0"/>
    <c:plotArea>
      <c:layout/>
      <c:barChart>
        <c:barDir val="col"/>
        <c:grouping val="clustered"/>
        <c:varyColors val="0"/>
        <c:ser>
          <c:idx val="0"/>
          <c:order val="0"/>
          <c:tx>
            <c:strRef>
              <c:f>Sheet2!$C$50:$C$51</c:f>
              <c:strCache>
                <c:ptCount val="1"/>
                <c:pt idx="0">
                  <c:v>Share of Agri. In Total GDP (%) 1990s</c:v>
                </c:pt>
              </c:strCache>
            </c:strRef>
          </c:tx>
          <c:invertIfNegative val="0"/>
          <c:cat>
            <c:strRef>
              <c:f>Sheet2!$B$52:$B$60</c:f>
              <c:strCache>
                <c:ptCount val="9"/>
                <c:pt idx="0">
                  <c:v>Fiji</c:v>
                </c:pt>
                <c:pt idx="1">
                  <c:v>PNG</c:v>
                </c:pt>
                <c:pt idx="2">
                  <c:v>SI</c:v>
                </c:pt>
                <c:pt idx="3">
                  <c:v>Vanuatu</c:v>
                </c:pt>
                <c:pt idx="4">
                  <c:v>Samoa</c:v>
                </c:pt>
                <c:pt idx="5">
                  <c:v>Tonga</c:v>
                </c:pt>
                <c:pt idx="6">
                  <c:v>Cooks</c:v>
                </c:pt>
                <c:pt idx="7">
                  <c:v>Kiribati</c:v>
                </c:pt>
                <c:pt idx="8">
                  <c:v>Tuvalu</c:v>
                </c:pt>
              </c:strCache>
            </c:strRef>
          </c:cat>
          <c:val>
            <c:numRef>
              <c:f>Sheet2!$C$52:$C$60</c:f>
              <c:numCache>
                <c:formatCode>General</c:formatCode>
                <c:ptCount val="9"/>
                <c:pt idx="0">
                  <c:v>17.8</c:v>
                </c:pt>
                <c:pt idx="1">
                  <c:v>31.4</c:v>
                </c:pt>
                <c:pt idx="2">
                  <c:v>31</c:v>
                </c:pt>
                <c:pt idx="3">
                  <c:v>17.2</c:v>
                </c:pt>
                <c:pt idx="4">
                  <c:v>19.5</c:v>
                </c:pt>
                <c:pt idx="5">
                  <c:v>33.6</c:v>
                </c:pt>
                <c:pt idx="6">
                  <c:v>15.3</c:v>
                </c:pt>
                <c:pt idx="7">
                  <c:v>25.5</c:v>
                </c:pt>
                <c:pt idx="8">
                  <c:v>23.5</c:v>
                </c:pt>
              </c:numCache>
            </c:numRef>
          </c:val>
        </c:ser>
        <c:ser>
          <c:idx val="1"/>
          <c:order val="1"/>
          <c:tx>
            <c:strRef>
              <c:f>Sheet2!$D$50:$D$51</c:f>
              <c:strCache>
                <c:ptCount val="1"/>
                <c:pt idx="0">
                  <c:v>Share of Agri. In Total GDP (%) 2000-2008</c:v>
                </c:pt>
              </c:strCache>
            </c:strRef>
          </c:tx>
          <c:invertIfNegative val="0"/>
          <c:cat>
            <c:strRef>
              <c:f>Sheet2!$B$52:$B$60</c:f>
              <c:strCache>
                <c:ptCount val="9"/>
                <c:pt idx="0">
                  <c:v>Fiji</c:v>
                </c:pt>
                <c:pt idx="1">
                  <c:v>PNG</c:v>
                </c:pt>
                <c:pt idx="2">
                  <c:v>SI</c:v>
                </c:pt>
                <c:pt idx="3">
                  <c:v>Vanuatu</c:v>
                </c:pt>
                <c:pt idx="4">
                  <c:v>Samoa</c:v>
                </c:pt>
                <c:pt idx="5">
                  <c:v>Tonga</c:v>
                </c:pt>
                <c:pt idx="6">
                  <c:v>Cooks</c:v>
                </c:pt>
                <c:pt idx="7">
                  <c:v>Kiribati</c:v>
                </c:pt>
                <c:pt idx="8">
                  <c:v>Tuvalu</c:v>
                </c:pt>
              </c:strCache>
            </c:strRef>
          </c:cat>
          <c:val>
            <c:numRef>
              <c:f>Sheet2!$D$52:$D$60</c:f>
              <c:numCache>
                <c:formatCode>General</c:formatCode>
                <c:ptCount val="9"/>
                <c:pt idx="0">
                  <c:v>14.2</c:v>
                </c:pt>
                <c:pt idx="1">
                  <c:v>35.4</c:v>
                </c:pt>
                <c:pt idx="2">
                  <c:v>33</c:v>
                </c:pt>
                <c:pt idx="3">
                  <c:v>14.9</c:v>
                </c:pt>
                <c:pt idx="4">
                  <c:v>12.9</c:v>
                </c:pt>
                <c:pt idx="5">
                  <c:v>26.8</c:v>
                </c:pt>
                <c:pt idx="6">
                  <c:v>12.4</c:v>
                </c:pt>
                <c:pt idx="7">
                  <c:v>24.3</c:v>
                </c:pt>
                <c:pt idx="8">
                  <c:v>16.8</c:v>
                </c:pt>
              </c:numCache>
            </c:numRef>
          </c:val>
        </c:ser>
        <c:dLbls>
          <c:showLegendKey val="0"/>
          <c:showVal val="0"/>
          <c:showCatName val="0"/>
          <c:showSerName val="0"/>
          <c:showPercent val="0"/>
          <c:showBubbleSize val="0"/>
        </c:dLbls>
        <c:gapWidth val="75"/>
        <c:overlap val="-25"/>
        <c:axId val="7570176"/>
        <c:axId val="7571712"/>
      </c:barChart>
      <c:catAx>
        <c:axId val="7570176"/>
        <c:scaling>
          <c:orientation val="minMax"/>
        </c:scaling>
        <c:delete val="0"/>
        <c:axPos val="b"/>
        <c:majorTickMark val="none"/>
        <c:minorTickMark val="none"/>
        <c:tickLblPos val="nextTo"/>
        <c:txPr>
          <a:bodyPr/>
          <a:lstStyle/>
          <a:p>
            <a:pPr>
              <a:defRPr sz="1200"/>
            </a:pPr>
            <a:endParaRPr lang="en-US"/>
          </a:p>
        </c:txPr>
        <c:crossAx val="7571712"/>
        <c:crosses val="autoZero"/>
        <c:auto val="1"/>
        <c:lblAlgn val="ctr"/>
        <c:lblOffset val="100"/>
        <c:noMultiLvlLbl val="0"/>
      </c:catAx>
      <c:valAx>
        <c:axId val="7571712"/>
        <c:scaling>
          <c:orientation val="minMax"/>
        </c:scaling>
        <c:delete val="0"/>
        <c:axPos val="l"/>
        <c:majorGridlines/>
        <c:numFmt formatCode="General" sourceLinked="1"/>
        <c:majorTickMark val="none"/>
        <c:minorTickMark val="none"/>
        <c:tickLblPos val="nextTo"/>
        <c:spPr>
          <a:ln w="9525">
            <a:noFill/>
          </a:ln>
        </c:spPr>
        <c:crossAx val="7570176"/>
        <c:crosses val="autoZero"/>
        <c:crossBetween val="between"/>
      </c:valAx>
    </c:plotArea>
    <c:legend>
      <c:legendPos val="b"/>
      <c:layout/>
      <c:overlay val="0"/>
    </c:legend>
    <c:plotVisOnly val="1"/>
    <c:dispBlanksAs val="gap"/>
    <c:showDLblsOverMax val="0"/>
  </c:chart>
  <c:spPr>
    <a:noFill/>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dirty="0" smtClean="0"/>
              <a:t>Net Food Production per</a:t>
            </a:r>
            <a:r>
              <a:rPr lang="en-AU" baseline="0" dirty="0" smtClean="0"/>
              <a:t> capita</a:t>
            </a:r>
            <a:endParaRPr lang="en-AU" dirty="0"/>
          </a:p>
        </c:rich>
      </c:tx>
      <c:layout/>
      <c:overlay val="0"/>
    </c:title>
    <c:autoTitleDeleted val="0"/>
    <c:plotArea>
      <c:layout/>
      <c:barChart>
        <c:barDir val="col"/>
        <c:grouping val="clustered"/>
        <c:varyColors val="0"/>
        <c:ser>
          <c:idx val="1"/>
          <c:order val="0"/>
          <c:tx>
            <c:strRef>
              <c:f>Sheet2!$C$21:$C$22</c:f>
              <c:strCache>
                <c:ptCount val="1"/>
                <c:pt idx="0">
                  <c:v>Net Food Production per capita index 1990-1994</c:v>
                </c:pt>
              </c:strCache>
            </c:strRef>
          </c:tx>
          <c:invertIfNegative val="0"/>
          <c:cat>
            <c:strRef>
              <c:f>Sheet2!$A$23:$A$33</c:f>
              <c:strCache>
                <c:ptCount val="11"/>
                <c:pt idx="0">
                  <c:v>Fiji</c:v>
                </c:pt>
                <c:pt idx="1">
                  <c:v>PNG</c:v>
                </c:pt>
                <c:pt idx="2">
                  <c:v>SI</c:v>
                </c:pt>
                <c:pt idx="3">
                  <c:v>Vanuatu</c:v>
                </c:pt>
                <c:pt idx="4">
                  <c:v>Samoa</c:v>
                </c:pt>
                <c:pt idx="5">
                  <c:v>Tonga</c:v>
                </c:pt>
                <c:pt idx="6">
                  <c:v>Cooks</c:v>
                </c:pt>
                <c:pt idx="7">
                  <c:v>FSM</c:v>
                </c:pt>
                <c:pt idx="8">
                  <c:v>Kiribati</c:v>
                </c:pt>
                <c:pt idx="9">
                  <c:v>Nauru</c:v>
                </c:pt>
                <c:pt idx="10">
                  <c:v>Tuvalu</c:v>
                </c:pt>
              </c:strCache>
            </c:strRef>
          </c:cat>
          <c:val>
            <c:numRef>
              <c:f>Sheet2!$C$23:$C$33</c:f>
              <c:numCache>
                <c:formatCode>General</c:formatCode>
                <c:ptCount val="11"/>
                <c:pt idx="0">
                  <c:v>111.6</c:v>
                </c:pt>
                <c:pt idx="1">
                  <c:v>100.6</c:v>
                </c:pt>
                <c:pt idx="2">
                  <c:v>104.4</c:v>
                </c:pt>
                <c:pt idx="3">
                  <c:v>119.4</c:v>
                </c:pt>
                <c:pt idx="4">
                  <c:v>91.6</c:v>
                </c:pt>
                <c:pt idx="5">
                  <c:v>106.6</c:v>
                </c:pt>
                <c:pt idx="6">
                  <c:v>89</c:v>
                </c:pt>
                <c:pt idx="7">
                  <c:v>99.4</c:v>
                </c:pt>
                <c:pt idx="8">
                  <c:v>90.4</c:v>
                </c:pt>
                <c:pt idx="9">
                  <c:v>101.8</c:v>
                </c:pt>
                <c:pt idx="10">
                  <c:v>119.4</c:v>
                </c:pt>
              </c:numCache>
            </c:numRef>
          </c:val>
        </c:ser>
        <c:ser>
          <c:idx val="2"/>
          <c:order val="1"/>
          <c:tx>
            <c:strRef>
              <c:f>Sheet2!$D$21:$D$22</c:f>
              <c:strCache>
                <c:ptCount val="1"/>
                <c:pt idx="0">
                  <c:v>Net Food Production per capita index 2000-2008</c:v>
                </c:pt>
              </c:strCache>
            </c:strRef>
          </c:tx>
          <c:invertIfNegative val="0"/>
          <c:cat>
            <c:strRef>
              <c:f>Sheet2!$A$23:$A$33</c:f>
              <c:strCache>
                <c:ptCount val="11"/>
                <c:pt idx="0">
                  <c:v>Fiji</c:v>
                </c:pt>
                <c:pt idx="1">
                  <c:v>PNG</c:v>
                </c:pt>
                <c:pt idx="2">
                  <c:v>SI</c:v>
                </c:pt>
                <c:pt idx="3">
                  <c:v>Vanuatu</c:v>
                </c:pt>
                <c:pt idx="4">
                  <c:v>Samoa</c:v>
                </c:pt>
                <c:pt idx="5">
                  <c:v>Tonga</c:v>
                </c:pt>
                <c:pt idx="6">
                  <c:v>Cooks</c:v>
                </c:pt>
                <c:pt idx="7">
                  <c:v>FSM</c:v>
                </c:pt>
                <c:pt idx="8">
                  <c:v>Kiribati</c:v>
                </c:pt>
                <c:pt idx="9">
                  <c:v>Nauru</c:v>
                </c:pt>
                <c:pt idx="10">
                  <c:v>Tuvalu</c:v>
                </c:pt>
              </c:strCache>
            </c:strRef>
          </c:cat>
          <c:val>
            <c:numRef>
              <c:f>Sheet2!$D$23:$D$33</c:f>
              <c:numCache>
                <c:formatCode>General</c:formatCode>
                <c:ptCount val="11"/>
                <c:pt idx="0">
                  <c:v>94.9</c:v>
                </c:pt>
                <c:pt idx="1">
                  <c:v>96.6</c:v>
                </c:pt>
                <c:pt idx="2">
                  <c:v>97.9</c:v>
                </c:pt>
                <c:pt idx="3">
                  <c:v>92.5</c:v>
                </c:pt>
                <c:pt idx="4">
                  <c:v>101.3</c:v>
                </c:pt>
                <c:pt idx="5">
                  <c:v>101.3</c:v>
                </c:pt>
                <c:pt idx="6">
                  <c:v>74.599999999999994</c:v>
                </c:pt>
                <c:pt idx="7">
                  <c:v>98.1</c:v>
                </c:pt>
                <c:pt idx="8">
                  <c:v>104.8</c:v>
                </c:pt>
                <c:pt idx="9">
                  <c:v>100.6</c:v>
                </c:pt>
                <c:pt idx="10">
                  <c:v>92.5</c:v>
                </c:pt>
              </c:numCache>
            </c:numRef>
          </c:val>
        </c:ser>
        <c:dLbls>
          <c:showLegendKey val="0"/>
          <c:showVal val="0"/>
          <c:showCatName val="0"/>
          <c:showSerName val="0"/>
          <c:showPercent val="0"/>
          <c:showBubbleSize val="0"/>
        </c:dLbls>
        <c:gapWidth val="75"/>
        <c:overlap val="-25"/>
        <c:axId val="32752384"/>
        <c:axId val="32753920"/>
      </c:barChart>
      <c:catAx>
        <c:axId val="32752384"/>
        <c:scaling>
          <c:orientation val="minMax"/>
        </c:scaling>
        <c:delete val="0"/>
        <c:axPos val="b"/>
        <c:majorTickMark val="none"/>
        <c:minorTickMark val="none"/>
        <c:tickLblPos val="nextTo"/>
        <c:txPr>
          <a:bodyPr/>
          <a:lstStyle/>
          <a:p>
            <a:pPr>
              <a:defRPr sz="1400"/>
            </a:pPr>
            <a:endParaRPr lang="en-US"/>
          </a:p>
        </c:txPr>
        <c:crossAx val="32753920"/>
        <c:crosses val="autoZero"/>
        <c:auto val="1"/>
        <c:lblAlgn val="ctr"/>
        <c:lblOffset val="100"/>
        <c:noMultiLvlLbl val="0"/>
      </c:catAx>
      <c:valAx>
        <c:axId val="32753920"/>
        <c:scaling>
          <c:orientation val="minMax"/>
        </c:scaling>
        <c:delete val="0"/>
        <c:axPos val="l"/>
        <c:majorGridlines/>
        <c:numFmt formatCode="General" sourceLinked="1"/>
        <c:majorTickMark val="none"/>
        <c:minorTickMark val="none"/>
        <c:tickLblPos val="nextTo"/>
        <c:spPr>
          <a:ln w="9525">
            <a:noFill/>
          </a:ln>
        </c:spPr>
        <c:crossAx val="32752384"/>
        <c:crosses val="autoZero"/>
        <c:crossBetween val="between"/>
      </c:valAx>
    </c:plotArea>
    <c:legend>
      <c:legendPos val="b"/>
      <c:layout/>
      <c:overlay val="0"/>
      <c:txPr>
        <a:bodyPr/>
        <a:lstStyle/>
        <a:p>
          <a:pPr>
            <a:defRPr sz="14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dirty="0" smtClean="0"/>
              <a:t>Livestock Production Index</a:t>
            </a:r>
            <a:endParaRPr lang="en-AU" dirty="0"/>
          </a:p>
        </c:rich>
      </c:tx>
      <c:layout/>
      <c:overlay val="0"/>
    </c:title>
    <c:autoTitleDeleted val="0"/>
    <c:plotArea>
      <c:layout/>
      <c:barChart>
        <c:barDir val="col"/>
        <c:grouping val="clustered"/>
        <c:varyColors val="0"/>
        <c:ser>
          <c:idx val="2"/>
          <c:order val="0"/>
          <c:tx>
            <c:strRef>
              <c:f>Sheet2!$D$21:$D$22</c:f>
              <c:strCache>
                <c:ptCount val="1"/>
                <c:pt idx="0">
                  <c:v>Net Food Production per capita index 2000-2008</c:v>
                </c:pt>
              </c:strCache>
            </c:strRef>
          </c:tx>
          <c:invertIfNegative val="0"/>
          <c:cat>
            <c:strRef>
              <c:f>Sheet2!$A$23:$A$33</c:f>
              <c:strCache>
                <c:ptCount val="11"/>
                <c:pt idx="0">
                  <c:v>Fiji</c:v>
                </c:pt>
                <c:pt idx="1">
                  <c:v>PNG</c:v>
                </c:pt>
                <c:pt idx="2">
                  <c:v>SI</c:v>
                </c:pt>
                <c:pt idx="3">
                  <c:v>Vanuatu</c:v>
                </c:pt>
                <c:pt idx="4">
                  <c:v>Samoa</c:v>
                </c:pt>
                <c:pt idx="5">
                  <c:v>Tonga</c:v>
                </c:pt>
                <c:pt idx="6">
                  <c:v>Cooks</c:v>
                </c:pt>
                <c:pt idx="7">
                  <c:v>FSM</c:v>
                </c:pt>
                <c:pt idx="8">
                  <c:v>Kiribati</c:v>
                </c:pt>
                <c:pt idx="9">
                  <c:v>Nauru</c:v>
                </c:pt>
                <c:pt idx="10">
                  <c:v>Tuvalu</c:v>
                </c:pt>
              </c:strCache>
            </c:strRef>
          </c:cat>
          <c:val>
            <c:numRef>
              <c:f>Sheet2!$D$23:$D$33</c:f>
              <c:numCache>
                <c:formatCode>General</c:formatCode>
                <c:ptCount val="11"/>
                <c:pt idx="0">
                  <c:v>94.9</c:v>
                </c:pt>
                <c:pt idx="1">
                  <c:v>96.6</c:v>
                </c:pt>
                <c:pt idx="2">
                  <c:v>97.9</c:v>
                </c:pt>
                <c:pt idx="3">
                  <c:v>92.5</c:v>
                </c:pt>
                <c:pt idx="4">
                  <c:v>101.3</c:v>
                </c:pt>
                <c:pt idx="5">
                  <c:v>101.3</c:v>
                </c:pt>
                <c:pt idx="6">
                  <c:v>74.599999999999994</c:v>
                </c:pt>
                <c:pt idx="7">
                  <c:v>98.1</c:v>
                </c:pt>
                <c:pt idx="8">
                  <c:v>104.8</c:v>
                </c:pt>
                <c:pt idx="9">
                  <c:v>100.6</c:v>
                </c:pt>
                <c:pt idx="10">
                  <c:v>92.5</c:v>
                </c:pt>
              </c:numCache>
            </c:numRef>
          </c:val>
        </c:ser>
        <c:ser>
          <c:idx val="4"/>
          <c:order val="1"/>
          <c:tx>
            <c:strRef>
              <c:f>Sheet2!$F$21:$F$22</c:f>
              <c:strCache>
                <c:ptCount val="1"/>
                <c:pt idx="0">
                  <c:v>Livestock Production Index 2000-2008</c:v>
                </c:pt>
              </c:strCache>
            </c:strRef>
          </c:tx>
          <c:invertIfNegative val="0"/>
          <c:cat>
            <c:strRef>
              <c:f>Sheet2!$A$23:$A$33</c:f>
              <c:strCache>
                <c:ptCount val="11"/>
                <c:pt idx="0">
                  <c:v>Fiji</c:v>
                </c:pt>
                <c:pt idx="1">
                  <c:v>PNG</c:v>
                </c:pt>
                <c:pt idx="2">
                  <c:v>SI</c:v>
                </c:pt>
                <c:pt idx="3">
                  <c:v>Vanuatu</c:v>
                </c:pt>
                <c:pt idx="4">
                  <c:v>Samoa</c:v>
                </c:pt>
                <c:pt idx="5">
                  <c:v>Tonga</c:v>
                </c:pt>
                <c:pt idx="6">
                  <c:v>Cooks</c:v>
                </c:pt>
                <c:pt idx="7">
                  <c:v>FSM</c:v>
                </c:pt>
                <c:pt idx="8">
                  <c:v>Kiribati</c:v>
                </c:pt>
                <c:pt idx="9">
                  <c:v>Nauru</c:v>
                </c:pt>
                <c:pt idx="10">
                  <c:v>Tuvalu</c:v>
                </c:pt>
              </c:strCache>
            </c:strRef>
          </c:cat>
          <c:val>
            <c:numRef>
              <c:f>Sheet2!$F$23:$F$33</c:f>
              <c:numCache>
                <c:formatCode>General</c:formatCode>
                <c:ptCount val="11"/>
                <c:pt idx="0">
                  <c:v>104.5</c:v>
                </c:pt>
                <c:pt idx="1">
                  <c:v>110</c:v>
                </c:pt>
                <c:pt idx="2">
                  <c:v>108.3</c:v>
                </c:pt>
                <c:pt idx="3">
                  <c:v>92.6</c:v>
                </c:pt>
                <c:pt idx="4">
                  <c:v>104.3</c:v>
                </c:pt>
                <c:pt idx="5">
                  <c:v>96.8</c:v>
                </c:pt>
                <c:pt idx="6">
                  <c:v>80.599999999999994</c:v>
                </c:pt>
                <c:pt idx="7">
                  <c:v>100.1</c:v>
                </c:pt>
                <c:pt idx="8">
                  <c:v>114</c:v>
                </c:pt>
                <c:pt idx="9">
                  <c:v>100.3</c:v>
                </c:pt>
                <c:pt idx="10">
                  <c:v>104</c:v>
                </c:pt>
              </c:numCache>
            </c:numRef>
          </c:val>
        </c:ser>
        <c:dLbls>
          <c:showLegendKey val="0"/>
          <c:showVal val="0"/>
          <c:showCatName val="0"/>
          <c:showSerName val="0"/>
          <c:showPercent val="0"/>
          <c:showBubbleSize val="0"/>
        </c:dLbls>
        <c:gapWidth val="75"/>
        <c:overlap val="-25"/>
        <c:axId val="32827648"/>
        <c:axId val="32243712"/>
      </c:barChart>
      <c:catAx>
        <c:axId val="32827648"/>
        <c:scaling>
          <c:orientation val="minMax"/>
        </c:scaling>
        <c:delete val="0"/>
        <c:axPos val="b"/>
        <c:majorTickMark val="none"/>
        <c:minorTickMark val="none"/>
        <c:tickLblPos val="nextTo"/>
        <c:txPr>
          <a:bodyPr/>
          <a:lstStyle/>
          <a:p>
            <a:pPr>
              <a:defRPr sz="1200"/>
            </a:pPr>
            <a:endParaRPr lang="en-US"/>
          </a:p>
        </c:txPr>
        <c:crossAx val="32243712"/>
        <c:crosses val="autoZero"/>
        <c:auto val="1"/>
        <c:lblAlgn val="ctr"/>
        <c:lblOffset val="100"/>
        <c:noMultiLvlLbl val="0"/>
      </c:catAx>
      <c:valAx>
        <c:axId val="32243712"/>
        <c:scaling>
          <c:orientation val="minMax"/>
        </c:scaling>
        <c:delete val="0"/>
        <c:axPos val="l"/>
        <c:majorGridlines/>
        <c:numFmt formatCode="General" sourceLinked="1"/>
        <c:majorTickMark val="none"/>
        <c:minorTickMark val="none"/>
        <c:tickLblPos val="nextTo"/>
        <c:spPr>
          <a:ln w="9525">
            <a:noFill/>
          </a:ln>
        </c:spPr>
        <c:crossAx val="32827648"/>
        <c:crosses val="autoZero"/>
        <c:crossBetween val="between"/>
      </c:valAx>
    </c:plotArea>
    <c:legend>
      <c:legendPos val="b"/>
      <c:layout/>
      <c:overlay val="0"/>
      <c:txPr>
        <a:bodyPr/>
        <a:lstStyle/>
        <a:p>
          <a:pPr>
            <a:defRPr sz="14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a:t>Fish Consumption in the Region</a:t>
            </a:r>
          </a:p>
        </c:rich>
      </c:tx>
      <c:layout/>
      <c:overlay val="0"/>
    </c:title>
    <c:autoTitleDeleted val="0"/>
    <c:plotArea>
      <c:layout/>
      <c:barChart>
        <c:barDir val="col"/>
        <c:grouping val="clustered"/>
        <c:varyColors val="0"/>
        <c:ser>
          <c:idx val="4"/>
          <c:order val="0"/>
          <c:tx>
            <c:strRef>
              <c:f>Sheet1!$F$1:$F$2</c:f>
              <c:strCache>
                <c:ptCount val="1"/>
                <c:pt idx="0">
                  <c:v>Per Capita Fish Consumption (kg) Rural</c:v>
                </c:pt>
              </c:strCache>
            </c:strRef>
          </c:tx>
          <c:spPr>
            <a:solidFill>
              <a:srgbClr val="00B050"/>
            </a:solidFill>
          </c:spPr>
          <c:invertIfNegative val="0"/>
          <c:cat>
            <c:strRef>
              <c:f>Sheet1!$A$3:$A$15</c:f>
              <c:strCache>
                <c:ptCount val="13"/>
                <c:pt idx="0">
                  <c:v>Fiji</c:v>
                </c:pt>
                <c:pt idx="1">
                  <c:v>PNG</c:v>
                </c:pt>
                <c:pt idx="2">
                  <c:v>SI</c:v>
                </c:pt>
                <c:pt idx="3">
                  <c:v>Vanuatu</c:v>
                </c:pt>
                <c:pt idx="4">
                  <c:v>Samoa</c:v>
                </c:pt>
                <c:pt idx="5">
                  <c:v>Tonga</c:v>
                </c:pt>
                <c:pt idx="6">
                  <c:v>Cooks</c:v>
                </c:pt>
                <c:pt idx="7">
                  <c:v>FSM</c:v>
                </c:pt>
                <c:pt idx="8">
                  <c:v>Kiribati</c:v>
                </c:pt>
                <c:pt idx="9">
                  <c:v>Nauru</c:v>
                </c:pt>
                <c:pt idx="10">
                  <c:v>Niue</c:v>
                </c:pt>
                <c:pt idx="11">
                  <c:v>Palau</c:v>
                </c:pt>
                <c:pt idx="12">
                  <c:v>Tuvalu</c:v>
                </c:pt>
              </c:strCache>
            </c:strRef>
          </c:cat>
          <c:val>
            <c:numRef>
              <c:f>Sheet1!$F$3:$F$15</c:f>
              <c:numCache>
                <c:formatCode>General</c:formatCode>
                <c:ptCount val="13"/>
                <c:pt idx="0">
                  <c:v>25</c:v>
                </c:pt>
                <c:pt idx="1">
                  <c:v>10</c:v>
                </c:pt>
                <c:pt idx="2">
                  <c:v>31</c:v>
                </c:pt>
                <c:pt idx="3">
                  <c:v>21</c:v>
                </c:pt>
                <c:pt idx="4">
                  <c:v>98</c:v>
                </c:pt>
                <c:pt idx="5">
                  <c:v>20</c:v>
                </c:pt>
                <c:pt idx="6">
                  <c:v>61</c:v>
                </c:pt>
                <c:pt idx="7">
                  <c:v>77</c:v>
                </c:pt>
                <c:pt idx="8">
                  <c:v>58</c:v>
                </c:pt>
                <c:pt idx="9">
                  <c:v>56</c:v>
                </c:pt>
                <c:pt idx="10">
                  <c:v>79</c:v>
                </c:pt>
                <c:pt idx="11">
                  <c:v>43</c:v>
                </c:pt>
                <c:pt idx="12">
                  <c:v>147</c:v>
                </c:pt>
              </c:numCache>
            </c:numRef>
          </c:val>
        </c:ser>
        <c:ser>
          <c:idx val="5"/>
          <c:order val="1"/>
          <c:tx>
            <c:strRef>
              <c:f>Sheet1!$G$1:$G$2</c:f>
              <c:strCache>
                <c:ptCount val="1"/>
                <c:pt idx="0">
                  <c:v>Per Capita Fish Consumption (kg) Urban</c:v>
                </c:pt>
              </c:strCache>
            </c:strRef>
          </c:tx>
          <c:spPr>
            <a:solidFill>
              <a:srgbClr val="FF0000"/>
            </a:solidFill>
          </c:spPr>
          <c:invertIfNegative val="0"/>
          <c:cat>
            <c:strRef>
              <c:f>Sheet1!$A$3:$A$15</c:f>
              <c:strCache>
                <c:ptCount val="13"/>
                <c:pt idx="0">
                  <c:v>Fiji</c:v>
                </c:pt>
                <c:pt idx="1">
                  <c:v>PNG</c:v>
                </c:pt>
                <c:pt idx="2">
                  <c:v>SI</c:v>
                </c:pt>
                <c:pt idx="3">
                  <c:v>Vanuatu</c:v>
                </c:pt>
                <c:pt idx="4">
                  <c:v>Samoa</c:v>
                </c:pt>
                <c:pt idx="5">
                  <c:v>Tonga</c:v>
                </c:pt>
                <c:pt idx="6">
                  <c:v>Cooks</c:v>
                </c:pt>
                <c:pt idx="7">
                  <c:v>FSM</c:v>
                </c:pt>
                <c:pt idx="8">
                  <c:v>Kiribati</c:v>
                </c:pt>
                <c:pt idx="9">
                  <c:v>Nauru</c:v>
                </c:pt>
                <c:pt idx="10">
                  <c:v>Niue</c:v>
                </c:pt>
                <c:pt idx="11">
                  <c:v>Palau</c:v>
                </c:pt>
                <c:pt idx="12">
                  <c:v>Tuvalu</c:v>
                </c:pt>
              </c:strCache>
            </c:strRef>
          </c:cat>
          <c:val>
            <c:numRef>
              <c:f>Sheet1!$G$3:$G$15</c:f>
              <c:numCache>
                <c:formatCode>General</c:formatCode>
                <c:ptCount val="13"/>
                <c:pt idx="0">
                  <c:v>15</c:v>
                </c:pt>
                <c:pt idx="1">
                  <c:v>28</c:v>
                </c:pt>
                <c:pt idx="2">
                  <c:v>45</c:v>
                </c:pt>
                <c:pt idx="3">
                  <c:v>19</c:v>
                </c:pt>
                <c:pt idx="4">
                  <c:v>46</c:v>
                </c:pt>
                <c:pt idx="5">
                  <c:v>20</c:v>
                </c:pt>
                <c:pt idx="6">
                  <c:v>25</c:v>
                </c:pt>
                <c:pt idx="7">
                  <c:v>67</c:v>
                </c:pt>
                <c:pt idx="8">
                  <c:v>67</c:v>
                </c:pt>
                <c:pt idx="9">
                  <c:v>56</c:v>
                </c:pt>
                <c:pt idx="10">
                  <c:v>79</c:v>
                </c:pt>
                <c:pt idx="11">
                  <c:v>28</c:v>
                </c:pt>
                <c:pt idx="12">
                  <c:v>69</c:v>
                </c:pt>
              </c:numCache>
            </c:numRef>
          </c:val>
        </c:ser>
        <c:dLbls>
          <c:showLegendKey val="0"/>
          <c:showVal val="0"/>
          <c:showCatName val="0"/>
          <c:showSerName val="0"/>
          <c:showPercent val="0"/>
          <c:showBubbleSize val="0"/>
        </c:dLbls>
        <c:gapWidth val="150"/>
        <c:axId val="32320512"/>
        <c:axId val="32338688"/>
      </c:barChart>
      <c:catAx>
        <c:axId val="32320512"/>
        <c:scaling>
          <c:orientation val="minMax"/>
        </c:scaling>
        <c:delete val="0"/>
        <c:axPos val="b"/>
        <c:majorTickMark val="none"/>
        <c:minorTickMark val="none"/>
        <c:tickLblPos val="nextTo"/>
        <c:txPr>
          <a:bodyPr/>
          <a:lstStyle/>
          <a:p>
            <a:pPr>
              <a:defRPr sz="1600"/>
            </a:pPr>
            <a:endParaRPr lang="en-US"/>
          </a:p>
        </c:txPr>
        <c:crossAx val="32338688"/>
        <c:crosses val="autoZero"/>
        <c:auto val="1"/>
        <c:lblAlgn val="ctr"/>
        <c:lblOffset val="100"/>
        <c:noMultiLvlLbl val="0"/>
      </c:catAx>
      <c:valAx>
        <c:axId val="32338688"/>
        <c:scaling>
          <c:orientation val="minMax"/>
        </c:scaling>
        <c:delete val="0"/>
        <c:axPos val="l"/>
        <c:majorGridlines/>
        <c:title>
          <c:tx>
            <c:rich>
              <a:bodyPr/>
              <a:lstStyle/>
              <a:p>
                <a:pPr>
                  <a:defRPr/>
                </a:pPr>
                <a:r>
                  <a:rPr lang="en-AU"/>
                  <a:t>Kg</a:t>
                </a:r>
              </a:p>
            </c:rich>
          </c:tx>
          <c:layout/>
          <c:overlay val="0"/>
        </c:title>
        <c:numFmt formatCode="General" sourceLinked="1"/>
        <c:majorTickMark val="out"/>
        <c:minorTickMark val="none"/>
        <c:tickLblPos val="nextTo"/>
        <c:crossAx val="32320512"/>
        <c:crosses val="autoZero"/>
        <c:crossBetween val="between"/>
      </c:valAx>
    </c:plotArea>
    <c:legend>
      <c:legendPos val="b"/>
      <c:layout/>
      <c:overlay val="0"/>
      <c:txPr>
        <a:bodyPr/>
        <a:lstStyle/>
        <a:p>
          <a:pPr>
            <a:defRPr sz="1600"/>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Sheet1!$B$1</c:f>
              <c:strCache>
                <c:ptCount val="1"/>
                <c:pt idx="0">
                  <c:v>% Urbanization</c:v>
                </c:pt>
              </c:strCache>
            </c:strRef>
          </c:tx>
          <c:invertIfNegative val="0"/>
          <c:cat>
            <c:strRef>
              <c:f>Sheet1!$A$2:$A$15</c:f>
              <c:strCache>
                <c:ptCount val="14"/>
                <c:pt idx="0">
                  <c:v>PNG</c:v>
                </c:pt>
                <c:pt idx="1">
                  <c:v>Solomon Is</c:v>
                </c:pt>
                <c:pt idx="2">
                  <c:v>Samoa</c:v>
                </c:pt>
                <c:pt idx="3">
                  <c:v>FSM</c:v>
                </c:pt>
                <c:pt idx="4">
                  <c:v>Tonga</c:v>
                </c:pt>
                <c:pt idx="5">
                  <c:v>Vanuatu</c:v>
                </c:pt>
                <c:pt idx="6">
                  <c:v>Niue</c:v>
                </c:pt>
                <c:pt idx="7">
                  <c:v>Kiribati</c:v>
                </c:pt>
                <c:pt idx="8">
                  <c:v>Tuvalu</c:v>
                </c:pt>
                <c:pt idx="9">
                  <c:v>Fiji</c:v>
                </c:pt>
                <c:pt idx="10">
                  <c:v>RMI</c:v>
                </c:pt>
                <c:pt idx="11">
                  <c:v>Cook Is</c:v>
                </c:pt>
                <c:pt idx="12">
                  <c:v>Palau</c:v>
                </c:pt>
                <c:pt idx="13">
                  <c:v>Nauru</c:v>
                </c:pt>
              </c:strCache>
            </c:strRef>
          </c:cat>
          <c:val>
            <c:numRef>
              <c:f>Sheet1!$B$2:$B$15</c:f>
              <c:numCache>
                <c:formatCode>General</c:formatCode>
                <c:ptCount val="14"/>
                <c:pt idx="0">
                  <c:v>13</c:v>
                </c:pt>
                <c:pt idx="1">
                  <c:v>20</c:v>
                </c:pt>
                <c:pt idx="2">
                  <c:v>21</c:v>
                </c:pt>
                <c:pt idx="3">
                  <c:v>22</c:v>
                </c:pt>
                <c:pt idx="4">
                  <c:v>23</c:v>
                </c:pt>
                <c:pt idx="5">
                  <c:v>24</c:v>
                </c:pt>
                <c:pt idx="6">
                  <c:v>36</c:v>
                </c:pt>
                <c:pt idx="7">
                  <c:v>44</c:v>
                </c:pt>
                <c:pt idx="8">
                  <c:v>47</c:v>
                </c:pt>
                <c:pt idx="9">
                  <c:v>51</c:v>
                </c:pt>
                <c:pt idx="10">
                  <c:v>65</c:v>
                </c:pt>
                <c:pt idx="11">
                  <c:v>72</c:v>
                </c:pt>
                <c:pt idx="12">
                  <c:v>77</c:v>
                </c:pt>
                <c:pt idx="13">
                  <c:v>100</c:v>
                </c:pt>
              </c:numCache>
            </c:numRef>
          </c:val>
        </c:ser>
        <c:dLbls>
          <c:showLegendKey val="0"/>
          <c:showVal val="0"/>
          <c:showCatName val="0"/>
          <c:showSerName val="0"/>
          <c:showPercent val="0"/>
          <c:showBubbleSize val="0"/>
        </c:dLbls>
        <c:gapWidth val="150"/>
        <c:axId val="99426304"/>
        <c:axId val="99427840"/>
      </c:barChart>
      <c:catAx>
        <c:axId val="99426304"/>
        <c:scaling>
          <c:orientation val="minMax"/>
        </c:scaling>
        <c:delete val="0"/>
        <c:axPos val="b"/>
        <c:majorTickMark val="out"/>
        <c:minorTickMark val="none"/>
        <c:tickLblPos val="nextTo"/>
        <c:crossAx val="99427840"/>
        <c:crosses val="autoZero"/>
        <c:auto val="1"/>
        <c:lblAlgn val="ctr"/>
        <c:lblOffset val="100"/>
        <c:noMultiLvlLbl val="0"/>
      </c:catAx>
      <c:valAx>
        <c:axId val="99427840"/>
        <c:scaling>
          <c:orientation val="minMax"/>
        </c:scaling>
        <c:delete val="0"/>
        <c:axPos val="l"/>
        <c:majorGridlines/>
        <c:numFmt formatCode="General" sourceLinked="1"/>
        <c:majorTickMark val="out"/>
        <c:minorTickMark val="none"/>
        <c:tickLblPos val="nextTo"/>
        <c:crossAx val="99426304"/>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AU" sz="1600" dirty="0" smtClean="0"/>
              <a:t>Tot. Food Expenditure </a:t>
            </a:r>
            <a:r>
              <a:rPr lang="en-AU" sz="1600" baseline="0" dirty="0" smtClean="0"/>
              <a:t> (%) &amp; </a:t>
            </a:r>
            <a:r>
              <a:rPr lang="en-AU" sz="1600" baseline="0" dirty="0"/>
              <a:t>Imported </a:t>
            </a:r>
            <a:r>
              <a:rPr lang="en-AU" sz="1600" baseline="0" dirty="0" smtClean="0"/>
              <a:t>Food (%)</a:t>
            </a:r>
            <a:endParaRPr lang="en-AU" sz="1600" dirty="0"/>
          </a:p>
        </c:rich>
      </c:tx>
      <c:layout/>
      <c:overlay val="0"/>
    </c:title>
    <c:autoTitleDeleted val="0"/>
    <c:plotArea>
      <c:layout/>
      <c:barChart>
        <c:barDir val="col"/>
        <c:grouping val="clustered"/>
        <c:varyColors val="0"/>
        <c:ser>
          <c:idx val="2"/>
          <c:order val="0"/>
          <c:tx>
            <c:strRef>
              <c:f>Sheet1!$D$1</c:f>
              <c:strCache>
                <c:ptCount val="1"/>
                <c:pt idx="0">
                  <c:v>Total</c:v>
                </c:pt>
              </c:strCache>
            </c:strRef>
          </c:tx>
          <c:spPr>
            <a:solidFill>
              <a:srgbClr val="00B050"/>
            </a:solidFill>
          </c:spPr>
          <c:invertIfNegative val="0"/>
          <c:cat>
            <c:strRef>
              <c:f>Sheet1!$A$2:$A$8</c:f>
              <c:strCache>
                <c:ptCount val="7"/>
                <c:pt idx="0">
                  <c:v>Tonga </c:v>
                </c:pt>
                <c:pt idx="1">
                  <c:v>Kiribati </c:v>
                </c:pt>
                <c:pt idx="2">
                  <c:v>Vanuatu </c:v>
                </c:pt>
                <c:pt idx="3">
                  <c:v>Tuvalu </c:v>
                </c:pt>
                <c:pt idx="4">
                  <c:v>FSM</c:v>
                </c:pt>
                <c:pt idx="5">
                  <c:v>Samoa</c:v>
                </c:pt>
                <c:pt idx="6">
                  <c:v>Palau</c:v>
                </c:pt>
              </c:strCache>
            </c:strRef>
          </c:cat>
          <c:val>
            <c:numRef>
              <c:f>Sheet1!$D$2:$D$8</c:f>
              <c:numCache>
                <c:formatCode>General</c:formatCode>
                <c:ptCount val="7"/>
                <c:pt idx="0">
                  <c:v>35.700000000000003</c:v>
                </c:pt>
                <c:pt idx="1">
                  <c:v>46.8</c:v>
                </c:pt>
                <c:pt idx="2">
                  <c:v>49.8</c:v>
                </c:pt>
                <c:pt idx="3">
                  <c:v>52.1</c:v>
                </c:pt>
                <c:pt idx="4">
                  <c:v>39.4</c:v>
                </c:pt>
                <c:pt idx="5">
                  <c:v>37</c:v>
                </c:pt>
                <c:pt idx="6">
                  <c:v>56</c:v>
                </c:pt>
              </c:numCache>
            </c:numRef>
          </c:val>
        </c:ser>
        <c:ser>
          <c:idx val="3"/>
          <c:order val="1"/>
          <c:tx>
            <c:strRef>
              <c:f>Sheet1!$E$1</c:f>
              <c:strCache>
                <c:ptCount val="1"/>
                <c:pt idx="0">
                  <c:v>% Imported</c:v>
                </c:pt>
              </c:strCache>
            </c:strRef>
          </c:tx>
          <c:spPr>
            <a:solidFill>
              <a:srgbClr val="C00000"/>
            </a:solidFill>
          </c:spPr>
          <c:invertIfNegative val="0"/>
          <c:cat>
            <c:strRef>
              <c:f>Sheet1!$A$2:$A$8</c:f>
              <c:strCache>
                <c:ptCount val="7"/>
                <c:pt idx="0">
                  <c:v>Tonga </c:v>
                </c:pt>
                <c:pt idx="1">
                  <c:v>Kiribati </c:v>
                </c:pt>
                <c:pt idx="2">
                  <c:v>Vanuatu </c:v>
                </c:pt>
                <c:pt idx="3">
                  <c:v>Tuvalu </c:v>
                </c:pt>
                <c:pt idx="4">
                  <c:v>FSM</c:v>
                </c:pt>
                <c:pt idx="5">
                  <c:v>Samoa</c:v>
                </c:pt>
                <c:pt idx="6">
                  <c:v>Palau</c:v>
                </c:pt>
              </c:strCache>
            </c:strRef>
          </c:cat>
          <c:val>
            <c:numRef>
              <c:f>Sheet1!$E$2:$E$8</c:f>
              <c:numCache>
                <c:formatCode>General</c:formatCode>
                <c:ptCount val="7"/>
                <c:pt idx="0">
                  <c:v>63.8</c:v>
                </c:pt>
                <c:pt idx="1">
                  <c:v>55.2</c:v>
                </c:pt>
                <c:pt idx="2">
                  <c:v>41.5</c:v>
                </c:pt>
                <c:pt idx="3">
                  <c:v>62.3</c:v>
                </c:pt>
                <c:pt idx="4">
                  <c:v>75</c:v>
                </c:pt>
                <c:pt idx="5">
                  <c:v>55</c:v>
                </c:pt>
                <c:pt idx="6">
                  <c:v>82</c:v>
                </c:pt>
              </c:numCache>
            </c:numRef>
          </c:val>
        </c:ser>
        <c:dLbls>
          <c:showLegendKey val="0"/>
          <c:showVal val="0"/>
          <c:showCatName val="0"/>
          <c:showSerName val="0"/>
          <c:showPercent val="0"/>
          <c:showBubbleSize val="0"/>
        </c:dLbls>
        <c:gapWidth val="75"/>
        <c:overlap val="-25"/>
        <c:axId val="99472512"/>
        <c:axId val="99474048"/>
      </c:barChart>
      <c:catAx>
        <c:axId val="99472512"/>
        <c:scaling>
          <c:orientation val="minMax"/>
        </c:scaling>
        <c:delete val="0"/>
        <c:axPos val="b"/>
        <c:majorTickMark val="none"/>
        <c:minorTickMark val="none"/>
        <c:tickLblPos val="nextTo"/>
        <c:crossAx val="99474048"/>
        <c:crosses val="autoZero"/>
        <c:auto val="1"/>
        <c:lblAlgn val="ctr"/>
        <c:lblOffset val="100"/>
        <c:noMultiLvlLbl val="0"/>
      </c:catAx>
      <c:valAx>
        <c:axId val="99474048"/>
        <c:scaling>
          <c:orientation val="minMax"/>
        </c:scaling>
        <c:delete val="0"/>
        <c:axPos val="l"/>
        <c:majorGridlines/>
        <c:numFmt formatCode="General" sourceLinked="1"/>
        <c:majorTickMark val="none"/>
        <c:minorTickMark val="none"/>
        <c:tickLblPos val="nextTo"/>
        <c:spPr>
          <a:ln w="9525">
            <a:noFill/>
          </a:ln>
        </c:spPr>
        <c:crossAx val="99472512"/>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'Poverty in PIC'!$C$1</c:f>
              <c:strCache>
                <c:ptCount val="1"/>
                <c:pt idx="0">
                  <c:v>% Population below basic needs poverty line (1994 - 1998)</c:v>
                </c:pt>
              </c:strCache>
            </c:strRef>
          </c:tx>
          <c:invertIfNegative val="0"/>
          <c:cat>
            <c:strRef>
              <c:f>'Poverty in PIC'!$A$2:$A$8</c:f>
              <c:strCache>
                <c:ptCount val="7"/>
                <c:pt idx="0">
                  <c:v>PNG</c:v>
                </c:pt>
                <c:pt idx="1">
                  <c:v>Samoa</c:v>
                </c:pt>
                <c:pt idx="2">
                  <c:v>FSM</c:v>
                </c:pt>
                <c:pt idx="3">
                  <c:v>Tonga</c:v>
                </c:pt>
                <c:pt idx="4">
                  <c:v>Vanuatu</c:v>
                </c:pt>
                <c:pt idx="5">
                  <c:v>Tuvalu</c:v>
                </c:pt>
                <c:pt idx="6">
                  <c:v>Fiji</c:v>
                </c:pt>
              </c:strCache>
            </c:strRef>
          </c:cat>
          <c:val>
            <c:numRef>
              <c:f>'Poverty in PIC'!$C$2:$C$8</c:f>
              <c:numCache>
                <c:formatCode>General</c:formatCode>
                <c:ptCount val="7"/>
                <c:pt idx="0">
                  <c:v>24</c:v>
                </c:pt>
                <c:pt idx="1">
                  <c:v>15</c:v>
                </c:pt>
                <c:pt idx="2">
                  <c:v>28</c:v>
                </c:pt>
                <c:pt idx="4">
                  <c:v>26</c:v>
                </c:pt>
                <c:pt idx="5">
                  <c:v>24</c:v>
                </c:pt>
                <c:pt idx="6">
                  <c:v>26</c:v>
                </c:pt>
              </c:numCache>
            </c:numRef>
          </c:val>
        </c:ser>
        <c:ser>
          <c:idx val="2"/>
          <c:order val="1"/>
          <c:tx>
            <c:strRef>
              <c:f>'Poverty in PIC'!$D$1</c:f>
              <c:strCache>
                <c:ptCount val="1"/>
                <c:pt idx="0">
                  <c:v>% Population below basic needs poverty line (2002-2007)</c:v>
                </c:pt>
              </c:strCache>
            </c:strRef>
          </c:tx>
          <c:invertIfNegative val="0"/>
          <c:cat>
            <c:strRef>
              <c:f>'Poverty in PIC'!$A$2:$A$8</c:f>
              <c:strCache>
                <c:ptCount val="7"/>
                <c:pt idx="0">
                  <c:v>PNG</c:v>
                </c:pt>
                <c:pt idx="1">
                  <c:v>Samoa</c:v>
                </c:pt>
                <c:pt idx="2">
                  <c:v>FSM</c:v>
                </c:pt>
                <c:pt idx="3">
                  <c:v>Tonga</c:v>
                </c:pt>
                <c:pt idx="4">
                  <c:v>Vanuatu</c:v>
                </c:pt>
                <c:pt idx="5">
                  <c:v>Tuvalu</c:v>
                </c:pt>
                <c:pt idx="6">
                  <c:v>Fiji</c:v>
                </c:pt>
              </c:strCache>
            </c:strRef>
          </c:cat>
          <c:val>
            <c:numRef>
              <c:f>'Poverty in PIC'!$D$2:$D$8</c:f>
              <c:numCache>
                <c:formatCode>General</c:formatCode>
                <c:ptCount val="7"/>
                <c:pt idx="0">
                  <c:v>40</c:v>
                </c:pt>
                <c:pt idx="1">
                  <c:v>20</c:v>
                </c:pt>
                <c:pt idx="2">
                  <c:v>30</c:v>
                </c:pt>
                <c:pt idx="3">
                  <c:v>22</c:v>
                </c:pt>
                <c:pt idx="4">
                  <c:v>16</c:v>
                </c:pt>
                <c:pt idx="5">
                  <c:v>21</c:v>
                </c:pt>
                <c:pt idx="6">
                  <c:v>34</c:v>
                </c:pt>
              </c:numCache>
            </c:numRef>
          </c:val>
        </c:ser>
        <c:dLbls>
          <c:showLegendKey val="0"/>
          <c:showVal val="0"/>
          <c:showCatName val="0"/>
          <c:showSerName val="0"/>
          <c:showPercent val="0"/>
          <c:showBubbleSize val="0"/>
        </c:dLbls>
        <c:gapWidth val="150"/>
        <c:axId val="100697600"/>
        <c:axId val="100699136"/>
      </c:barChart>
      <c:catAx>
        <c:axId val="100697600"/>
        <c:scaling>
          <c:orientation val="minMax"/>
        </c:scaling>
        <c:delete val="0"/>
        <c:axPos val="b"/>
        <c:majorTickMark val="out"/>
        <c:minorTickMark val="none"/>
        <c:tickLblPos val="nextTo"/>
        <c:crossAx val="100699136"/>
        <c:crosses val="autoZero"/>
        <c:auto val="1"/>
        <c:lblAlgn val="ctr"/>
        <c:lblOffset val="100"/>
        <c:noMultiLvlLbl val="0"/>
      </c:catAx>
      <c:valAx>
        <c:axId val="100699136"/>
        <c:scaling>
          <c:orientation val="minMax"/>
        </c:scaling>
        <c:delete val="0"/>
        <c:axPos val="l"/>
        <c:majorGridlines/>
        <c:numFmt formatCode="General" sourceLinked="1"/>
        <c:majorTickMark val="out"/>
        <c:minorTickMark val="none"/>
        <c:tickLblPos val="nextTo"/>
        <c:crossAx val="100697600"/>
        <c:crosses val="autoZero"/>
        <c:crossBetween val="between"/>
      </c:valAx>
    </c:plotArea>
    <c:legend>
      <c:legendPos val="t"/>
      <c:layout>
        <c:manualLayout>
          <c:xMode val="edge"/>
          <c:yMode val="edge"/>
          <c:x val="2.7908792650918654E-2"/>
          <c:y val="2.7777777777777776E-2"/>
          <c:w val="0.96084886264216973"/>
          <c:h val="0.1284663896179644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200" dirty="0"/>
              <a:t>Effect of the Global Crisis on Price of Rice</a:t>
            </a:r>
          </a:p>
        </c:rich>
      </c:tx>
      <c:layout>
        <c:manualLayout>
          <c:xMode val="edge"/>
          <c:yMode val="edge"/>
          <c:x val="0.18273979957050937"/>
          <c:y val="2.3255813953488382E-2"/>
        </c:manualLayout>
      </c:layout>
      <c:overlay val="0"/>
    </c:title>
    <c:autoTitleDeleted val="0"/>
    <c:plotArea>
      <c:layout>
        <c:manualLayout>
          <c:layoutTarget val="inner"/>
          <c:xMode val="edge"/>
          <c:yMode val="edge"/>
          <c:x val="0.14852777777777779"/>
          <c:y val="0.16574074074074233"/>
          <c:w val="0.69106255468066469"/>
          <c:h val="0.60291666666666666"/>
        </c:manualLayout>
      </c:layout>
      <c:barChart>
        <c:barDir val="col"/>
        <c:grouping val="clustered"/>
        <c:varyColors val="0"/>
        <c:ser>
          <c:idx val="0"/>
          <c:order val="0"/>
          <c:tx>
            <c:strRef>
              <c:f>'[Rice Prices.xls]Sheet1'!$B$1</c:f>
              <c:strCache>
                <c:ptCount val="1"/>
                <c:pt idx="0">
                  <c:v>2007/8</c:v>
                </c:pt>
              </c:strCache>
            </c:strRef>
          </c:tx>
          <c:invertIfNegative val="0"/>
          <c:cat>
            <c:strRef>
              <c:f>'[Rice Prices.xls]Sheet1'!$A$2:$A$8</c:f>
              <c:strCache>
                <c:ptCount val="7"/>
                <c:pt idx="0">
                  <c:v>Palau</c:v>
                </c:pt>
                <c:pt idx="1">
                  <c:v>Nauru</c:v>
                </c:pt>
                <c:pt idx="2">
                  <c:v>PNG</c:v>
                </c:pt>
                <c:pt idx="3">
                  <c:v>SI</c:v>
                </c:pt>
                <c:pt idx="4">
                  <c:v>Fiji</c:v>
                </c:pt>
                <c:pt idx="5">
                  <c:v>Van</c:v>
                </c:pt>
                <c:pt idx="6">
                  <c:v>Kiribati</c:v>
                </c:pt>
              </c:strCache>
            </c:strRef>
          </c:cat>
          <c:val>
            <c:numRef>
              <c:f>'[Rice Prices.xls]Sheet1'!$B$2:$B$8</c:f>
              <c:numCache>
                <c:formatCode>General</c:formatCode>
                <c:ptCount val="7"/>
                <c:pt idx="0">
                  <c:v>0.88000000000000311</c:v>
                </c:pt>
                <c:pt idx="1">
                  <c:v>1.36</c:v>
                </c:pt>
                <c:pt idx="2">
                  <c:v>3.25</c:v>
                </c:pt>
                <c:pt idx="3">
                  <c:v>4.38</c:v>
                </c:pt>
                <c:pt idx="4">
                  <c:v>1.8</c:v>
                </c:pt>
                <c:pt idx="5">
                  <c:v>1.36</c:v>
                </c:pt>
                <c:pt idx="6">
                  <c:v>0.94000000000000061</c:v>
                </c:pt>
              </c:numCache>
            </c:numRef>
          </c:val>
        </c:ser>
        <c:ser>
          <c:idx val="1"/>
          <c:order val="1"/>
          <c:tx>
            <c:strRef>
              <c:f>'[Rice Prices.xls]Sheet1'!$C$1</c:f>
              <c:strCache>
                <c:ptCount val="1"/>
                <c:pt idx="0">
                  <c:v>2009</c:v>
                </c:pt>
              </c:strCache>
            </c:strRef>
          </c:tx>
          <c:invertIfNegative val="0"/>
          <c:cat>
            <c:strRef>
              <c:f>'[Rice Prices.xls]Sheet1'!$A$2:$A$8</c:f>
              <c:strCache>
                <c:ptCount val="7"/>
                <c:pt idx="0">
                  <c:v>Palau</c:v>
                </c:pt>
                <c:pt idx="1">
                  <c:v>Nauru</c:v>
                </c:pt>
                <c:pt idx="2">
                  <c:v>PNG</c:v>
                </c:pt>
                <c:pt idx="3">
                  <c:v>SI</c:v>
                </c:pt>
                <c:pt idx="4">
                  <c:v>Fiji</c:v>
                </c:pt>
                <c:pt idx="5">
                  <c:v>Van</c:v>
                </c:pt>
                <c:pt idx="6">
                  <c:v>Kiribati</c:v>
                </c:pt>
              </c:strCache>
            </c:strRef>
          </c:cat>
          <c:val>
            <c:numRef>
              <c:f>'[Rice Prices.xls]Sheet1'!$C$2:$C$8</c:f>
              <c:numCache>
                <c:formatCode>General</c:formatCode>
                <c:ptCount val="7"/>
                <c:pt idx="0">
                  <c:v>1.7800000000000069</c:v>
                </c:pt>
                <c:pt idx="1">
                  <c:v>2.46</c:v>
                </c:pt>
                <c:pt idx="2">
                  <c:v>4.5</c:v>
                </c:pt>
                <c:pt idx="3">
                  <c:v>11.12</c:v>
                </c:pt>
                <c:pt idx="4">
                  <c:v>3.05</c:v>
                </c:pt>
                <c:pt idx="5">
                  <c:v>1.7700000000000069</c:v>
                </c:pt>
                <c:pt idx="6">
                  <c:v>1.3</c:v>
                </c:pt>
              </c:numCache>
            </c:numRef>
          </c:val>
        </c:ser>
        <c:dLbls>
          <c:showLegendKey val="0"/>
          <c:showVal val="0"/>
          <c:showCatName val="0"/>
          <c:showSerName val="0"/>
          <c:showPercent val="0"/>
          <c:showBubbleSize val="0"/>
        </c:dLbls>
        <c:gapWidth val="150"/>
        <c:axId val="75467776"/>
        <c:axId val="79893632"/>
      </c:barChart>
      <c:catAx>
        <c:axId val="75467776"/>
        <c:scaling>
          <c:orientation val="minMax"/>
        </c:scaling>
        <c:delete val="0"/>
        <c:axPos val="b"/>
        <c:title>
          <c:tx>
            <c:rich>
              <a:bodyPr/>
              <a:lstStyle/>
              <a:p>
                <a:pPr>
                  <a:defRPr/>
                </a:pPr>
                <a:r>
                  <a:rPr lang="en-US"/>
                  <a:t>Countries</a:t>
                </a:r>
              </a:p>
            </c:rich>
          </c:tx>
          <c:layout/>
          <c:overlay val="0"/>
        </c:title>
        <c:numFmt formatCode="General" sourceLinked="1"/>
        <c:majorTickMark val="out"/>
        <c:minorTickMark val="none"/>
        <c:tickLblPos val="nextTo"/>
        <c:crossAx val="79893632"/>
        <c:crosses val="autoZero"/>
        <c:auto val="1"/>
        <c:lblAlgn val="ctr"/>
        <c:lblOffset val="100"/>
        <c:noMultiLvlLbl val="0"/>
      </c:catAx>
      <c:valAx>
        <c:axId val="79893632"/>
        <c:scaling>
          <c:orientation val="minMax"/>
        </c:scaling>
        <c:delete val="0"/>
        <c:axPos val="l"/>
        <c:majorGridlines/>
        <c:title>
          <c:tx>
            <c:rich>
              <a:bodyPr rot="-5400000" vert="horz"/>
              <a:lstStyle/>
              <a:p>
                <a:pPr>
                  <a:defRPr/>
                </a:pPr>
                <a:r>
                  <a:rPr lang="en-US"/>
                  <a:t>Price of Rice $/kg</a:t>
                </a:r>
              </a:p>
            </c:rich>
          </c:tx>
          <c:layout>
            <c:manualLayout>
              <c:xMode val="edge"/>
              <c:yMode val="edge"/>
              <c:x val="1.1111111111111247E-2"/>
              <c:y val="0.28835629921260458"/>
            </c:manualLayout>
          </c:layout>
          <c:overlay val="0"/>
        </c:title>
        <c:numFmt formatCode="General" sourceLinked="1"/>
        <c:majorTickMark val="out"/>
        <c:minorTickMark val="none"/>
        <c:tickLblPos val="nextTo"/>
        <c:crossAx val="75467776"/>
        <c:crosses val="autoZero"/>
        <c:crossBetween val="between"/>
      </c:valAx>
    </c:plotArea>
    <c:legend>
      <c:legendPos val="r"/>
      <c:layout/>
      <c:overlay val="0"/>
    </c:legend>
    <c:plotVisOnly val="1"/>
    <c:dispBlanksAs val="gap"/>
    <c:showDLblsOverMax val="0"/>
  </c:chart>
  <c:spPr>
    <a:solidFill>
      <a:srgbClr val="FFFF00"/>
    </a:solidFill>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8A83D9-6643-4805-8416-2EE6E186D3EF}"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AU"/>
        </a:p>
      </dgm:t>
    </dgm:pt>
    <dgm:pt modelId="{1A8A2B59-2D3C-43EB-8218-2D53452BDE3E}">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AU" dirty="0" smtClean="0"/>
            <a:t>National level</a:t>
          </a:r>
          <a:endParaRPr lang="en-AU" dirty="0"/>
        </a:p>
      </dgm:t>
    </dgm:pt>
    <dgm:pt modelId="{BACE6FFD-335E-44D4-AB5F-8DCAF6AB799F}" type="parTrans" cxnId="{90EECDA4-58C0-4E4F-85BE-A2D389B933DD}">
      <dgm:prSet/>
      <dgm:spPr/>
      <dgm:t>
        <a:bodyPr/>
        <a:lstStyle/>
        <a:p>
          <a:endParaRPr lang="en-AU"/>
        </a:p>
      </dgm:t>
    </dgm:pt>
    <dgm:pt modelId="{EAA61619-DDAE-4C33-930A-808AE1024B70}" type="sibTrans" cxnId="{90EECDA4-58C0-4E4F-85BE-A2D389B933DD}">
      <dgm:prSet/>
      <dgm:spPr/>
      <dgm:t>
        <a:bodyPr/>
        <a:lstStyle/>
        <a:p>
          <a:endParaRPr lang="en-AU"/>
        </a:p>
      </dgm:t>
    </dgm:pt>
    <dgm:pt modelId="{ED4429C6-542E-4984-B576-0114D862C172}">
      <dgm:prSet phldrT="[Text]">
        <dgm:style>
          <a:lnRef idx="1">
            <a:schemeClr val="accent2"/>
          </a:lnRef>
          <a:fillRef idx="3">
            <a:schemeClr val="accent2"/>
          </a:fillRef>
          <a:effectRef idx="2">
            <a:schemeClr val="accent2"/>
          </a:effectRef>
          <a:fontRef idx="minor">
            <a:schemeClr val="lt1"/>
          </a:fontRef>
        </dgm:style>
      </dgm:prSet>
      <dgm:spPr/>
      <dgm:t>
        <a:bodyPr/>
        <a:lstStyle/>
        <a:p>
          <a:r>
            <a:rPr lang="en-AU" dirty="0" smtClean="0"/>
            <a:t>Regional level</a:t>
          </a:r>
          <a:endParaRPr lang="en-AU" dirty="0"/>
        </a:p>
      </dgm:t>
    </dgm:pt>
    <dgm:pt modelId="{04C3DA88-F2CB-4ADE-AB57-92628F432F73}" type="parTrans" cxnId="{C73ECB10-E11C-47CD-867F-E66AADA1B9EF}">
      <dgm:prSet/>
      <dgm:spPr/>
      <dgm:t>
        <a:bodyPr/>
        <a:lstStyle/>
        <a:p>
          <a:endParaRPr lang="en-AU"/>
        </a:p>
      </dgm:t>
    </dgm:pt>
    <dgm:pt modelId="{2082E1FB-9B09-498F-BBA9-5F959122BD9E}" type="sibTrans" cxnId="{C73ECB10-E11C-47CD-867F-E66AADA1B9EF}">
      <dgm:prSet/>
      <dgm:spPr/>
      <dgm:t>
        <a:bodyPr/>
        <a:lstStyle/>
        <a:p>
          <a:endParaRPr lang="en-AU"/>
        </a:p>
      </dgm:t>
    </dgm:pt>
    <dgm:pt modelId="{FE518CF3-958B-44B9-AA50-AC2FA4FC8A9A}">
      <dgm:prSet phldrT="[Text]">
        <dgm:style>
          <a:lnRef idx="0">
            <a:schemeClr val="accent6"/>
          </a:lnRef>
          <a:fillRef idx="3">
            <a:schemeClr val="accent6"/>
          </a:fillRef>
          <a:effectRef idx="3">
            <a:schemeClr val="accent6"/>
          </a:effectRef>
          <a:fontRef idx="minor">
            <a:schemeClr val="lt1"/>
          </a:fontRef>
        </dgm:style>
      </dgm:prSet>
      <dgm:spPr/>
      <dgm:t>
        <a:bodyPr/>
        <a:lstStyle/>
        <a:p>
          <a:r>
            <a:rPr lang="en-AU" dirty="0" smtClean="0"/>
            <a:t>Proof of concept</a:t>
          </a:r>
          <a:endParaRPr lang="en-AU" dirty="0"/>
        </a:p>
      </dgm:t>
    </dgm:pt>
    <dgm:pt modelId="{5D7C680B-4D28-4A37-BD8B-1BD14835F7F7}" type="parTrans" cxnId="{EA57A6F2-8763-43B8-9002-521D59CA3F01}">
      <dgm:prSet/>
      <dgm:spPr/>
      <dgm:t>
        <a:bodyPr/>
        <a:lstStyle/>
        <a:p>
          <a:endParaRPr lang="en-AU"/>
        </a:p>
      </dgm:t>
    </dgm:pt>
    <dgm:pt modelId="{BC52DAE4-7B5F-4AC5-87AA-C60D8D2C67CB}" type="sibTrans" cxnId="{EA57A6F2-8763-43B8-9002-521D59CA3F01}">
      <dgm:prSet/>
      <dgm:spPr/>
      <dgm:t>
        <a:bodyPr/>
        <a:lstStyle/>
        <a:p>
          <a:endParaRPr lang="en-AU"/>
        </a:p>
      </dgm:t>
    </dgm:pt>
    <dgm:pt modelId="{15BF7112-508B-4985-8088-C7FB1DDFB3BA}" type="pres">
      <dgm:prSet presAssocID="{5E8A83D9-6643-4805-8416-2EE6E186D3EF}" presName="linear" presStyleCnt="0">
        <dgm:presLayoutVars>
          <dgm:dir/>
          <dgm:animLvl val="lvl"/>
          <dgm:resizeHandles val="exact"/>
        </dgm:presLayoutVars>
      </dgm:prSet>
      <dgm:spPr/>
      <dgm:t>
        <a:bodyPr/>
        <a:lstStyle/>
        <a:p>
          <a:endParaRPr lang="en-AU"/>
        </a:p>
      </dgm:t>
    </dgm:pt>
    <dgm:pt modelId="{36711C26-F142-4D07-8F5C-1B66531A2123}" type="pres">
      <dgm:prSet presAssocID="{1A8A2B59-2D3C-43EB-8218-2D53452BDE3E}" presName="parentLin" presStyleCnt="0"/>
      <dgm:spPr/>
      <dgm:t>
        <a:bodyPr/>
        <a:lstStyle/>
        <a:p>
          <a:endParaRPr lang="en-AU"/>
        </a:p>
      </dgm:t>
    </dgm:pt>
    <dgm:pt modelId="{E8757946-BEAD-40C1-B94E-A967171DEAD7}" type="pres">
      <dgm:prSet presAssocID="{1A8A2B59-2D3C-43EB-8218-2D53452BDE3E}" presName="parentLeftMargin" presStyleLbl="node1" presStyleIdx="0" presStyleCnt="3"/>
      <dgm:spPr/>
      <dgm:t>
        <a:bodyPr/>
        <a:lstStyle/>
        <a:p>
          <a:endParaRPr lang="en-AU"/>
        </a:p>
      </dgm:t>
    </dgm:pt>
    <dgm:pt modelId="{7C663A3C-51E4-4F5B-BFA6-B35EFDD81DB9}" type="pres">
      <dgm:prSet presAssocID="{1A8A2B59-2D3C-43EB-8218-2D53452BDE3E}" presName="parentText" presStyleLbl="node1" presStyleIdx="0" presStyleCnt="3">
        <dgm:presLayoutVars>
          <dgm:chMax val="0"/>
          <dgm:bulletEnabled val="1"/>
        </dgm:presLayoutVars>
      </dgm:prSet>
      <dgm:spPr/>
      <dgm:t>
        <a:bodyPr/>
        <a:lstStyle/>
        <a:p>
          <a:endParaRPr lang="en-AU"/>
        </a:p>
      </dgm:t>
    </dgm:pt>
    <dgm:pt modelId="{87E2F9F8-07DA-4F4D-9426-2E062A8EBDE2}" type="pres">
      <dgm:prSet presAssocID="{1A8A2B59-2D3C-43EB-8218-2D53452BDE3E}" presName="negativeSpace" presStyleCnt="0"/>
      <dgm:spPr/>
      <dgm:t>
        <a:bodyPr/>
        <a:lstStyle/>
        <a:p>
          <a:endParaRPr lang="en-AU"/>
        </a:p>
      </dgm:t>
    </dgm:pt>
    <dgm:pt modelId="{76532D25-2732-4F42-A624-BA27F952258E}" type="pres">
      <dgm:prSet presAssocID="{1A8A2B59-2D3C-43EB-8218-2D53452BDE3E}" presName="childText" presStyleLbl="conFgAcc1" presStyleIdx="0" presStyleCnt="3">
        <dgm:presLayoutVars>
          <dgm:bulletEnabled val="1"/>
        </dgm:presLayoutVars>
      </dgm:prSet>
      <dgm:spPr/>
      <dgm:t>
        <a:bodyPr/>
        <a:lstStyle/>
        <a:p>
          <a:endParaRPr lang="en-AU"/>
        </a:p>
      </dgm:t>
    </dgm:pt>
    <dgm:pt modelId="{2B1218B0-CA89-4D40-BB1B-BB80BD7CB898}" type="pres">
      <dgm:prSet presAssocID="{EAA61619-DDAE-4C33-930A-808AE1024B70}" presName="spaceBetweenRectangles" presStyleCnt="0"/>
      <dgm:spPr/>
      <dgm:t>
        <a:bodyPr/>
        <a:lstStyle/>
        <a:p>
          <a:endParaRPr lang="en-AU"/>
        </a:p>
      </dgm:t>
    </dgm:pt>
    <dgm:pt modelId="{021695B2-BFD9-47B9-B63B-8ABBA62BCEA8}" type="pres">
      <dgm:prSet presAssocID="{ED4429C6-542E-4984-B576-0114D862C172}" presName="parentLin" presStyleCnt="0"/>
      <dgm:spPr/>
      <dgm:t>
        <a:bodyPr/>
        <a:lstStyle/>
        <a:p>
          <a:endParaRPr lang="en-AU"/>
        </a:p>
      </dgm:t>
    </dgm:pt>
    <dgm:pt modelId="{FD00A743-47D3-4D7B-BA8E-CC1D944AD6F8}" type="pres">
      <dgm:prSet presAssocID="{ED4429C6-542E-4984-B576-0114D862C172}" presName="parentLeftMargin" presStyleLbl="node1" presStyleIdx="0" presStyleCnt="3"/>
      <dgm:spPr/>
      <dgm:t>
        <a:bodyPr/>
        <a:lstStyle/>
        <a:p>
          <a:endParaRPr lang="en-AU"/>
        </a:p>
      </dgm:t>
    </dgm:pt>
    <dgm:pt modelId="{4F781FED-5C06-4D6E-8406-3FEDDCE83E21}" type="pres">
      <dgm:prSet presAssocID="{ED4429C6-542E-4984-B576-0114D862C172}" presName="parentText" presStyleLbl="node1" presStyleIdx="1" presStyleCnt="3">
        <dgm:presLayoutVars>
          <dgm:chMax val="0"/>
          <dgm:bulletEnabled val="1"/>
        </dgm:presLayoutVars>
      </dgm:prSet>
      <dgm:spPr/>
      <dgm:t>
        <a:bodyPr/>
        <a:lstStyle/>
        <a:p>
          <a:endParaRPr lang="en-AU"/>
        </a:p>
      </dgm:t>
    </dgm:pt>
    <dgm:pt modelId="{92541750-3A67-49A2-90CD-2147964B1A1F}" type="pres">
      <dgm:prSet presAssocID="{ED4429C6-542E-4984-B576-0114D862C172}" presName="negativeSpace" presStyleCnt="0"/>
      <dgm:spPr/>
      <dgm:t>
        <a:bodyPr/>
        <a:lstStyle/>
        <a:p>
          <a:endParaRPr lang="en-AU"/>
        </a:p>
      </dgm:t>
    </dgm:pt>
    <dgm:pt modelId="{E8C7D483-FC79-427A-B434-435BC41B5991}" type="pres">
      <dgm:prSet presAssocID="{ED4429C6-542E-4984-B576-0114D862C172}" presName="childText" presStyleLbl="conFgAcc1" presStyleIdx="1" presStyleCnt="3">
        <dgm:presLayoutVars>
          <dgm:bulletEnabled val="1"/>
        </dgm:presLayoutVars>
      </dgm:prSet>
      <dgm:spPr/>
      <dgm:t>
        <a:bodyPr/>
        <a:lstStyle/>
        <a:p>
          <a:endParaRPr lang="en-AU"/>
        </a:p>
      </dgm:t>
    </dgm:pt>
    <dgm:pt modelId="{C736FE93-73B8-41E9-AE86-32C692F9130C}" type="pres">
      <dgm:prSet presAssocID="{2082E1FB-9B09-498F-BBA9-5F959122BD9E}" presName="spaceBetweenRectangles" presStyleCnt="0"/>
      <dgm:spPr/>
      <dgm:t>
        <a:bodyPr/>
        <a:lstStyle/>
        <a:p>
          <a:endParaRPr lang="en-AU"/>
        </a:p>
      </dgm:t>
    </dgm:pt>
    <dgm:pt modelId="{09F2B38D-EC0C-4DA1-B48C-3BB6A30265EA}" type="pres">
      <dgm:prSet presAssocID="{FE518CF3-958B-44B9-AA50-AC2FA4FC8A9A}" presName="parentLin" presStyleCnt="0"/>
      <dgm:spPr/>
      <dgm:t>
        <a:bodyPr/>
        <a:lstStyle/>
        <a:p>
          <a:endParaRPr lang="en-AU"/>
        </a:p>
      </dgm:t>
    </dgm:pt>
    <dgm:pt modelId="{8534CC31-429E-4BD0-A0CE-E35E2DBBA16B}" type="pres">
      <dgm:prSet presAssocID="{FE518CF3-958B-44B9-AA50-AC2FA4FC8A9A}" presName="parentLeftMargin" presStyleLbl="node1" presStyleIdx="1" presStyleCnt="3"/>
      <dgm:spPr/>
      <dgm:t>
        <a:bodyPr/>
        <a:lstStyle/>
        <a:p>
          <a:endParaRPr lang="en-AU"/>
        </a:p>
      </dgm:t>
    </dgm:pt>
    <dgm:pt modelId="{87F4C559-22F7-45A1-8ABE-070783B6ABED}" type="pres">
      <dgm:prSet presAssocID="{FE518CF3-958B-44B9-AA50-AC2FA4FC8A9A}" presName="parentText" presStyleLbl="node1" presStyleIdx="2" presStyleCnt="3">
        <dgm:presLayoutVars>
          <dgm:chMax val="0"/>
          <dgm:bulletEnabled val="1"/>
        </dgm:presLayoutVars>
      </dgm:prSet>
      <dgm:spPr/>
      <dgm:t>
        <a:bodyPr/>
        <a:lstStyle/>
        <a:p>
          <a:endParaRPr lang="en-AU"/>
        </a:p>
      </dgm:t>
    </dgm:pt>
    <dgm:pt modelId="{EECC6563-B8E3-4793-B1C2-1A5CECF43877}" type="pres">
      <dgm:prSet presAssocID="{FE518CF3-958B-44B9-AA50-AC2FA4FC8A9A}" presName="negativeSpace" presStyleCnt="0"/>
      <dgm:spPr/>
      <dgm:t>
        <a:bodyPr/>
        <a:lstStyle/>
        <a:p>
          <a:endParaRPr lang="en-AU"/>
        </a:p>
      </dgm:t>
    </dgm:pt>
    <dgm:pt modelId="{32C62F06-1262-444C-8D23-BBDEA19E5820}" type="pres">
      <dgm:prSet presAssocID="{FE518CF3-958B-44B9-AA50-AC2FA4FC8A9A}" presName="childText" presStyleLbl="conFgAcc1" presStyleIdx="2" presStyleCnt="3">
        <dgm:presLayoutVars>
          <dgm:bulletEnabled val="1"/>
        </dgm:presLayoutVars>
      </dgm:prSet>
      <dgm:spPr/>
      <dgm:t>
        <a:bodyPr/>
        <a:lstStyle/>
        <a:p>
          <a:endParaRPr lang="en-AU"/>
        </a:p>
      </dgm:t>
    </dgm:pt>
  </dgm:ptLst>
  <dgm:cxnLst>
    <dgm:cxn modelId="{8AA4AAE6-1AFF-4C0A-AEDF-26C50797306E}" type="presOf" srcId="{FE518CF3-958B-44B9-AA50-AC2FA4FC8A9A}" destId="{87F4C559-22F7-45A1-8ABE-070783B6ABED}" srcOrd="1" destOrd="0" presId="urn:microsoft.com/office/officeart/2005/8/layout/list1"/>
    <dgm:cxn modelId="{F534D823-04AA-4215-A8AD-E67C9AAA880C}" type="presOf" srcId="{FE518CF3-958B-44B9-AA50-AC2FA4FC8A9A}" destId="{8534CC31-429E-4BD0-A0CE-E35E2DBBA16B}" srcOrd="0" destOrd="0" presId="urn:microsoft.com/office/officeart/2005/8/layout/list1"/>
    <dgm:cxn modelId="{A6BB51BD-D90A-405E-BE8A-2747728798BC}" type="presOf" srcId="{1A8A2B59-2D3C-43EB-8218-2D53452BDE3E}" destId="{7C663A3C-51E4-4F5B-BFA6-B35EFDD81DB9}" srcOrd="1" destOrd="0" presId="urn:microsoft.com/office/officeart/2005/8/layout/list1"/>
    <dgm:cxn modelId="{04551B61-F66F-4D71-BCC2-A5D24E6A27DF}" type="presOf" srcId="{ED4429C6-542E-4984-B576-0114D862C172}" destId="{FD00A743-47D3-4D7B-BA8E-CC1D944AD6F8}" srcOrd="0" destOrd="0" presId="urn:microsoft.com/office/officeart/2005/8/layout/list1"/>
    <dgm:cxn modelId="{4E7DAC33-0751-424B-BB18-F5DB97A8B0A9}" type="presOf" srcId="{5E8A83D9-6643-4805-8416-2EE6E186D3EF}" destId="{15BF7112-508B-4985-8088-C7FB1DDFB3BA}" srcOrd="0" destOrd="0" presId="urn:microsoft.com/office/officeart/2005/8/layout/list1"/>
    <dgm:cxn modelId="{AD253417-D649-4BA4-B85C-8D218CCC9854}" type="presOf" srcId="{ED4429C6-542E-4984-B576-0114D862C172}" destId="{4F781FED-5C06-4D6E-8406-3FEDDCE83E21}" srcOrd="1" destOrd="0" presId="urn:microsoft.com/office/officeart/2005/8/layout/list1"/>
    <dgm:cxn modelId="{B0B5B1C3-A646-4A21-B111-2B138765D701}" type="presOf" srcId="{1A8A2B59-2D3C-43EB-8218-2D53452BDE3E}" destId="{E8757946-BEAD-40C1-B94E-A967171DEAD7}" srcOrd="0" destOrd="0" presId="urn:microsoft.com/office/officeart/2005/8/layout/list1"/>
    <dgm:cxn modelId="{EA57A6F2-8763-43B8-9002-521D59CA3F01}" srcId="{5E8A83D9-6643-4805-8416-2EE6E186D3EF}" destId="{FE518CF3-958B-44B9-AA50-AC2FA4FC8A9A}" srcOrd="2" destOrd="0" parTransId="{5D7C680B-4D28-4A37-BD8B-1BD14835F7F7}" sibTransId="{BC52DAE4-7B5F-4AC5-87AA-C60D8D2C67CB}"/>
    <dgm:cxn modelId="{90EECDA4-58C0-4E4F-85BE-A2D389B933DD}" srcId="{5E8A83D9-6643-4805-8416-2EE6E186D3EF}" destId="{1A8A2B59-2D3C-43EB-8218-2D53452BDE3E}" srcOrd="0" destOrd="0" parTransId="{BACE6FFD-335E-44D4-AB5F-8DCAF6AB799F}" sibTransId="{EAA61619-DDAE-4C33-930A-808AE1024B70}"/>
    <dgm:cxn modelId="{C73ECB10-E11C-47CD-867F-E66AADA1B9EF}" srcId="{5E8A83D9-6643-4805-8416-2EE6E186D3EF}" destId="{ED4429C6-542E-4984-B576-0114D862C172}" srcOrd="1" destOrd="0" parTransId="{04C3DA88-F2CB-4ADE-AB57-92628F432F73}" sibTransId="{2082E1FB-9B09-498F-BBA9-5F959122BD9E}"/>
    <dgm:cxn modelId="{329149F4-356D-4D10-AB3E-9F302EC2CB52}" type="presParOf" srcId="{15BF7112-508B-4985-8088-C7FB1DDFB3BA}" destId="{36711C26-F142-4D07-8F5C-1B66531A2123}" srcOrd="0" destOrd="0" presId="urn:microsoft.com/office/officeart/2005/8/layout/list1"/>
    <dgm:cxn modelId="{10D515F1-4043-49D2-A14C-BC5C4E96D766}" type="presParOf" srcId="{36711C26-F142-4D07-8F5C-1B66531A2123}" destId="{E8757946-BEAD-40C1-B94E-A967171DEAD7}" srcOrd="0" destOrd="0" presId="urn:microsoft.com/office/officeart/2005/8/layout/list1"/>
    <dgm:cxn modelId="{AF291410-FEA4-4E77-A196-18AF70353639}" type="presParOf" srcId="{36711C26-F142-4D07-8F5C-1B66531A2123}" destId="{7C663A3C-51E4-4F5B-BFA6-B35EFDD81DB9}" srcOrd="1" destOrd="0" presId="urn:microsoft.com/office/officeart/2005/8/layout/list1"/>
    <dgm:cxn modelId="{AAAA0FEF-8E4A-4007-A88C-0EB612A05657}" type="presParOf" srcId="{15BF7112-508B-4985-8088-C7FB1DDFB3BA}" destId="{87E2F9F8-07DA-4F4D-9426-2E062A8EBDE2}" srcOrd="1" destOrd="0" presId="urn:microsoft.com/office/officeart/2005/8/layout/list1"/>
    <dgm:cxn modelId="{9A6A71B2-2017-4054-BE3D-4DC8E67CC666}" type="presParOf" srcId="{15BF7112-508B-4985-8088-C7FB1DDFB3BA}" destId="{76532D25-2732-4F42-A624-BA27F952258E}" srcOrd="2" destOrd="0" presId="urn:microsoft.com/office/officeart/2005/8/layout/list1"/>
    <dgm:cxn modelId="{D1E8FE70-9F2A-48DF-B818-5DBE84886A2F}" type="presParOf" srcId="{15BF7112-508B-4985-8088-C7FB1DDFB3BA}" destId="{2B1218B0-CA89-4D40-BB1B-BB80BD7CB898}" srcOrd="3" destOrd="0" presId="urn:microsoft.com/office/officeart/2005/8/layout/list1"/>
    <dgm:cxn modelId="{B83A9720-2A1A-4B69-BC4D-73D1731F3553}" type="presParOf" srcId="{15BF7112-508B-4985-8088-C7FB1DDFB3BA}" destId="{021695B2-BFD9-47B9-B63B-8ABBA62BCEA8}" srcOrd="4" destOrd="0" presId="urn:microsoft.com/office/officeart/2005/8/layout/list1"/>
    <dgm:cxn modelId="{9CA1E786-1B2D-4D74-AF6A-C0FCE54BAFCD}" type="presParOf" srcId="{021695B2-BFD9-47B9-B63B-8ABBA62BCEA8}" destId="{FD00A743-47D3-4D7B-BA8E-CC1D944AD6F8}" srcOrd="0" destOrd="0" presId="urn:microsoft.com/office/officeart/2005/8/layout/list1"/>
    <dgm:cxn modelId="{6ECA8742-09E1-4EE4-906E-2E438A8803A0}" type="presParOf" srcId="{021695B2-BFD9-47B9-B63B-8ABBA62BCEA8}" destId="{4F781FED-5C06-4D6E-8406-3FEDDCE83E21}" srcOrd="1" destOrd="0" presId="urn:microsoft.com/office/officeart/2005/8/layout/list1"/>
    <dgm:cxn modelId="{FBE68668-F1E2-49BC-8503-E7CF816B2506}" type="presParOf" srcId="{15BF7112-508B-4985-8088-C7FB1DDFB3BA}" destId="{92541750-3A67-49A2-90CD-2147964B1A1F}" srcOrd="5" destOrd="0" presId="urn:microsoft.com/office/officeart/2005/8/layout/list1"/>
    <dgm:cxn modelId="{7BFAB804-A041-41AF-B50F-90B396784212}" type="presParOf" srcId="{15BF7112-508B-4985-8088-C7FB1DDFB3BA}" destId="{E8C7D483-FC79-427A-B434-435BC41B5991}" srcOrd="6" destOrd="0" presId="urn:microsoft.com/office/officeart/2005/8/layout/list1"/>
    <dgm:cxn modelId="{532906E1-551A-4CA7-AC5D-114BB1064E36}" type="presParOf" srcId="{15BF7112-508B-4985-8088-C7FB1DDFB3BA}" destId="{C736FE93-73B8-41E9-AE86-32C692F9130C}" srcOrd="7" destOrd="0" presId="urn:microsoft.com/office/officeart/2005/8/layout/list1"/>
    <dgm:cxn modelId="{7E02A585-D08F-49BA-866B-EF89714BCCAA}" type="presParOf" srcId="{15BF7112-508B-4985-8088-C7FB1DDFB3BA}" destId="{09F2B38D-EC0C-4DA1-B48C-3BB6A30265EA}" srcOrd="8" destOrd="0" presId="urn:microsoft.com/office/officeart/2005/8/layout/list1"/>
    <dgm:cxn modelId="{0D58C166-96FC-4697-8FE6-D33B0816542D}" type="presParOf" srcId="{09F2B38D-EC0C-4DA1-B48C-3BB6A30265EA}" destId="{8534CC31-429E-4BD0-A0CE-E35E2DBBA16B}" srcOrd="0" destOrd="0" presId="urn:microsoft.com/office/officeart/2005/8/layout/list1"/>
    <dgm:cxn modelId="{DEF8993C-9C82-429C-BF83-58C0840D9F3D}" type="presParOf" srcId="{09F2B38D-EC0C-4DA1-B48C-3BB6A30265EA}" destId="{87F4C559-22F7-45A1-8ABE-070783B6ABED}" srcOrd="1" destOrd="0" presId="urn:microsoft.com/office/officeart/2005/8/layout/list1"/>
    <dgm:cxn modelId="{9B07FE4C-A00E-4A19-8AC1-987E2F71A3D9}" type="presParOf" srcId="{15BF7112-508B-4985-8088-C7FB1DDFB3BA}" destId="{EECC6563-B8E3-4793-B1C2-1A5CECF43877}" srcOrd="9" destOrd="0" presId="urn:microsoft.com/office/officeart/2005/8/layout/list1"/>
    <dgm:cxn modelId="{4A0089A5-3623-48A0-9114-BA4612AF0493}" type="presParOf" srcId="{15BF7112-508B-4985-8088-C7FB1DDFB3BA}" destId="{32C62F06-1262-444C-8D23-BBDEA19E582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32D25-2732-4F42-A624-BA27F952258E}">
      <dsp:nvSpPr>
        <dsp:cNvPr id="0" name=""/>
        <dsp:cNvSpPr/>
      </dsp:nvSpPr>
      <dsp:spPr>
        <a:xfrm>
          <a:off x="0" y="543261"/>
          <a:ext cx="8229599" cy="856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C663A3C-51E4-4F5B-BFA6-B35EFDD81DB9}">
      <dsp:nvSpPr>
        <dsp:cNvPr id="0" name=""/>
        <dsp:cNvSpPr/>
      </dsp:nvSpPr>
      <dsp:spPr>
        <a:xfrm>
          <a:off x="411480" y="41421"/>
          <a:ext cx="5760720" cy="1003680"/>
        </a:xfrm>
        <a:prstGeom prst="roundRect">
          <a:avLst/>
        </a:prstGeom>
        <a:solidFill>
          <a:schemeClr val="accent1"/>
        </a:solidFill>
        <a:ln w="25400" cap="flat" cmpd="sng" algn="ctr">
          <a:solidFill>
            <a:schemeClr val="accent1">
              <a:shade val="50000"/>
            </a:schemeClr>
          </a:solidFill>
          <a:prstDash val="solid"/>
        </a:ln>
        <a:effectLst/>
        <a:scene3d>
          <a:camera prst="orthographicFront"/>
          <a:lightRig rig="flat" dir="t"/>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17742" tIns="0" rIns="217742" bIns="0" numCol="1" spcCol="1270" anchor="ctr" anchorCtr="0">
          <a:noAutofit/>
        </a:bodyPr>
        <a:lstStyle/>
        <a:p>
          <a:pPr lvl="0" algn="l" defTabSz="1511300">
            <a:lnSpc>
              <a:spcPct val="90000"/>
            </a:lnSpc>
            <a:spcBef>
              <a:spcPct val="0"/>
            </a:spcBef>
            <a:spcAft>
              <a:spcPct val="35000"/>
            </a:spcAft>
          </a:pPr>
          <a:r>
            <a:rPr lang="en-AU" sz="3400" kern="1200" dirty="0" smtClean="0"/>
            <a:t>National level</a:t>
          </a:r>
          <a:endParaRPr lang="en-AU" sz="3400" kern="1200" dirty="0"/>
        </a:p>
      </dsp:txBody>
      <dsp:txXfrm>
        <a:off x="460476" y="90417"/>
        <a:ext cx="5662728" cy="905688"/>
      </dsp:txXfrm>
    </dsp:sp>
    <dsp:sp modelId="{E8C7D483-FC79-427A-B434-435BC41B5991}">
      <dsp:nvSpPr>
        <dsp:cNvPr id="0" name=""/>
        <dsp:cNvSpPr/>
      </dsp:nvSpPr>
      <dsp:spPr>
        <a:xfrm>
          <a:off x="0" y="2085501"/>
          <a:ext cx="8229599" cy="856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F781FED-5C06-4D6E-8406-3FEDDCE83E21}">
      <dsp:nvSpPr>
        <dsp:cNvPr id="0" name=""/>
        <dsp:cNvSpPr/>
      </dsp:nvSpPr>
      <dsp:spPr>
        <a:xfrm>
          <a:off x="411480" y="1583661"/>
          <a:ext cx="5760720" cy="1003680"/>
        </a:xfrm>
        <a:prstGeom prst="roundRect">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dsp:spPr>
      <dsp:style>
        <a:lnRef idx="1">
          <a:schemeClr val="accent2"/>
        </a:lnRef>
        <a:fillRef idx="3">
          <a:schemeClr val="accent2"/>
        </a:fillRef>
        <a:effectRef idx="2">
          <a:schemeClr val="accent2"/>
        </a:effectRef>
        <a:fontRef idx="minor">
          <a:schemeClr val="lt1"/>
        </a:fontRef>
      </dsp:style>
      <dsp:txBody>
        <a:bodyPr spcFirstLastPara="0" vert="horz" wrap="square" lIns="217742" tIns="0" rIns="217742" bIns="0" numCol="1" spcCol="1270" anchor="ctr" anchorCtr="0">
          <a:noAutofit/>
        </a:bodyPr>
        <a:lstStyle/>
        <a:p>
          <a:pPr lvl="0" algn="l" defTabSz="1511300">
            <a:lnSpc>
              <a:spcPct val="90000"/>
            </a:lnSpc>
            <a:spcBef>
              <a:spcPct val="0"/>
            </a:spcBef>
            <a:spcAft>
              <a:spcPct val="35000"/>
            </a:spcAft>
          </a:pPr>
          <a:r>
            <a:rPr lang="en-AU" sz="3400" kern="1200" dirty="0" smtClean="0"/>
            <a:t>Regional level</a:t>
          </a:r>
          <a:endParaRPr lang="en-AU" sz="3400" kern="1200" dirty="0"/>
        </a:p>
      </dsp:txBody>
      <dsp:txXfrm>
        <a:off x="460476" y="1632657"/>
        <a:ext cx="5662728" cy="905688"/>
      </dsp:txXfrm>
    </dsp:sp>
    <dsp:sp modelId="{32C62F06-1262-444C-8D23-BBDEA19E5820}">
      <dsp:nvSpPr>
        <dsp:cNvPr id="0" name=""/>
        <dsp:cNvSpPr/>
      </dsp:nvSpPr>
      <dsp:spPr>
        <a:xfrm>
          <a:off x="0" y="3627741"/>
          <a:ext cx="8229599" cy="856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7F4C559-22F7-45A1-8ABE-070783B6ABED}">
      <dsp:nvSpPr>
        <dsp:cNvPr id="0" name=""/>
        <dsp:cNvSpPr/>
      </dsp:nvSpPr>
      <dsp:spPr>
        <a:xfrm>
          <a:off x="411480" y="3125901"/>
          <a:ext cx="5760720" cy="1003680"/>
        </a:xfrm>
        <a:prstGeom prst="roundRect">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217742" tIns="0" rIns="217742" bIns="0" numCol="1" spcCol="1270" anchor="ctr" anchorCtr="0">
          <a:noAutofit/>
        </a:bodyPr>
        <a:lstStyle/>
        <a:p>
          <a:pPr lvl="0" algn="l" defTabSz="1511300">
            <a:lnSpc>
              <a:spcPct val="90000"/>
            </a:lnSpc>
            <a:spcBef>
              <a:spcPct val="0"/>
            </a:spcBef>
            <a:spcAft>
              <a:spcPct val="35000"/>
            </a:spcAft>
          </a:pPr>
          <a:r>
            <a:rPr lang="en-AU" sz="3400" kern="1200" dirty="0" smtClean="0"/>
            <a:t>Proof of concept</a:t>
          </a:r>
          <a:endParaRPr lang="en-AU" sz="3400" kern="1200" dirty="0"/>
        </a:p>
      </dsp:txBody>
      <dsp:txXfrm>
        <a:off x="460476" y="3174897"/>
        <a:ext cx="5662728" cy="90568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drawing1.xml><?xml version="1.0" encoding="utf-8"?>
<c:userShapes xmlns:c="http://schemas.openxmlformats.org/drawingml/2006/chart">
  <cdr:relSizeAnchor xmlns:cdr="http://schemas.openxmlformats.org/drawingml/2006/chartDrawing">
    <cdr:from>
      <cdr:x>0.07258</cdr:x>
      <cdr:y>0.6129</cdr:y>
    </cdr:from>
    <cdr:to>
      <cdr:x>0.98387</cdr:x>
      <cdr:y>0.6129</cdr:y>
    </cdr:to>
    <cdr:cxnSp macro="">
      <cdr:nvCxnSpPr>
        <cdr:cNvPr id="3" name="Straight Connector 2"/>
        <cdr:cNvCxnSpPr/>
      </cdr:nvCxnSpPr>
      <cdr:spPr>
        <a:xfrm xmlns:a="http://schemas.openxmlformats.org/drawingml/2006/main">
          <a:off x="648072" y="2736304"/>
          <a:ext cx="8136901" cy="0"/>
        </a:xfrm>
        <a:prstGeom xmlns:a="http://schemas.openxmlformats.org/drawingml/2006/main" prst="line">
          <a:avLst/>
        </a:prstGeom>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9139C5-E507-403D-AD10-3929A03B3818}" type="datetimeFigureOut">
              <a:rPr lang="en-AU" smtClean="0"/>
              <a:t>23/04/2015</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F8D8FE-8ECE-4EA3-91F2-1E645E7F4C65}" type="slidenum">
              <a:rPr lang="en-AU" smtClean="0"/>
              <a:t>‹#›</a:t>
            </a:fld>
            <a:endParaRPr lang="en-AU"/>
          </a:p>
        </p:txBody>
      </p:sp>
    </p:spTree>
    <p:extLst>
      <p:ext uri="{BB962C8B-B14F-4D97-AF65-F5344CB8AC3E}">
        <p14:creationId xmlns:p14="http://schemas.microsoft.com/office/powerpoint/2010/main" val="1524992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smtClean="0"/>
              <a:t>Read</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800">
                <a:solidFill>
                  <a:schemeClr val="tx1"/>
                </a:solidFill>
                <a:latin typeface="Times New Roman" pitchFamily="18" charset="0"/>
                <a:ea typeface="SimSun" pitchFamily="2" charset="-122"/>
              </a:defRPr>
            </a:lvl1pPr>
            <a:lvl2pPr marL="742950" indent="-285750" eaLnBrk="0" hangingPunct="0">
              <a:defRPr kumimoji="1" sz="2800">
                <a:solidFill>
                  <a:schemeClr val="tx1"/>
                </a:solidFill>
                <a:latin typeface="Times New Roman" pitchFamily="18" charset="0"/>
                <a:ea typeface="SimSun" pitchFamily="2" charset="-122"/>
              </a:defRPr>
            </a:lvl2pPr>
            <a:lvl3pPr marL="1143000" indent="-228600" eaLnBrk="0" hangingPunct="0">
              <a:defRPr kumimoji="1" sz="2800">
                <a:solidFill>
                  <a:schemeClr val="tx1"/>
                </a:solidFill>
                <a:latin typeface="Times New Roman" pitchFamily="18" charset="0"/>
                <a:ea typeface="SimSun" pitchFamily="2" charset="-122"/>
              </a:defRPr>
            </a:lvl3pPr>
            <a:lvl4pPr marL="1600200" indent="-228600" eaLnBrk="0" hangingPunct="0">
              <a:defRPr kumimoji="1" sz="2800">
                <a:solidFill>
                  <a:schemeClr val="tx1"/>
                </a:solidFill>
                <a:latin typeface="Times New Roman" pitchFamily="18" charset="0"/>
                <a:ea typeface="SimSun" pitchFamily="2" charset="-122"/>
              </a:defRPr>
            </a:lvl4pPr>
            <a:lvl5pPr marL="2057400" indent="-228600" eaLnBrk="0" hangingPunct="0">
              <a:defRPr kumimoji="1" sz="28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kumimoji="1" sz="28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kumimoji="1" sz="28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kumimoji="1" sz="28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kumimoji="1" sz="2800">
                <a:solidFill>
                  <a:schemeClr val="tx1"/>
                </a:solidFill>
                <a:latin typeface="Times New Roman" pitchFamily="18" charset="0"/>
                <a:ea typeface="SimSun" pitchFamily="2" charset="-122"/>
              </a:defRPr>
            </a:lvl9pPr>
          </a:lstStyle>
          <a:p>
            <a:pPr eaLnBrk="1" hangingPunct="1"/>
            <a:fld id="{F4CA9B01-5A6C-45D8-AF96-0BD9093EB99A}" type="slidenum">
              <a:rPr lang="en-AU" sz="1200" smtClean="0">
                <a:solidFill>
                  <a:srgbClr val="000000"/>
                </a:solidFill>
              </a:rPr>
              <a:pPr eaLnBrk="1" hangingPunct="1"/>
              <a:t>3</a:t>
            </a:fld>
            <a:endParaRPr lang="en-AU" sz="1200"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34BCDED-92EF-4118-B775-FAB6DC0F5E7E}" type="slidenum">
              <a:rPr lang="en-AU" smtClean="0">
                <a:solidFill>
                  <a:prstClr val="black"/>
                </a:solidFill>
              </a:rPr>
              <a:pPr eaLnBrk="1" hangingPunct="1"/>
              <a:t>13</a:t>
            </a:fld>
            <a:endParaRPr lang="en-AU"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CF6951D-136E-4214-BAD1-CB45F526D186}" type="slidenum">
              <a:rPr lang="en-AU" smtClean="0">
                <a:solidFill>
                  <a:prstClr val="black"/>
                </a:solidFill>
              </a:rPr>
              <a:pPr/>
              <a:t>14</a:t>
            </a:fld>
            <a:endParaRPr lang="en-AU">
              <a:solidFill>
                <a:prstClr val="black"/>
              </a:solidFill>
            </a:endParaRPr>
          </a:p>
        </p:txBody>
      </p:sp>
    </p:spTree>
    <p:extLst>
      <p:ext uri="{BB962C8B-B14F-4D97-AF65-F5344CB8AC3E}">
        <p14:creationId xmlns:p14="http://schemas.microsoft.com/office/powerpoint/2010/main" val="420183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F6951D-136E-4214-BAD1-CB45F526D186}" type="slidenum">
              <a:rPr lang="en-AU" smtClean="0">
                <a:solidFill>
                  <a:prstClr val="black"/>
                </a:solidFill>
              </a:rPr>
              <a:pPr/>
              <a:t>16</a:t>
            </a:fld>
            <a:endParaRPr lang="en-AU">
              <a:solidFill>
                <a:prstClr val="black"/>
              </a:solidFill>
            </a:endParaRPr>
          </a:p>
        </p:txBody>
      </p:sp>
    </p:spTree>
    <p:extLst>
      <p:ext uri="{BB962C8B-B14F-4D97-AF65-F5344CB8AC3E}">
        <p14:creationId xmlns:p14="http://schemas.microsoft.com/office/powerpoint/2010/main" val="619895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itchFamily="34" charset="0"/>
              <a:buNone/>
            </a:pPr>
            <a:endParaRPr lang="en-AU" sz="1200" dirty="0" smtClean="0">
              <a:latin typeface="Arial" charset="0"/>
              <a:cs typeface="Arial" charset="0"/>
            </a:endParaRPr>
          </a:p>
        </p:txBody>
      </p:sp>
      <p:sp>
        <p:nvSpPr>
          <p:cNvPr id="4" name="Slide Number Placeholder 3"/>
          <p:cNvSpPr>
            <a:spLocks noGrp="1"/>
          </p:cNvSpPr>
          <p:nvPr>
            <p:ph type="sldNum" sz="quarter" idx="10"/>
          </p:nvPr>
        </p:nvSpPr>
        <p:spPr/>
        <p:txBody>
          <a:bodyPr/>
          <a:lstStyle/>
          <a:p>
            <a:fld id="{FCF6951D-136E-4214-BAD1-CB45F526D186}" type="slidenum">
              <a:rPr lang="en-AU" smtClean="0">
                <a:solidFill>
                  <a:prstClr val="black"/>
                </a:solidFill>
              </a:rPr>
              <a:pPr/>
              <a:t>17</a:t>
            </a:fld>
            <a:endParaRPr lang="en-AU">
              <a:solidFill>
                <a:prstClr val="black"/>
              </a:solidFill>
            </a:endParaRPr>
          </a:p>
        </p:txBody>
      </p:sp>
    </p:spTree>
    <p:extLst>
      <p:ext uri="{BB962C8B-B14F-4D97-AF65-F5344CB8AC3E}">
        <p14:creationId xmlns:p14="http://schemas.microsoft.com/office/powerpoint/2010/main" val="3068194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CF6951D-136E-4214-BAD1-CB45F526D186}" type="slidenum">
              <a:rPr lang="en-AU" smtClean="0">
                <a:solidFill>
                  <a:prstClr val="black"/>
                </a:solidFill>
              </a:rPr>
              <a:pPr/>
              <a:t>18</a:t>
            </a:fld>
            <a:endParaRPr lang="en-AU">
              <a:solidFill>
                <a:prstClr val="black"/>
              </a:solidFill>
            </a:endParaRPr>
          </a:p>
        </p:txBody>
      </p:sp>
    </p:spTree>
    <p:extLst>
      <p:ext uri="{BB962C8B-B14F-4D97-AF65-F5344CB8AC3E}">
        <p14:creationId xmlns:p14="http://schemas.microsoft.com/office/powerpoint/2010/main" val="184510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F6951D-136E-4214-BAD1-CB45F526D186}" type="slidenum">
              <a:rPr lang="en-AU" smtClean="0">
                <a:solidFill>
                  <a:prstClr val="black"/>
                </a:solidFill>
              </a:rPr>
              <a:pPr/>
              <a:t>19</a:t>
            </a:fld>
            <a:endParaRPr lang="en-AU">
              <a:solidFill>
                <a:prstClr val="black"/>
              </a:solidFill>
            </a:endParaRPr>
          </a:p>
        </p:txBody>
      </p:sp>
    </p:spTree>
    <p:extLst>
      <p:ext uri="{BB962C8B-B14F-4D97-AF65-F5344CB8AC3E}">
        <p14:creationId xmlns:p14="http://schemas.microsoft.com/office/powerpoint/2010/main" val="181226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0" kern="1200" baseline="0" dirty="0" smtClean="0">
                <a:solidFill>
                  <a:schemeClr val="tx1"/>
                </a:solidFill>
                <a:latin typeface="+mn-lt"/>
                <a:ea typeface="+mn-ea"/>
                <a:cs typeface="+mn-cs"/>
              </a:rPr>
              <a:t>Theme 1 recognizes that government working alone cannot achieve</a:t>
            </a:r>
          </a:p>
          <a:p>
            <a:r>
              <a:rPr lang="en-AU" sz="1200" b="0" kern="1200" baseline="0" dirty="0" smtClean="0">
                <a:solidFill>
                  <a:schemeClr val="tx1"/>
                </a:solidFill>
                <a:latin typeface="+mn-lt"/>
                <a:ea typeface="+mn-ea"/>
                <a:cs typeface="+mn-cs"/>
              </a:rPr>
              <a:t>food security.</a:t>
            </a:r>
          </a:p>
          <a:p>
            <a:r>
              <a:rPr lang="en-AU" sz="1200" kern="1200" baseline="0" dirty="0" smtClean="0">
                <a:solidFill>
                  <a:schemeClr val="tx1"/>
                </a:solidFill>
                <a:latin typeface="+mn-lt"/>
                <a:ea typeface="+mn-ea"/>
                <a:cs typeface="+mn-cs"/>
              </a:rPr>
              <a:t>This theme outlines a leadership</a:t>
            </a:r>
          </a:p>
          <a:p>
            <a:r>
              <a:rPr lang="en-AU" sz="1200" kern="1200" baseline="0" dirty="0" smtClean="0">
                <a:solidFill>
                  <a:schemeClr val="tx1"/>
                </a:solidFill>
                <a:latin typeface="+mn-lt"/>
                <a:ea typeface="+mn-ea"/>
                <a:cs typeface="+mn-cs"/>
              </a:rPr>
              <a:t>structure and ways in which sectors can cooperate to build strong national</a:t>
            </a:r>
          </a:p>
          <a:p>
            <a:r>
              <a:rPr lang="en-AU" sz="1200" kern="1200" baseline="0" dirty="0" smtClean="0">
                <a:solidFill>
                  <a:schemeClr val="tx1"/>
                </a:solidFill>
                <a:latin typeface="+mn-lt"/>
                <a:ea typeface="+mn-ea"/>
                <a:cs typeface="+mn-cs"/>
              </a:rPr>
              <a:t>and regional partnerships to face current and future challenges to our food</a:t>
            </a:r>
          </a:p>
          <a:p>
            <a:r>
              <a:rPr lang="en-AU" sz="1200" kern="1200" baseline="0" dirty="0" smtClean="0">
                <a:solidFill>
                  <a:schemeClr val="tx1"/>
                </a:solidFill>
                <a:latin typeface="+mn-lt"/>
                <a:ea typeface="+mn-ea"/>
                <a:cs typeface="+mn-cs"/>
              </a:rPr>
              <a:t>system.</a:t>
            </a:r>
            <a:endParaRPr lang="en-AU" b="0" dirty="0"/>
          </a:p>
        </p:txBody>
      </p:sp>
      <p:sp>
        <p:nvSpPr>
          <p:cNvPr id="4" name="Slide Number Placeholder 3"/>
          <p:cNvSpPr>
            <a:spLocks noGrp="1"/>
          </p:cNvSpPr>
          <p:nvPr>
            <p:ph type="sldNum" sz="quarter" idx="10"/>
          </p:nvPr>
        </p:nvSpPr>
        <p:spPr/>
        <p:txBody>
          <a:bodyPr/>
          <a:lstStyle/>
          <a:p>
            <a:fld id="{7854AF14-AE0D-A440-8F85-8F498093A465}" type="slidenum">
              <a:rPr lang="fr-FR" smtClean="0">
                <a:solidFill>
                  <a:prstClr val="black"/>
                </a:solidFill>
              </a:rPr>
              <a:pPr/>
              <a:t>22</a:t>
            </a:fld>
            <a:endParaRPr lang="fr-FR">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Read </a:t>
            </a:r>
          </a:p>
          <a:p>
            <a:endParaRPr lang="en-AU" dirty="0"/>
          </a:p>
        </p:txBody>
      </p:sp>
      <p:sp>
        <p:nvSpPr>
          <p:cNvPr id="4" name="Slide Number Placeholder 3"/>
          <p:cNvSpPr>
            <a:spLocks noGrp="1"/>
          </p:cNvSpPr>
          <p:nvPr>
            <p:ph type="sldNum" sz="quarter" idx="10"/>
          </p:nvPr>
        </p:nvSpPr>
        <p:spPr/>
        <p:txBody>
          <a:bodyPr/>
          <a:lstStyle/>
          <a:p>
            <a:fld id="{FCF6951D-136E-4214-BAD1-CB45F526D186}" type="slidenum">
              <a:rPr lang="en-AU" smtClean="0">
                <a:solidFill>
                  <a:prstClr val="black"/>
                </a:solidFill>
              </a:rPr>
              <a:pPr/>
              <a:t>4</a:t>
            </a:fld>
            <a:endParaRPr lang="en-AU">
              <a:solidFill>
                <a:prstClr val="black"/>
              </a:solidFill>
            </a:endParaRPr>
          </a:p>
        </p:txBody>
      </p:sp>
    </p:spTree>
    <p:extLst>
      <p:ext uri="{BB962C8B-B14F-4D97-AF65-F5344CB8AC3E}">
        <p14:creationId xmlns:p14="http://schemas.microsoft.com/office/powerpoint/2010/main" val="196000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The determinants of</a:t>
            </a:r>
            <a:r>
              <a:rPr lang="en-AU" baseline="0" dirty="0" smtClean="0"/>
              <a:t> FS are basic but the building blocks and supporting elements and mechanisms required are complex and interrelated. Here we can see how in today’s modern society, food security is also a function of the social safety net system as well as the market economy.</a:t>
            </a:r>
            <a:endParaRPr lang="en-AU" dirty="0"/>
          </a:p>
        </p:txBody>
      </p:sp>
      <p:sp>
        <p:nvSpPr>
          <p:cNvPr id="4" name="Slide Number Placeholder 3"/>
          <p:cNvSpPr>
            <a:spLocks noGrp="1"/>
          </p:cNvSpPr>
          <p:nvPr>
            <p:ph type="sldNum" sz="quarter" idx="10"/>
          </p:nvPr>
        </p:nvSpPr>
        <p:spPr/>
        <p:txBody>
          <a:bodyPr/>
          <a:lstStyle/>
          <a:p>
            <a:pPr>
              <a:defRPr/>
            </a:pPr>
            <a:fld id="{CB297527-A1FD-45B0-8A45-607F31380BA0}" type="slidenum">
              <a:rPr lang="en-GB" smtClean="0">
                <a:solidFill>
                  <a:prstClr val="black"/>
                </a:solidFill>
              </a:rPr>
              <a:pPr>
                <a:defRPr/>
              </a:pPr>
              <a:t>5</a:t>
            </a:fld>
            <a:endParaRPr lang="en-GB">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As a snapshot, let’s have</a:t>
            </a:r>
            <a:r>
              <a:rPr lang="en-AU" baseline="0" dirty="0" smtClean="0"/>
              <a:t> a look at food availability in some of the countries, including RMI here. As you can see, the level of imports and the consumed calories on average can tell interesting stories and could act as indicators as to the situation of food security at the national and local levels.</a:t>
            </a:r>
            <a:endParaRPr lang="en-AU" dirty="0"/>
          </a:p>
        </p:txBody>
      </p:sp>
      <p:sp>
        <p:nvSpPr>
          <p:cNvPr id="4" name="Slide Number Placeholder 3"/>
          <p:cNvSpPr>
            <a:spLocks noGrp="1"/>
          </p:cNvSpPr>
          <p:nvPr>
            <p:ph type="sldNum" sz="quarter" idx="10"/>
          </p:nvPr>
        </p:nvSpPr>
        <p:spPr/>
        <p:txBody>
          <a:bodyPr/>
          <a:lstStyle/>
          <a:p>
            <a:fld id="{69A0AEB7-46E0-4C9B-B28E-92097D2B3D20}" type="slidenum">
              <a:rPr lang="en-AU" smtClean="0">
                <a:solidFill>
                  <a:prstClr val="black"/>
                </a:solidFill>
              </a:rPr>
              <a:pPr/>
              <a:t>6</a:t>
            </a:fld>
            <a:endParaRPr lang="en-AU">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Here, we’re seeing today that across the region for the most part, local</a:t>
            </a:r>
            <a:r>
              <a:rPr lang="en-AU" baseline="0" dirty="0" smtClean="0"/>
              <a:t> food production is declining, as is reflected in the contribution of the sector to the total GDP. It is interesting to note that those two countries that show an increasing share are due to the development of export markets and the local supply of coffee, palm oil, and coconut oil and copra products.</a:t>
            </a:r>
          </a:p>
        </p:txBody>
      </p:sp>
      <p:sp>
        <p:nvSpPr>
          <p:cNvPr id="4" name="Slide Number Placeholder 3"/>
          <p:cNvSpPr>
            <a:spLocks noGrp="1"/>
          </p:cNvSpPr>
          <p:nvPr>
            <p:ph type="sldNum" sz="quarter" idx="10"/>
          </p:nvPr>
        </p:nvSpPr>
        <p:spPr/>
        <p:txBody>
          <a:bodyPr/>
          <a:lstStyle/>
          <a:p>
            <a:fld id="{FCF6951D-136E-4214-BAD1-CB45F526D186}" type="slidenum">
              <a:rPr lang="en-AU" smtClean="0">
                <a:solidFill>
                  <a:prstClr val="black"/>
                </a:solidFill>
              </a:rPr>
              <a:pPr/>
              <a:t>7</a:t>
            </a:fld>
            <a:endParaRPr lang="en-AU">
              <a:solidFill>
                <a:prstClr val="black"/>
              </a:solidFill>
            </a:endParaRPr>
          </a:p>
        </p:txBody>
      </p:sp>
    </p:spTree>
    <p:extLst>
      <p:ext uri="{BB962C8B-B14F-4D97-AF65-F5344CB8AC3E}">
        <p14:creationId xmlns:p14="http://schemas.microsoft.com/office/powerpoint/2010/main" val="3098416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From a food production perspective, across the region, local food production is decreasing.</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Although the livestock numbers might be increasing, there are costs to this decrease and does not directly indicate an increase in food security. That is, livestock lands increasing means giving up the use of land for other agricultural uses or conservation of land for environmental purposes.</a:t>
            </a:r>
            <a:endParaRPr lang="en-AU" dirty="0" smtClean="0"/>
          </a:p>
          <a:p>
            <a:endParaRPr lang="en-AU" dirty="0"/>
          </a:p>
        </p:txBody>
      </p:sp>
      <p:sp>
        <p:nvSpPr>
          <p:cNvPr id="4" name="Slide Number Placeholder 3"/>
          <p:cNvSpPr>
            <a:spLocks noGrp="1"/>
          </p:cNvSpPr>
          <p:nvPr>
            <p:ph type="sldNum" sz="quarter" idx="10"/>
          </p:nvPr>
        </p:nvSpPr>
        <p:spPr/>
        <p:txBody>
          <a:bodyPr/>
          <a:lstStyle/>
          <a:p>
            <a:fld id="{FCF6951D-136E-4214-BAD1-CB45F526D186}" type="slidenum">
              <a:rPr lang="en-AU" smtClean="0">
                <a:solidFill>
                  <a:prstClr val="black"/>
                </a:solidFill>
              </a:rPr>
              <a:pPr/>
              <a:t>8</a:t>
            </a:fld>
            <a:endParaRPr lang="en-AU">
              <a:solidFill>
                <a:prstClr val="black"/>
              </a:solidFill>
            </a:endParaRPr>
          </a:p>
        </p:txBody>
      </p:sp>
    </p:spTree>
    <p:extLst>
      <p:ext uri="{BB962C8B-B14F-4D97-AF65-F5344CB8AC3E}">
        <p14:creationId xmlns:p14="http://schemas.microsoft.com/office/powerpoint/2010/main" val="4190223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a:t>
            </a:r>
            <a:r>
              <a:rPr lang="en-AU" baseline="0" dirty="0" smtClean="0"/>
              <a:t> stole this graph from one of our fisheries colleagues. At 35kg/</a:t>
            </a:r>
            <a:r>
              <a:rPr lang="en-AU" baseline="0" dirty="0" err="1" smtClean="0"/>
              <a:t>yr</a:t>
            </a:r>
            <a:r>
              <a:rPr lang="en-AU" baseline="0" dirty="0" smtClean="0"/>
              <a:t> minimum requirements, rural areas are consuming fish in high numbers as their main source of protein. As this source is ‘free’ even the best managed coastal fisheries will have difficulty in providing future demand for fish.</a:t>
            </a:r>
            <a:endParaRPr lang="en-AU" dirty="0"/>
          </a:p>
        </p:txBody>
      </p:sp>
      <p:sp>
        <p:nvSpPr>
          <p:cNvPr id="4" name="Slide Number Placeholder 3"/>
          <p:cNvSpPr>
            <a:spLocks noGrp="1"/>
          </p:cNvSpPr>
          <p:nvPr>
            <p:ph type="sldNum" sz="quarter" idx="10"/>
          </p:nvPr>
        </p:nvSpPr>
        <p:spPr/>
        <p:txBody>
          <a:bodyPr/>
          <a:lstStyle/>
          <a:p>
            <a:fld id="{FCF6951D-136E-4214-BAD1-CB45F526D186}" type="slidenum">
              <a:rPr lang="en-AU" smtClean="0">
                <a:solidFill>
                  <a:prstClr val="black"/>
                </a:solidFill>
              </a:rPr>
              <a:pPr/>
              <a:t>9</a:t>
            </a:fld>
            <a:endParaRPr lang="en-AU">
              <a:solidFill>
                <a:prstClr val="black"/>
              </a:solidFill>
            </a:endParaRPr>
          </a:p>
        </p:txBody>
      </p:sp>
    </p:spTree>
    <p:extLst>
      <p:ext uri="{BB962C8B-B14F-4D97-AF65-F5344CB8AC3E}">
        <p14:creationId xmlns:p14="http://schemas.microsoft.com/office/powerpoint/2010/main" val="2976522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dirty="0" smtClean="0"/>
              <a:t>And</a:t>
            </a:r>
            <a:r>
              <a:rPr lang="en-AU" baseline="0" dirty="0" smtClean="0"/>
              <a:t> the reason why is because the demand side is slated to increase across the Pacific region, noting the increase in overall populations and the still significant numbers of rural dwellers.</a:t>
            </a:r>
            <a:endParaRPr lang="en-AU" dirty="0" smtClean="0"/>
          </a:p>
        </p:txBody>
      </p:sp>
      <p:sp>
        <p:nvSpPr>
          <p:cNvPr id="4" name="Slide Number Placeholder 3"/>
          <p:cNvSpPr>
            <a:spLocks noGrp="1"/>
          </p:cNvSpPr>
          <p:nvPr>
            <p:ph type="sldNum" sz="quarter" idx="5"/>
          </p:nvPr>
        </p:nvSpPr>
        <p:spPr/>
        <p:txBody>
          <a:bodyPr/>
          <a:lstStyle/>
          <a:p>
            <a:pPr>
              <a:defRPr/>
            </a:pPr>
            <a:fld id="{AB2E5DCA-C998-4AFF-BA87-CE5A2191CC9A}" type="slidenum">
              <a:rPr lang="en-AU" smtClean="0">
                <a:solidFill>
                  <a:prstClr val="black"/>
                </a:solidFill>
              </a:rPr>
              <a:pPr>
                <a:defRPr/>
              </a:pPr>
              <a:t>10</a:t>
            </a:fld>
            <a:endParaRPr lang="en-AU">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CF6951D-136E-4214-BAD1-CB45F526D186}" type="slidenum">
              <a:rPr lang="en-AU" smtClean="0">
                <a:solidFill>
                  <a:prstClr val="black"/>
                </a:solidFill>
              </a:rPr>
              <a:pPr/>
              <a:t>11</a:t>
            </a:fld>
            <a:endParaRPr lang="en-AU">
              <a:solidFill>
                <a:prstClr val="black"/>
              </a:solidFill>
            </a:endParaRPr>
          </a:p>
        </p:txBody>
      </p:sp>
    </p:spTree>
    <p:extLst>
      <p:ext uri="{BB962C8B-B14F-4D97-AF65-F5344CB8AC3E}">
        <p14:creationId xmlns:p14="http://schemas.microsoft.com/office/powerpoint/2010/main" val="1199775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nvPr>
        </p:nvSpPr>
        <p:spPr/>
        <p:txBody>
          <a:bodyPr/>
          <a:lstStyle>
            <a:lvl1pPr>
              <a:defRPr/>
            </a:lvl1pPr>
          </a:lstStyle>
          <a:p>
            <a:pPr>
              <a:defRPr/>
            </a:pPr>
            <a:fld id="{5161777E-6FA4-40EE-B984-1CF90AA1B03A}" type="datetime1">
              <a:rPr lang="fr-FR"/>
              <a:pPr>
                <a:defRPr/>
              </a:pPr>
              <a:t>23/04/2015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7A0CEC4E-3220-4882-B61B-311C90898D50}" type="slidenum">
              <a:rPr lang="fr-FR"/>
              <a:pPr>
                <a:defRPr/>
              </a:pPr>
              <a:t>‹#›</a:t>
            </a:fld>
            <a:endParaRPr lang="fr-FR"/>
          </a:p>
        </p:txBody>
      </p:sp>
    </p:spTree>
    <p:extLst>
      <p:ext uri="{BB962C8B-B14F-4D97-AF65-F5344CB8AC3E}">
        <p14:creationId xmlns:p14="http://schemas.microsoft.com/office/powerpoint/2010/main" val="2417651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5ECCF4D9-4160-410E-90A5-3C4A7385D834}" type="datetime1">
              <a:rPr lang="fr-FR"/>
              <a:pPr>
                <a:defRPr/>
              </a:pPr>
              <a:t>23/04/2015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A392A50D-81E5-489D-A1BA-8E7375F22EFE}" type="slidenum">
              <a:rPr lang="fr-FR"/>
              <a:pPr>
                <a:defRPr/>
              </a:pPr>
              <a:t>‹#›</a:t>
            </a:fld>
            <a:endParaRPr lang="fr-FR"/>
          </a:p>
        </p:txBody>
      </p:sp>
    </p:spTree>
    <p:extLst>
      <p:ext uri="{BB962C8B-B14F-4D97-AF65-F5344CB8AC3E}">
        <p14:creationId xmlns:p14="http://schemas.microsoft.com/office/powerpoint/2010/main" val="3251479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34B0CFEA-8D4D-411E-BA96-1F5E6422B807}" type="datetime1">
              <a:rPr lang="fr-FR"/>
              <a:pPr>
                <a:defRPr/>
              </a:pPr>
              <a:t>23/04/2015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CCE2E556-6832-4363-9620-B36313BEFB3E}" type="slidenum">
              <a:rPr lang="fr-FR"/>
              <a:pPr>
                <a:defRPr/>
              </a:pPr>
              <a:t>‹#›</a:t>
            </a:fld>
            <a:endParaRPr lang="fr-FR"/>
          </a:p>
        </p:txBody>
      </p:sp>
    </p:spTree>
    <p:extLst>
      <p:ext uri="{BB962C8B-B14F-4D97-AF65-F5344CB8AC3E}">
        <p14:creationId xmlns:p14="http://schemas.microsoft.com/office/powerpoint/2010/main" val="2303122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EE49CBC6-2F63-4C53-B86D-2822B8AB1CB8}" type="slidenum">
              <a:rPr lang="en-US"/>
              <a:pPr>
                <a:defRPr/>
              </a:pPr>
              <a:t>‹#›</a:t>
            </a:fld>
            <a:endParaRPr lang="en-US"/>
          </a:p>
        </p:txBody>
      </p:sp>
    </p:spTree>
    <p:extLst>
      <p:ext uri="{BB962C8B-B14F-4D97-AF65-F5344CB8AC3E}">
        <p14:creationId xmlns:p14="http://schemas.microsoft.com/office/powerpoint/2010/main" val="1669319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pPr>
              <a:defRPr/>
            </a:pPr>
            <a:fld id="{068BC926-F604-4B6A-AF46-E8BBFFABA3BE}" type="slidenum">
              <a:rPr lang="fr-FR"/>
              <a:pPr>
                <a:defRPr/>
              </a:pPr>
              <a:t>‹#›</a:t>
            </a:fld>
            <a:endParaRPr lang="fr-FR"/>
          </a:p>
        </p:txBody>
      </p:sp>
    </p:spTree>
    <p:extLst>
      <p:ext uri="{BB962C8B-B14F-4D97-AF65-F5344CB8AC3E}">
        <p14:creationId xmlns:p14="http://schemas.microsoft.com/office/powerpoint/2010/main" val="424476772"/>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63817DE3-4148-450F-87F7-CBB6A03913AB}" type="datetime1">
              <a:rPr lang="fr-FR"/>
              <a:pPr>
                <a:defRPr/>
              </a:pPr>
              <a:t>23/04/2015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4FDEA6E5-640D-4927-A273-9CBCFB585668}" type="slidenum">
              <a:rPr lang="fr-FR"/>
              <a:pPr>
                <a:defRPr/>
              </a:pPr>
              <a:t>‹#›</a:t>
            </a:fld>
            <a:endParaRPr lang="fr-FR"/>
          </a:p>
        </p:txBody>
      </p:sp>
    </p:spTree>
    <p:extLst>
      <p:ext uri="{BB962C8B-B14F-4D97-AF65-F5344CB8AC3E}">
        <p14:creationId xmlns:p14="http://schemas.microsoft.com/office/powerpoint/2010/main" val="497159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fld id="{F975934F-5AE6-48ED-A912-CCADB757D5FA}" type="datetime1">
              <a:rPr lang="fr-FR"/>
              <a:pPr>
                <a:defRPr/>
              </a:pPr>
              <a:t>23/04/2015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B9C89EFB-963C-4B7C-A938-D55B0AFFE92D}" type="slidenum">
              <a:rPr lang="fr-FR"/>
              <a:pPr>
                <a:defRPr/>
              </a:pPr>
              <a:t>‹#›</a:t>
            </a:fld>
            <a:endParaRPr lang="fr-FR"/>
          </a:p>
        </p:txBody>
      </p:sp>
    </p:spTree>
    <p:extLst>
      <p:ext uri="{BB962C8B-B14F-4D97-AF65-F5344CB8AC3E}">
        <p14:creationId xmlns:p14="http://schemas.microsoft.com/office/powerpoint/2010/main" val="314120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3"/>
          <p:cNvSpPr>
            <a:spLocks noGrp="1"/>
          </p:cNvSpPr>
          <p:nvPr>
            <p:ph type="dt" sz="half" idx="10"/>
          </p:nvPr>
        </p:nvSpPr>
        <p:spPr/>
        <p:txBody>
          <a:bodyPr/>
          <a:lstStyle>
            <a:lvl1pPr>
              <a:defRPr/>
            </a:lvl1pPr>
          </a:lstStyle>
          <a:p>
            <a:pPr>
              <a:defRPr/>
            </a:pPr>
            <a:fld id="{53BD2198-266E-4BD2-BF2F-FA1CF8BFCACF}" type="datetime1">
              <a:rPr lang="fr-FR"/>
              <a:pPr>
                <a:defRPr/>
              </a:pPr>
              <a:t>23/04/2015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496615C7-91CB-4353-8ED7-D56C8D8C455B}" type="slidenum">
              <a:rPr lang="fr-FR"/>
              <a:pPr>
                <a:defRPr/>
              </a:pPr>
              <a:t>‹#›</a:t>
            </a:fld>
            <a:endParaRPr lang="fr-FR"/>
          </a:p>
        </p:txBody>
      </p:sp>
    </p:spTree>
    <p:extLst>
      <p:ext uri="{BB962C8B-B14F-4D97-AF65-F5344CB8AC3E}">
        <p14:creationId xmlns:p14="http://schemas.microsoft.com/office/powerpoint/2010/main" val="1385769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3"/>
          <p:cNvSpPr>
            <a:spLocks noGrp="1"/>
          </p:cNvSpPr>
          <p:nvPr>
            <p:ph type="dt" sz="half" idx="10"/>
          </p:nvPr>
        </p:nvSpPr>
        <p:spPr/>
        <p:txBody>
          <a:bodyPr/>
          <a:lstStyle>
            <a:lvl1pPr>
              <a:defRPr/>
            </a:lvl1pPr>
          </a:lstStyle>
          <a:p>
            <a:pPr>
              <a:defRPr/>
            </a:pPr>
            <a:fld id="{C35E3E29-4B09-44EB-95E6-0C40969118B6}" type="datetime1">
              <a:rPr lang="fr-FR"/>
              <a:pPr>
                <a:defRPr/>
              </a:pPr>
              <a:t>23/04/2015</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en-US"/>
          </a:p>
        </p:txBody>
      </p:sp>
      <p:sp>
        <p:nvSpPr>
          <p:cNvPr id="9" name="Espace réservé du numéro de diapositive 5"/>
          <p:cNvSpPr>
            <a:spLocks noGrp="1"/>
          </p:cNvSpPr>
          <p:nvPr>
            <p:ph type="sldNum" sz="quarter" idx="12"/>
          </p:nvPr>
        </p:nvSpPr>
        <p:spPr/>
        <p:txBody>
          <a:bodyPr/>
          <a:lstStyle>
            <a:lvl1pPr>
              <a:defRPr/>
            </a:lvl1pPr>
          </a:lstStyle>
          <a:p>
            <a:pPr>
              <a:defRPr/>
            </a:pPr>
            <a:fld id="{5747F9DF-41DA-45C9-AF39-DE2D4D7A8A5C}" type="slidenum">
              <a:rPr lang="fr-FR"/>
              <a:pPr>
                <a:defRPr/>
              </a:pPr>
              <a:t>‹#›</a:t>
            </a:fld>
            <a:endParaRPr lang="fr-FR"/>
          </a:p>
        </p:txBody>
      </p:sp>
    </p:spTree>
    <p:extLst>
      <p:ext uri="{BB962C8B-B14F-4D97-AF65-F5344CB8AC3E}">
        <p14:creationId xmlns:p14="http://schemas.microsoft.com/office/powerpoint/2010/main" val="3018127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e la date 3"/>
          <p:cNvSpPr>
            <a:spLocks noGrp="1"/>
          </p:cNvSpPr>
          <p:nvPr>
            <p:ph type="dt" sz="half" idx="10"/>
          </p:nvPr>
        </p:nvSpPr>
        <p:spPr/>
        <p:txBody>
          <a:bodyPr/>
          <a:lstStyle>
            <a:lvl1pPr>
              <a:defRPr/>
            </a:lvl1pPr>
          </a:lstStyle>
          <a:p>
            <a:pPr>
              <a:defRPr/>
            </a:pPr>
            <a:fld id="{BA91C201-C93A-4BBC-89BC-B59A34B7BDD9}" type="datetime1">
              <a:rPr lang="fr-FR"/>
              <a:pPr>
                <a:defRPr/>
              </a:pPr>
              <a:t>23/04/2015</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en-US"/>
          </a:p>
        </p:txBody>
      </p:sp>
      <p:sp>
        <p:nvSpPr>
          <p:cNvPr id="5" name="Espace réservé du numéro de diapositive 5"/>
          <p:cNvSpPr>
            <a:spLocks noGrp="1"/>
          </p:cNvSpPr>
          <p:nvPr>
            <p:ph type="sldNum" sz="quarter" idx="12"/>
          </p:nvPr>
        </p:nvSpPr>
        <p:spPr/>
        <p:txBody>
          <a:bodyPr/>
          <a:lstStyle>
            <a:lvl1pPr>
              <a:defRPr/>
            </a:lvl1pPr>
          </a:lstStyle>
          <a:p>
            <a:pPr>
              <a:defRPr/>
            </a:pPr>
            <a:fld id="{18D8E95B-5101-4410-B62A-CE53E2997461}" type="slidenum">
              <a:rPr lang="fr-FR"/>
              <a:pPr>
                <a:defRPr/>
              </a:pPr>
              <a:t>‹#›</a:t>
            </a:fld>
            <a:endParaRPr lang="fr-FR"/>
          </a:p>
        </p:txBody>
      </p:sp>
    </p:spTree>
    <p:extLst>
      <p:ext uri="{BB962C8B-B14F-4D97-AF65-F5344CB8AC3E}">
        <p14:creationId xmlns:p14="http://schemas.microsoft.com/office/powerpoint/2010/main" val="375011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A9F79CAC-2421-44FB-8382-F7AA7CFB5FCB}" type="datetime1">
              <a:rPr lang="fr-FR"/>
              <a:pPr>
                <a:defRPr/>
              </a:pPr>
              <a:t>23/04/2015</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en-US"/>
          </a:p>
        </p:txBody>
      </p:sp>
      <p:sp>
        <p:nvSpPr>
          <p:cNvPr id="4" name="Espace réservé du numéro de diapositive 5"/>
          <p:cNvSpPr>
            <a:spLocks noGrp="1"/>
          </p:cNvSpPr>
          <p:nvPr>
            <p:ph type="sldNum" sz="quarter" idx="12"/>
          </p:nvPr>
        </p:nvSpPr>
        <p:spPr/>
        <p:txBody>
          <a:bodyPr/>
          <a:lstStyle>
            <a:lvl1pPr>
              <a:defRPr/>
            </a:lvl1pPr>
          </a:lstStyle>
          <a:p>
            <a:pPr>
              <a:defRPr/>
            </a:pPr>
            <a:fld id="{A6B4A59E-A5D5-46CF-88D7-6416B1FE0BFA}" type="slidenum">
              <a:rPr lang="fr-FR"/>
              <a:pPr>
                <a:defRPr/>
              </a:pPr>
              <a:t>‹#›</a:t>
            </a:fld>
            <a:endParaRPr lang="fr-FR"/>
          </a:p>
        </p:txBody>
      </p:sp>
    </p:spTree>
    <p:extLst>
      <p:ext uri="{BB962C8B-B14F-4D97-AF65-F5344CB8AC3E}">
        <p14:creationId xmlns:p14="http://schemas.microsoft.com/office/powerpoint/2010/main" val="4239600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AB07BA43-624A-4B47-99BE-0CF32F8C8926}" type="datetime1">
              <a:rPr lang="fr-FR"/>
              <a:pPr>
                <a:defRPr/>
              </a:pPr>
              <a:t>23/04/2015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94AA3C06-D5F5-4276-BC18-2DE6CDBB5ACA}" type="slidenum">
              <a:rPr lang="fr-FR"/>
              <a:pPr>
                <a:defRPr/>
              </a:pPr>
              <a:t>‹#›</a:t>
            </a:fld>
            <a:endParaRPr lang="fr-FR"/>
          </a:p>
        </p:txBody>
      </p:sp>
    </p:spTree>
    <p:extLst>
      <p:ext uri="{BB962C8B-B14F-4D97-AF65-F5344CB8AC3E}">
        <p14:creationId xmlns:p14="http://schemas.microsoft.com/office/powerpoint/2010/main" val="120343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0342E7FE-B4C5-4EAC-9BA8-E0007BF8EC0B}" type="datetime1">
              <a:rPr lang="fr-FR"/>
              <a:pPr>
                <a:defRPr/>
              </a:pPr>
              <a:t>23/04/2015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65EF18C3-6BE4-427A-AC7C-E09A8D064719}" type="slidenum">
              <a:rPr lang="fr-FR"/>
              <a:pPr>
                <a:defRPr/>
              </a:pPr>
              <a:t>‹#›</a:t>
            </a:fld>
            <a:endParaRPr lang="fr-FR"/>
          </a:p>
        </p:txBody>
      </p:sp>
    </p:spTree>
    <p:extLst>
      <p:ext uri="{BB962C8B-B14F-4D97-AF65-F5344CB8AC3E}">
        <p14:creationId xmlns:p14="http://schemas.microsoft.com/office/powerpoint/2010/main" val="1852709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1066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et modifiez le titre</a:t>
            </a:r>
          </a:p>
        </p:txBody>
      </p:sp>
      <p:sp>
        <p:nvSpPr>
          <p:cNvPr id="1027" name="Espace réservé du texte 2"/>
          <p:cNvSpPr>
            <a:spLocks noGrp="1"/>
          </p:cNvSpPr>
          <p:nvPr>
            <p:ph type="body" idx="1"/>
          </p:nvPr>
        </p:nvSpPr>
        <p:spPr bwMode="auto">
          <a:xfrm>
            <a:off x="457200" y="2438400"/>
            <a:ext cx="82296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110" charset="0"/>
              </a:defRPr>
            </a:lvl1pPr>
          </a:lstStyle>
          <a:p>
            <a:pPr defTabSz="457200" fontAlgn="base">
              <a:spcBef>
                <a:spcPct val="0"/>
              </a:spcBef>
              <a:spcAft>
                <a:spcPct val="0"/>
              </a:spcAft>
              <a:defRPr/>
            </a:pPr>
            <a:fld id="{5FDCE37A-DEDC-4F66-88E1-E06E39EC0331}" type="datetime1">
              <a:rPr lang="fr-FR">
                <a:ea typeface="ＭＳ Ｐゴシック" pitchFamily="-110" charset="-128"/>
              </a:rPr>
              <a:pPr defTabSz="457200" fontAlgn="base">
                <a:spcBef>
                  <a:spcPct val="0"/>
                </a:spcBef>
                <a:spcAft>
                  <a:spcPct val="0"/>
                </a:spcAft>
                <a:defRPr/>
              </a:pPr>
              <a:t>23/04/2015</a:t>
            </a:fld>
            <a:endParaRPr lang="fr-FR">
              <a:ea typeface="ＭＳ Ｐゴシック" pitchFamily="-110" charset="-128"/>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110" charset="0"/>
              </a:defRPr>
            </a:lvl1pPr>
          </a:lstStyle>
          <a:p>
            <a:pPr defTabSz="457200" fontAlgn="base">
              <a:spcBef>
                <a:spcPct val="0"/>
              </a:spcBef>
              <a:spcAft>
                <a:spcPct val="0"/>
              </a:spcAft>
              <a:defRPr/>
            </a:pPr>
            <a:endParaRPr lang="en-US">
              <a:ea typeface="ＭＳ Ｐゴシック" pitchFamily="-110" charset="-128"/>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110" charset="0"/>
              </a:defRPr>
            </a:lvl1pPr>
          </a:lstStyle>
          <a:p>
            <a:pPr defTabSz="457200" fontAlgn="base">
              <a:spcBef>
                <a:spcPct val="0"/>
              </a:spcBef>
              <a:spcAft>
                <a:spcPct val="0"/>
              </a:spcAft>
              <a:defRPr/>
            </a:pPr>
            <a:fld id="{6ACCF202-1C11-40FC-BA76-BAC74E2A3B10}" type="slidenum">
              <a:rPr lang="fr-FR">
                <a:ea typeface="ＭＳ Ｐゴシック" pitchFamily="-110" charset="-128"/>
              </a:rPr>
              <a:pPr defTabSz="457200" fontAlgn="base">
                <a:spcBef>
                  <a:spcPct val="0"/>
                </a:spcBef>
                <a:spcAft>
                  <a:spcPct val="0"/>
                </a:spcAft>
                <a:defRPr/>
              </a:pPr>
              <a:t>‹#›</a:t>
            </a:fld>
            <a:endParaRPr lang="fr-FR">
              <a:ea typeface="ＭＳ Ｐゴシック" pitchFamily="-110" charset="-128"/>
            </a:endParaRPr>
          </a:p>
        </p:txBody>
      </p:sp>
    </p:spTree>
    <p:extLst>
      <p:ext uri="{BB962C8B-B14F-4D97-AF65-F5344CB8AC3E}">
        <p14:creationId xmlns:p14="http://schemas.microsoft.com/office/powerpoint/2010/main" val="64094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7200" rtl="0" eaLnBrk="1" fontAlgn="base" hangingPunct="1">
        <a:spcBef>
          <a:spcPct val="0"/>
        </a:spcBef>
        <a:spcAft>
          <a:spcPct val="0"/>
        </a:spcAft>
        <a:defRPr sz="4000" b="1" kern="1200">
          <a:solidFill>
            <a:srgbClr val="10253F"/>
          </a:solidFill>
          <a:latin typeface="+mj-lt"/>
          <a:ea typeface="ＭＳ Ｐゴシック" pitchFamily="-109" charset="-128"/>
          <a:cs typeface="ＭＳ Ｐゴシック" pitchFamily="-109" charset="-128"/>
        </a:defRPr>
      </a:lvl1pPr>
      <a:lvl2pPr algn="ctr" defTabSz="457200" rtl="0" eaLnBrk="1" fontAlgn="base" hangingPunct="1">
        <a:spcBef>
          <a:spcPct val="0"/>
        </a:spcBef>
        <a:spcAft>
          <a:spcPct val="0"/>
        </a:spcAft>
        <a:defRPr sz="4000" b="1">
          <a:solidFill>
            <a:srgbClr val="10253F"/>
          </a:solidFill>
          <a:latin typeface="Calibri" pitchFamily="-109" charset="0"/>
          <a:ea typeface="ＭＳ Ｐゴシック" pitchFamily="-109" charset="-128"/>
          <a:cs typeface="ＭＳ Ｐゴシック" pitchFamily="-109" charset="-128"/>
        </a:defRPr>
      </a:lvl2pPr>
      <a:lvl3pPr algn="ctr" defTabSz="457200" rtl="0" eaLnBrk="1" fontAlgn="base" hangingPunct="1">
        <a:spcBef>
          <a:spcPct val="0"/>
        </a:spcBef>
        <a:spcAft>
          <a:spcPct val="0"/>
        </a:spcAft>
        <a:defRPr sz="4000" b="1">
          <a:solidFill>
            <a:srgbClr val="10253F"/>
          </a:solidFill>
          <a:latin typeface="Calibri" pitchFamily="-109" charset="0"/>
          <a:ea typeface="ＭＳ Ｐゴシック" pitchFamily="-109" charset="-128"/>
          <a:cs typeface="ＭＳ Ｐゴシック" pitchFamily="-109" charset="-128"/>
        </a:defRPr>
      </a:lvl3pPr>
      <a:lvl4pPr algn="ctr" defTabSz="457200" rtl="0" eaLnBrk="1" fontAlgn="base" hangingPunct="1">
        <a:spcBef>
          <a:spcPct val="0"/>
        </a:spcBef>
        <a:spcAft>
          <a:spcPct val="0"/>
        </a:spcAft>
        <a:defRPr sz="4000" b="1">
          <a:solidFill>
            <a:srgbClr val="10253F"/>
          </a:solidFill>
          <a:latin typeface="Calibri" pitchFamily="-109" charset="0"/>
          <a:ea typeface="ＭＳ Ｐゴシック" pitchFamily="-109" charset="-128"/>
          <a:cs typeface="ＭＳ Ｐゴシック" pitchFamily="-109" charset="-128"/>
        </a:defRPr>
      </a:lvl4pPr>
      <a:lvl5pPr algn="ctr" defTabSz="457200" rtl="0" eaLnBrk="1" fontAlgn="base" hangingPunct="1">
        <a:spcBef>
          <a:spcPct val="0"/>
        </a:spcBef>
        <a:spcAft>
          <a:spcPct val="0"/>
        </a:spcAft>
        <a:defRPr sz="4000" b="1">
          <a:solidFill>
            <a:srgbClr val="10253F"/>
          </a:solidFill>
          <a:latin typeface="Calibri" pitchFamily="-109" charset="0"/>
          <a:ea typeface="ＭＳ Ｐゴシック" pitchFamily="-109" charset="-128"/>
          <a:cs typeface="ＭＳ Ｐゴシック" pitchFamily="-109" charset="-128"/>
        </a:defRPr>
      </a:lvl5pPr>
      <a:lvl6pPr marL="457200" algn="ctr" defTabSz="457200" rtl="0" eaLnBrk="1" fontAlgn="base" hangingPunct="1">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6pPr>
      <a:lvl7pPr marL="914400" algn="ctr" defTabSz="457200" rtl="0" eaLnBrk="1" fontAlgn="base" hangingPunct="1">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7pPr>
      <a:lvl8pPr marL="1371600" algn="ctr" defTabSz="457200" rtl="0" eaLnBrk="1" fontAlgn="base" hangingPunct="1">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8pPr>
      <a:lvl9pPr marL="1828800" algn="ctr" defTabSz="457200" rtl="0" eaLnBrk="1" fontAlgn="base" hangingPunct="1">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rgbClr val="10253F"/>
          </a:solidFill>
          <a:latin typeface="+mn-lt"/>
          <a:ea typeface="ＭＳ Ｐゴシック" pitchFamily="-109" charset="-128"/>
          <a:cs typeface="ＭＳ Ｐゴシック" pitchFamily="-109" charset="-128"/>
        </a:defRPr>
      </a:lvl1pPr>
      <a:lvl2pPr marL="742950" indent="-285750" algn="l" defTabSz="457200" rtl="0" eaLnBrk="1" fontAlgn="base" hangingPunct="1">
        <a:spcBef>
          <a:spcPct val="20000"/>
        </a:spcBef>
        <a:spcAft>
          <a:spcPct val="0"/>
        </a:spcAft>
        <a:buFont typeface="Arial" charset="0"/>
        <a:buChar char="–"/>
        <a:defRPr sz="2400" kern="1200">
          <a:solidFill>
            <a:srgbClr val="10253F"/>
          </a:solidFill>
          <a:latin typeface="+mn-lt"/>
          <a:ea typeface="ＭＳ Ｐゴシック" pitchFamily="-109" charset="-128"/>
          <a:cs typeface="+mn-cs"/>
        </a:defRPr>
      </a:lvl2pPr>
      <a:lvl3pPr marL="1143000" indent="-228600" algn="l" defTabSz="457200" rtl="0" eaLnBrk="1" fontAlgn="base" hangingPunct="1">
        <a:spcBef>
          <a:spcPct val="20000"/>
        </a:spcBef>
        <a:spcAft>
          <a:spcPct val="0"/>
        </a:spcAft>
        <a:buFont typeface="Arial" charset="0"/>
        <a:buChar char="•"/>
        <a:defRPr sz="2200" kern="1200">
          <a:solidFill>
            <a:srgbClr val="10253F"/>
          </a:solidFill>
          <a:latin typeface="+mn-lt"/>
          <a:ea typeface="ＭＳ Ｐゴシック" pitchFamily="-109"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10253F"/>
          </a:solidFill>
          <a:latin typeface="+mn-lt"/>
          <a:ea typeface="ＭＳ Ｐゴシック" pitchFamily="-109" charset="-128"/>
          <a:cs typeface="+mn-cs"/>
        </a:defRPr>
      </a:lvl4pPr>
      <a:lvl5pPr marL="2057400" indent="-228600" algn="l" defTabSz="457200" rtl="0" eaLnBrk="1" fontAlgn="base" hangingPunct="1">
        <a:spcBef>
          <a:spcPct val="20000"/>
        </a:spcBef>
        <a:spcAft>
          <a:spcPct val="0"/>
        </a:spcAft>
        <a:buFont typeface="Arial" charset="0"/>
        <a:buChar char="»"/>
        <a:defRPr sz="1700" kern="1200">
          <a:solidFill>
            <a:srgbClr val="10253F"/>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1.xml"/><Relationship Id="rId7"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png"/><Relationship Id="rId4" Type="http://schemas.openxmlformats.org/officeDocument/2006/relationships/oleObject" Target="../embeddings/oleObject1.bin"/><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Fruit%20Flies%20in%20Vanuatu.ppt" TargetMode="External"/><Relationship Id="rId4" Type="http://schemas.openxmlformats.org/officeDocument/2006/relationships/hyperlink" Target="FRUIT%20FLY%20SPECIES%20IN%20SOLOMON%20ISLANDS.do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chart" Target="../charts/chart9.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om/url?sa=i&amp;rct=j&amp;q=&amp;esrc=s&amp;frm=1&amp;source=images&amp;cd=&amp;cad=rja&amp;docid=j3r70A-EcVgLdM&amp;tbnid=-gvkuwGmc2ptfM:&amp;ved=0CAUQjRw&amp;url=http://www.climate.gov.ki/&amp;ei=qkeVUf68KceSrgfRm4CACw&amp;bvm=bv.46471029,d.bmk&amp;psig=AFQjCNGbuLAVZz2uXC9HfMQB3jor2-GFAw&amp;ust=1368824100804354" TargetMode="Externa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www.google.com/url?sa=i&amp;rct=j&amp;q=&amp;esrc=s&amp;frm=1&amp;source=images&amp;cd=&amp;cad=rja&amp;docid=AbB6a-hbIVSz1M&amp;tbnid=AAVYMMV9n5ID2M:&amp;ved=0CAUQjRw&amp;url=http://coolheadsforahotplanet.wordpress.com/2012/04/11/the-sinking-of-tuvalu/&amp;ei=b0eVUaKLBoKIrAfs44G4Bg&amp;bvm=bv.46471029,d.bmk&amp;psig=AFQjCNFPyP-4fZ2fZFIRu6QHiYGDfjDIcw&amp;ust=136882404087542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1.png"/><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786577"/>
            <a:ext cx="8229600" cy="812800"/>
          </a:xfrm>
        </p:spPr>
        <p:txBody>
          <a:bodyPr/>
          <a:lstStyle/>
          <a:p>
            <a:pPr eaLnBrk="1" fontAlgn="auto" hangingPunct="1">
              <a:spcAft>
                <a:spcPts val="0"/>
              </a:spcAft>
              <a:defRPr/>
            </a:pPr>
            <a:r>
              <a:rPr b="1" i="1" dirty="0" smtClean="0">
                <a:solidFill>
                  <a:srgbClr val="FF0000"/>
                </a:solidFill>
              </a:rPr>
              <a:t>Food Security in the Pacific</a:t>
            </a:r>
            <a:endParaRPr b="1" i="1" dirty="0">
              <a:solidFill>
                <a:srgbClr val="FF0000"/>
              </a:solidFill>
            </a:endParaRPr>
          </a:p>
        </p:txBody>
      </p:sp>
      <p:sp>
        <p:nvSpPr>
          <p:cNvPr id="5" name="Subtitle 2"/>
          <p:cNvSpPr>
            <a:spLocks noGrp="1"/>
          </p:cNvSpPr>
          <p:nvPr>
            <p:ph idx="1"/>
          </p:nvPr>
        </p:nvSpPr>
        <p:spPr>
          <a:xfrm>
            <a:off x="457200" y="3406775"/>
            <a:ext cx="8229600" cy="1006475"/>
          </a:xfrm>
        </p:spPr>
        <p:txBody>
          <a:bodyPr/>
          <a:lstStyle/>
          <a:p>
            <a:pPr algn="ctr" eaLnBrk="1" fontAlgn="auto" hangingPunct="1">
              <a:spcAft>
                <a:spcPts val="0"/>
              </a:spcAft>
              <a:buFont typeface="Wingdings 2"/>
              <a:buNone/>
              <a:defRPr/>
            </a:pPr>
            <a:r>
              <a:rPr lang="en-US" sz="3200" b="1" i="1" dirty="0" smtClean="0">
                <a:solidFill>
                  <a:srgbClr val="FF0000"/>
                </a:solidFill>
              </a:rPr>
              <a:t>A Snapshot</a:t>
            </a:r>
            <a:endParaRPr lang="en-US" sz="3200" b="1" i="1" dirty="0">
              <a:solidFill>
                <a:srgbClr val="FF0000"/>
              </a:solidFill>
            </a:endParaRPr>
          </a:p>
        </p:txBody>
      </p:sp>
    </p:spTree>
    <p:extLst>
      <p:ext uri="{BB962C8B-B14F-4D97-AF65-F5344CB8AC3E}">
        <p14:creationId xmlns:p14="http://schemas.microsoft.com/office/powerpoint/2010/main" val="224519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a:xfrm>
            <a:off x="0" y="0"/>
            <a:ext cx="8686800" cy="692696"/>
          </a:xfrm>
        </p:spPr>
        <p:txBody>
          <a:bodyPr/>
          <a:lstStyle/>
          <a:p>
            <a:r>
              <a:rPr lang="en-AU" sz="3200" dirty="0" smtClean="0"/>
              <a:t>Food Availability </a:t>
            </a:r>
            <a:r>
              <a:rPr lang="en-AU" sz="3200" dirty="0"/>
              <a:t>Issues in PIs</a:t>
            </a:r>
            <a:endParaRPr lang="en-US" sz="3200" b="1" dirty="0" smtClean="0"/>
          </a:p>
        </p:txBody>
      </p:sp>
      <p:pic>
        <p:nvPicPr>
          <p:cNvPr id="5" name="Picture 7" descr="JB final"/>
          <p:cNvPicPr>
            <a:picLocks noChangeAspect="1" noChangeArrowheads="1"/>
          </p:cNvPicPr>
          <p:nvPr/>
        </p:nvPicPr>
        <p:blipFill>
          <a:blip r:embed="rId3">
            <a:extLst>
              <a:ext uri="{28A0092B-C50C-407E-A947-70E740481C1C}">
                <a14:useLocalDpi xmlns:a14="http://schemas.microsoft.com/office/drawing/2010/main" val="0"/>
              </a:ext>
            </a:extLst>
          </a:blip>
          <a:srcRect l="16667" r="1588" b="54012"/>
          <a:stretch>
            <a:fillRect/>
          </a:stretch>
        </p:blipFill>
        <p:spPr bwMode="auto">
          <a:xfrm>
            <a:off x="0" y="1222648"/>
            <a:ext cx="9144000" cy="335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95536" y="4581128"/>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defTabSz="457200" eaLnBrk="1" fontAlgn="base" hangingPunct="1">
              <a:spcBef>
                <a:spcPct val="0"/>
              </a:spcBef>
              <a:spcAft>
                <a:spcPct val="0"/>
              </a:spcAft>
              <a:buFont typeface="Arial" pitchFamily="34" charset="0"/>
              <a:buChar char="•"/>
            </a:pPr>
            <a:r>
              <a:rPr lang="en-US" sz="2400" dirty="0" smtClean="0">
                <a:solidFill>
                  <a:prstClr val="black"/>
                </a:solidFill>
                <a:ea typeface="ＭＳ Ｐゴシック" pitchFamily="-110" charset="-128"/>
              </a:rPr>
              <a:t>Region’s </a:t>
            </a:r>
            <a:r>
              <a:rPr lang="en-US" sz="2400" dirty="0">
                <a:solidFill>
                  <a:prstClr val="black"/>
                </a:solidFill>
                <a:ea typeface="ＭＳ Ｐゴシック" pitchFamily="-110" charset="-128"/>
              </a:rPr>
              <a:t>population will double in </a:t>
            </a:r>
            <a:r>
              <a:rPr lang="en-US" sz="2400" dirty="0" smtClean="0">
                <a:solidFill>
                  <a:prstClr val="black"/>
                </a:solidFill>
                <a:ea typeface="ＭＳ Ｐゴシック" pitchFamily="-110" charset="-128"/>
              </a:rPr>
              <a:t>2050</a:t>
            </a:r>
          </a:p>
          <a:p>
            <a:pPr marL="342900" indent="-342900" defTabSz="457200" eaLnBrk="1" fontAlgn="base" hangingPunct="1">
              <a:spcBef>
                <a:spcPct val="0"/>
              </a:spcBef>
              <a:spcAft>
                <a:spcPct val="0"/>
              </a:spcAft>
              <a:buFont typeface="Arial" pitchFamily="34" charset="0"/>
              <a:buChar char="•"/>
            </a:pPr>
            <a:endParaRPr lang="en-US" sz="2400" dirty="0" smtClean="0">
              <a:solidFill>
                <a:prstClr val="black"/>
              </a:solidFill>
              <a:ea typeface="ＭＳ Ｐゴシック" pitchFamily="-110" charset="-128"/>
            </a:endParaRPr>
          </a:p>
          <a:p>
            <a:pPr marL="342900" indent="-342900" defTabSz="457200" eaLnBrk="1" fontAlgn="base" hangingPunct="1">
              <a:spcBef>
                <a:spcPct val="0"/>
              </a:spcBef>
              <a:spcAft>
                <a:spcPct val="0"/>
              </a:spcAft>
              <a:buFont typeface="Arial" pitchFamily="34" charset="0"/>
              <a:buChar char="•"/>
            </a:pPr>
            <a:r>
              <a:rPr lang="en-US" sz="2400" dirty="0" smtClean="0">
                <a:solidFill>
                  <a:prstClr val="black"/>
                </a:solidFill>
                <a:ea typeface="ＭＳ Ｐゴシック" pitchFamily="-110" charset="-128"/>
              </a:rPr>
              <a:t>Extra </a:t>
            </a:r>
            <a:r>
              <a:rPr lang="en-US" sz="2400" dirty="0">
                <a:solidFill>
                  <a:prstClr val="black"/>
                </a:solidFill>
                <a:ea typeface="ＭＳ Ｐゴシック" pitchFamily="-110" charset="-128"/>
              </a:rPr>
              <a:t>115 000 </a:t>
            </a:r>
            <a:r>
              <a:rPr lang="en-US" sz="2400" dirty="0" err="1" smtClean="0">
                <a:solidFill>
                  <a:prstClr val="black"/>
                </a:solidFill>
                <a:ea typeface="ＭＳ Ｐゴシック" pitchFamily="-110" charset="-128"/>
              </a:rPr>
              <a:t>tonnes</a:t>
            </a:r>
            <a:r>
              <a:rPr lang="en-US" sz="2400" dirty="0" smtClean="0">
                <a:solidFill>
                  <a:prstClr val="black"/>
                </a:solidFill>
                <a:ea typeface="ＭＳ Ｐゴシック" pitchFamily="-110" charset="-128"/>
              </a:rPr>
              <a:t> </a:t>
            </a:r>
            <a:r>
              <a:rPr lang="en-US" sz="2400" dirty="0">
                <a:solidFill>
                  <a:prstClr val="black"/>
                </a:solidFill>
                <a:ea typeface="ＭＳ Ｐゴシック" pitchFamily="-110" charset="-128"/>
              </a:rPr>
              <a:t>of fish </a:t>
            </a:r>
            <a:r>
              <a:rPr lang="en-US" sz="2400" dirty="0" smtClean="0">
                <a:solidFill>
                  <a:prstClr val="black"/>
                </a:solidFill>
                <a:ea typeface="ＭＳ Ｐゴシック" pitchFamily="-110" charset="-128"/>
              </a:rPr>
              <a:t>per year must </a:t>
            </a:r>
            <a:r>
              <a:rPr lang="en-US" sz="2400" dirty="0">
                <a:solidFill>
                  <a:prstClr val="black"/>
                </a:solidFill>
                <a:ea typeface="ＭＳ Ｐゴシック" pitchFamily="-110" charset="-128"/>
              </a:rPr>
              <a:t>be provided across region </a:t>
            </a:r>
            <a:r>
              <a:rPr lang="en-US" sz="2000" i="1" dirty="0" smtClean="0">
                <a:solidFill>
                  <a:prstClr val="black"/>
                </a:solidFill>
                <a:ea typeface="ＭＳ Ｐゴシック" pitchFamily="-110" charset="-128"/>
              </a:rPr>
              <a:t>(CC and Pacific Fisheries – SPC)</a:t>
            </a:r>
            <a:endParaRPr lang="en-US" sz="2400" i="1" dirty="0" smtClean="0">
              <a:solidFill>
                <a:prstClr val="black"/>
              </a:solidFill>
              <a:ea typeface="ＭＳ Ｐゴシック" pitchFamily="-110" charset="-128"/>
            </a:endParaRPr>
          </a:p>
        </p:txBody>
      </p:sp>
      <p:sp>
        <p:nvSpPr>
          <p:cNvPr id="2" name="Rectangle 1"/>
          <p:cNvSpPr/>
          <p:nvPr/>
        </p:nvSpPr>
        <p:spPr>
          <a:xfrm>
            <a:off x="395536" y="689333"/>
            <a:ext cx="2476960" cy="400110"/>
          </a:xfrm>
          <a:prstGeom prst="rect">
            <a:avLst/>
          </a:prstGeom>
        </p:spPr>
        <p:txBody>
          <a:bodyPr wrap="none">
            <a:spAutoFit/>
          </a:bodyPr>
          <a:lstStyle/>
          <a:p>
            <a:pPr defTabSz="457200" fontAlgn="base">
              <a:spcBef>
                <a:spcPct val="0"/>
              </a:spcBef>
              <a:spcAft>
                <a:spcPct val="0"/>
              </a:spcAft>
            </a:pPr>
            <a:r>
              <a:rPr lang="en-AU" sz="2000" b="1" dirty="0">
                <a:solidFill>
                  <a:prstClr val="black"/>
                </a:solidFill>
                <a:latin typeface="Arial" charset="0"/>
                <a:ea typeface="ＭＳ Ｐゴシック" pitchFamily="-110" charset="-128"/>
              </a:rPr>
              <a:t>Population Growth</a:t>
            </a:r>
          </a:p>
        </p:txBody>
      </p:sp>
    </p:spTree>
    <p:extLst>
      <p:ext uri="{BB962C8B-B14F-4D97-AF65-F5344CB8AC3E}">
        <p14:creationId xmlns:p14="http://schemas.microsoft.com/office/powerpoint/2010/main" val="31830266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04056"/>
          </a:xfrm>
        </p:spPr>
        <p:txBody>
          <a:bodyPr/>
          <a:lstStyle/>
          <a:p>
            <a:r>
              <a:rPr lang="en-AU" dirty="0" smtClean="0"/>
              <a:t>FBS</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23529555"/>
              </p:ext>
            </p:extLst>
          </p:nvPr>
        </p:nvGraphicFramePr>
        <p:xfrm>
          <a:off x="457200" y="980728"/>
          <a:ext cx="8579294" cy="4114800"/>
        </p:xfrm>
        <a:graphic>
          <a:graphicData uri="http://schemas.openxmlformats.org/drawingml/2006/table">
            <a:tbl>
              <a:tblPr firstRow="1" bandRow="1">
                <a:tableStyleId>{5C22544A-7EE6-4342-B048-85BDC9FD1C3A}</a:tableStyleId>
              </a:tblPr>
              <a:tblGrid>
                <a:gridCol w="1773514"/>
                <a:gridCol w="1701445"/>
                <a:gridCol w="1701445"/>
                <a:gridCol w="1701445"/>
                <a:gridCol w="1701445"/>
              </a:tblGrid>
              <a:tr h="370840">
                <a:tc rowSpan="2">
                  <a:txBody>
                    <a:bodyPr/>
                    <a:lstStyle/>
                    <a:p>
                      <a:r>
                        <a:rPr lang="en-AU" sz="2400" b="1" dirty="0" smtClean="0">
                          <a:solidFill>
                            <a:schemeClr val="bg1"/>
                          </a:solidFill>
                        </a:rPr>
                        <a:t>Country</a:t>
                      </a:r>
                      <a:endParaRPr lang="en-AU" sz="2400" b="1" dirty="0">
                        <a:solidFill>
                          <a:schemeClr val="bg1"/>
                        </a:solidFill>
                      </a:endParaRPr>
                    </a:p>
                  </a:txBody>
                  <a:tcPr/>
                </a:tc>
                <a:tc gridSpan="4">
                  <a:txBody>
                    <a:bodyPr/>
                    <a:lstStyle/>
                    <a:p>
                      <a:pPr algn="ctr"/>
                      <a:r>
                        <a:rPr lang="en-AU" sz="2400" b="1" dirty="0" smtClean="0"/>
                        <a:t>Kcal/person/day</a:t>
                      </a:r>
                      <a:endParaRPr lang="en-AU" sz="2400" b="1" dirty="0"/>
                    </a:p>
                  </a:txBody>
                  <a:tcPr/>
                </a:tc>
                <a:tc hMerge="1">
                  <a:txBody>
                    <a:bodyPr/>
                    <a:lstStyle/>
                    <a:p>
                      <a:endParaRPr lang="en-AU"/>
                    </a:p>
                  </a:txBody>
                  <a:tcPr/>
                </a:tc>
                <a:tc hMerge="1">
                  <a:txBody>
                    <a:bodyPr/>
                    <a:lstStyle/>
                    <a:p>
                      <a:endParaRPr lang="en-AU" dirty="0"/>
                    </a:p>
                  </a:txBody>
                  <a:tcPr/>
                </a:tc>
                <a:tc hMerge="1">
                  <a:txBody>
                    <a:bodyPr/>
                    <a:lstStyle/>
                    <a:p>
                      <a:endParaRPr lang="en-AU" sz="2400" b="1" dirty="0"/>
                    </a:p>
                  </a:txBody>
                  <a:tcPr/>
                </a:tc>
              </a:tr>
              <a:tr h="370840">
                <a:tc vMerge="1">
                  <a:txBody>
                    <a:bodyPr/>
                    <a:lstStyle/>
                    <a:p>
                      <a:endParaRPr lang="en-AU" dirty="0"/>
                    </a:p>
                  </a:txBody>
                  <a:tcPr/>
                </a:tc>
                <a:tc>
                  <a:txBody>
                    <a:bodyPr/>
                    <a:lstStyle/>
                    <a:p>
                      <a:r>
                        <a:rPr lang="en-AU" sz="2400" b="1" dirty="0" smtClean="0">
                          <a:solidFill>
                            <a:schemeClr val="bg1"/>
                          </a:solidFill>
                        </a:rPr>
                        <a:t>1990</a:t>
                      </a:r>
                      <a:endParaRPr lang="en-AU" sz="2400" b="1" dirty="0">
                        <a:solidFill>
                          <a:schemeClr val="bg1"/>
                        </a:solidFill>
                      </a:endParaRPr>
                    </a:p>
                  </a:txBody>
                  <a:tcPr>
                    <a:solidFill>
                      <a:schemeClr val="accent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400" b="1" dirty="0" smtClean="0">
                          <a:solidFill>
                            <a:schemeClr val="bg1"/>
                          </a:solidFill>
                        </a:rPr>
                        <a:t>% Imported</a:t>
                      </a:r>
                    </a:p>
                  </a:txBody>
                  <a:tcPr>
                    <a:solidFill>
                      <a:schemeClr val="accent1"/>
                    </a:solidFill>
                  </a:tcPr>
                </a:tc>
                <a:tc>
                  <a:txBody>
                    <a:bodyPr/>
                    <a:lstStyle/>
                    <a:p>
                      <a:r>
                        <a:rPr lang="en-AU" sz="2400" b="1" dirty="0" smtClean="0">
                          <a:solidFill>
                            <a:schemeClr val="bg1"/>
                          </a:solidFill>
                        </a:rPr>
                        <a:t>2005</a:t>
                      </a:r>
                      <a:endParaRPr lang="en-AU" sz="2400" b="1" dirty="0">
                        <a:solidFill>
                          <a:schemeClr val="bg1"/>
                        </a:solidFill>
                      </a:endParaRPr>
                    </a:p>
                  </a:txBody>
                  <a:tcPr>
                    <a:solidFill>
                      <a:schemeClr val="accent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400" b="1" dirty="0" smtClean="0">
                          <a:solidFill>
                            <a:schemeClr val="bg1"/>
                          </a:solidFill>
                        </a:rPr>
                        <a:t>% Imported</a:t>
                      </a:r>
                    </a:p>
                  </a:txBody>
                  <a:tcPr>
                    <a:solidFill>
                      <a:schemeClr val="accent1"/>
                    </a:solidFill>
                  </a:tcPr>
                </a:tc>
              </a:tr>
              <a:tr h="370840">
                <a:tc>
                  <a:txBody>
                    <a:bodyPr/>
                    <a:lstStyle/>
                    <a:p>
                      <a:r>
                        <a:rPr lang="en-AU" sz="2400" dirty="0" smtClean="0"/>
                        <a:t>Fiji</a:t>
                      </a:r>
                      <a:endParaRPr lang="en-AU" sz="2400" dirty="0"/>
                    </a:p>
                  </a:txBody>
                  <a:tcPr/>
                </a:tc>
                <a:tc>
                  <a:txBody>
                    <a:bodyPr/>
                    <a:lstStyle/>
                    <a:p>
                      <a:r>
                        <a:rPr lang="en-AU" sz="2400" dirty="0" smtClean="0"/>
                        <a:t>2592</a:t>
                      </a:r>
                      <a:endParaRPr lang="en-AU" sz="2400" dirty="0"/>
                    </a:p>
                  </a:txBody>
                  <a:tcPr/>
                </a:tc>
                <a:tc>
                  <a:txBody>
                    <a:bodyPr/>
                    <a:lstStyle/>
                    <a:p>
                      <a:r>
                        <a:rPr lang="en-AU" sz="2400" dirty="0" smtClean="0"/>
                        <a:t>38</a:t>
                      </a:r>
                      <a:endParaRPr lang="en-AU" sz="2400" dirty="0"/>
                    </a:p>
                  </a:txBody>
                  <a:tcPr/>
                </a:tc>
                <a:tc>
                  <a:txBody>
                    <a:bodyPr/>
                    <a:lstStyle/>
                    <a:p>
                      <a:r>
                        <a:rPr lang="en-AU" sz="2400" dirty="0" smtClean="0"/>
                        <a:t>3001</a:t>
                      </a:r>
                      <a:endParaRPr lang="en-AU" sz="2400" dirty="0"/>
                    </a:p>
                  </a:txBody>
                  <a:tcPr/>
                </a:tc>
                <a:tc>
                  <a:txBody>
                    <a:bodyPr/>
                    <a:lstStyle/>
                    <a:p>
                      <a:r>
                        <a:rPr lang="en-AU" sz="2400" dirty="0" smtClean="0"/>
                        <a:t>51</a:t>
                      </a:r>
                      <a:endParaRPr lang="en-AU" sz="2400" dirty="0"/>
                    </a:p>
                  </a:txBody>
                  <a:tcPr/>
                </a:tc>
              </a:tr>
              <a:tr h="370840">
                <a:tc>
                  <a:txBody>
                    <a:bodyPr/>
                    <a:lstStyle/>
                    <a:p>
                      <a:r>
                        <a:rPr lang="en-AU" sz="2400" dirty="0" smtClean="0"/>
                        <a:t>SI</a:t>
                      </a:r>
                      <a:endParaRPr lang="en-AU" sz="2400" dirty="0"/>
                    </a:p>
                  </a:txBody>
                  <a:tcPr/>
                </a:tc>
                <a:tc>
                  <a:txBody>
                    <a:bodyPr/>
                    <a:lstStyle/>
                    <a:p>
                      <a:r>
                        <a:rPr lang="en-AU" sz="2400" dirty="0" smtClean="0"/>
                        <a:t>1984</a:t>
                      </a:r>
                      <a:endParaRPr lang="en-AU" sz="2400" dirty="0"/>
                    </a:p>
                  </a:txBody>
                  <a:tcPr/>
                </a:tc>
                <a:tc>
                  <a:txBody>
                    <a:bodyPr/>
                    <a:lstStyle/>
                    <a:p>
                      <a:r>
                        <a:rPr lang="en-AU" sz="2400" dirty="0" smtClean="0"/>
                        <a:t>27</a:t>
                      </a:r>
                      <a:endParaRPr lang="en-AU" sz="2400" dirty="0"/>
                    </a:p>
                  </a:txBody>
                  <a:tcPr/>
                </a:tc>
                <a:tc>
                  <a:txBody>
                    <a:bodyPr/>
                    <a:lstStyle/>
                    <a:p>
                      <a:r>
                        <a:rPr lang="en-AU" sz="2400" dirty="0" smtClean="0"/>
                        <a:t>2433</a:t>
                      </a:r>
                      <a:endParaRPr lang="en-AU" sz="2400" dirty="0"/>
                    </a:p>
                  </a:txBody>
                  <a:tcPr/>
                </a:tc>
                <a:tc>
                  <a:txBody>
                    <a:bodyPr/>
                    <a:lstStyle/>
                    <a:p>
                      <a:r>
                        <a:rPr lang="en-AU" sz="2400" dirty="0" smtClean="0"/>
                        <a:t>56</a:t>
                      </a:r>
                      <a:endParaRPr lang="en-AU" sz="2400" dirty="0"/>
                    </a:p>
                  </a:txBody>
                  <a:tcPr/>
                </a:tc>
              </a:tr>
              <a:tr h="370840">
                <a:tc>
                  <a:txBody>
                    <a:bodyPr/>
                    <a:lstStyle/>
                    <a:p>
                      <a:r>
                        <a:rPr lang="en-AU" sz="2400" dirty="0" smtClean="0"/>
                        <a:t>Vanuatu</a:t>
                      </a:r>
                      <a:endParaRPr lang="en-AU" sz="2400" dirty="0"/>
                    </a:p>
                  </a:txBody>
                  <a:tcPr/>
                </a:tc>
                <a:tc>
                  <a:txBody>
                    <a:bodyPr/>
                    <a:lstStyle/>
                    <a:p>
                      <a:r>
                        <a:rPr lang="en-AU" sz="2400" dirty="0" smtClean="0"/>
                        <a:t>2498</a:t>
                      </a:r>
                      <a:endParaRPr lang="en-AU" sz="2400" dirty="0"/>
                    </a:p>
                  </a:txBody>
                  <a:tcPr/>
                </a:tc>
                <a:tc>
                  <a:txBody>
                    <a:bodyPr/>
                    <a:lstStyle/>
                    <a:p>
                      <a:r>
                        <a:rPr lang="en-AU" sz="2400" dirty="0" smtClean="0"/>
                        <a:t>34</a:t>
                      </a:r>
                      <a:endParaRPr lang="en-AU" sz="2400" dirty="0"/>
                    </a:p>
                  </a:txBody>
                  <a:tcPr/>
                </a:tc>
                <a:tc>
                  <a:txBody>
                    <a:bodyPr/>
                    <a:lstStyle/>
                    <a:p>
                      <a:r>
                        <a:rPr lang="en-AU" sz="2400" dirty="0" smtClean="0"/>
                        <a:t>2575</a:t>
                      </a:r>
                      <a:endParaRPr lang="en-AU" sz="2400" dirty="0"/>
                    </a:p>
                  </a:txBody>
                  <a:tcPr/>
                </a:tc>
                <a:tc>
                  <a:txBody>
                    <a:bodyPr/>
                    <a:lstStyle/>
                    <a:p>
                      <a:r>
                        <a:rPr lang="en-AU" sz="2400" dirty="0" smtClean="0"/>
                        <a:t>49</a:t>
                      </a:r>
                      <a:endParaRPr lang="en-AU" sz="2400" dirty="0"/>
                    </a:p>
                  </a:txBody>
                  <a:tcPr/>
                </a:tc>
              </a:tr>
              <a:tr h="370840">
                <a:tc>
                  <a:txBody>
                    <a:bodyPr/>
                    <a:lstStyle/>
                    <a:p>
                      <a:r>
                        <a:rPr lang="en-AU" sz="2400" dirty="0" smtClean="0"/>
                        <a:t>Samoa</a:t>
                      </a:r>
                      <a:endParaRPr lang="en-AU" sz="2400" dirty="0"/>
                    </a:p>
                  </a:txBody>
                  <a:tcPr/>
                </a:tc>
                <a:tc>
                  <a:txBody>
                    <a:bodyPr/>
                    <a:lstStyle/>
                    <a:p>
                      <a:r>
                        <a:rPr lang="en-AU" sz="2400" dirty="0" smtClean="0"/>
                        <a:t>2614</a:t>
                      </a:r>
                      <a:endParaRPr lang="en-AU" sz="2400" dirty="0"/>
                    </a:p>
                  </a:txBody>
                  <a:tcPr/>
                </a:tc>
                <a:tc>
                  <a:txBody>
                    <a:bodyPr/>
                    <a:lstStyle/>
                    <a:p>
                      <a:r>
                        <a:rPr lang="en-AU" sz="2400" dirty="0" smtClean="0"/>
                        <a:t>33</a:t>
                      </a:r>
                      <a:endParaRPr lang="en-AU" sz="2400" dirty="0"/>
                    </a:p>
                  </a:txBody>
                  <a:tcPr/>
                </a:tc>
                <a:tc>
                  <a:txBody>
                    <a:bodyPr/>
                    <a:lstStyle/>
                    <a:p>
                      <a:r>
                        <a:rPr lang="en-AU" sz="2400" dirty="0" smtClean="0"/>
                        <a:t>2769</a:t>
                      </a:r>
                      <a:endParaRPr lang="en-AU" sz="2400" dirty="0"/>
                    </a:p>
                  </a:txBody>
                  <a:tcPr/>
                </a:tc>
                <a:tc>
                  <a:txBody>
                    <a:bodyPr/>
                    <a:lstStyle/>
                    <a:p>
                      <a:r>
                        <a:rPr lang="en-AU" sz="2400" dirty="0" smtClean="0"/>
                        <a:t>65</a:t>
                      </a:r>
                      <a:endParaRPr lang="en-AU" sz="2400" dirty="0"/>
                    </a:p>
                  </a:txBody>
                  <a:tcPr/>
                </a:tc>
              </a:tr>
              <a:tr h="370840">
                <a:tc>
                  <a:txBody>
                    <a:bodyPr/>
                    <a:lstStyle/>
                    <a:p>
                      <a:r>
                        <a:rPr lang="en-AU" sz="2400" dirty="0" smtClean="0"/>
                        <a:t>Tonga</a:t>
                      </a:r>
                      <a:endParaRPr lang="en-AU" sz="2400" dirty="0"/>
                    </a:p>
                  </a:txBody>
                  <a:tcPr/>
                </a:tc>
                <a:tc>
                  <a:txBody>
                    <a:bodyPr/>
                    <a:lstStyle/>
                    <a:p>
                      <a:r>
                        <a:rPr lang="en-AU" sz="2400" dirty="0" smtClean="0"/>
                        <a:t>2918</a:t>
                      </a:r>
                      <a:endParaRPr lang="en-AU" sz="2400" dirty="0"/>
                    </a:p>
                  </a:txBody>
                  <a:tcPr/>
                </a:tc>
                <a:tc>
                  <a:txBody>
                    <a:bodyPr/>
                    <a:lstStyle/>
                    <a:p>
                      <a:r>
                        <a:rPr lang="en-AU" sz="2400" dirty="0" smtClean="0"/>
                        <a:t>39</a:t>
                      </a:r>
                      <a:endParaRPr lang="en-AU" sz="2400" dirty="0"/>
                    </a:p>
                  </a:txBody>
                  <a:tcPr/>
                </a:tc>
                <a:tc>
                  <a:txBody>
                    <a:bodyPr/>
                    <a:lstStyle/>
                    <a:p>
                      <a:r>
                        <a:rPr lang="en-AU" sz="2400" dirty="0" smtClean="0"/>
                        <a:t>2992</a:t>
                      </a:r>
                      <a:endParaRPr lang="en-AU" sz="2400" dirty="0"/>
                    </a:p>
                  </a:txBody>
                  <a:tcPr/>
                </a:tc>
                <a:tc>
                  <a:txBody>
                    <a:bodyPr/>
                    <a:lstStyle/>
                    <a:p>
                      <a:r>
                        <a:rPr lang="en-AU" sz="2400" dirty="0" smtClean="0"/>
                        <a:t>45</a:t>
                      </a:r>
                      <a:endParaRPr lang="en-AU" sz="2400" dirty="0"/>
                    </a:p>
                  </a:txBody>
                  <a:tcPr/>
                </a:tc>
              </a:tr>
              <a:tr h="370840">
                <a:tc>
                  <a:txBody>
                    <a:bodyPr/>
                    <a:lstStyle/>
                    <a:p>
                      <a:r>
                        <a:rPr lang="en-AU" sz="2400" dirty="0" smtClean="0"/>
                        <a:t>Kiribati</a:t>
                      </a:r>
                      <a:endParaRPr lang="en-AU" sz="2400" dirty="0"/>
                    </a:p>
                  </a:txBody>
                  <a:tcPr/>
                </a:tc>
                <a:tc>
                  <a:txBody>
                    <a:bodyPr/>
                    <a:lstStyle/>
                    <a:p>
                      <a:r>
                        <a:rPr lang="en-AU" sz="2400" dirty="0" smtClean="0"/>
                        <a:t>2589</a:t>
                      </a:r>
                      <a:endParaRPr lang="en-AU" sz="2400" dirty="0"/>
                    </a:p>
                  </a:txBody>
                  <a:tcPr/>
                </a:tc>
                <a:tc>
                  <a:txBody>
                    <a:bodyPr/>
                    <a:lstStyle/>
                    <a:p>
                      <a:r>
                        <a:rPr lang="en-AU" sz="2400" dirty="0" smtClean="0"/>
                        <a:t>29</a:t>
                      </a:r>
                      <a:endParaRPr lang="en-AU" sz="2400" dirty="0"/>
                    </a:p>
                  </a:txBody>
                  <a:tcPr/>
                </a:tc>
                <a:tc>
                  <a:txBody>
                    <a:bodyPr/>
                    <a:lstStyle/>
                    <a:p>
                      <a:r>
                        <a:rPr lang="en-AU" sz="2400" dirty="0" smtClean="0"/>
                        <a:t>2854</a:t>
                      </a:r>
                      <a:endParaRPr lang="en-AU" sz="2400" dirty="0"/>
                    </a:p>
                  </a:txBody>
                  <a:tcPr/>
                </a:tc>
                <a:tc>
                  <a:txBody>
                    <a:bodyPr/>
                    <a:lstStyle/>
                    <a:p>
                      <a:r>
                        <a:rPr lang="en-AU" sz="2400" dirty="0" smtClean="0"/>
                        <a:t>64</a:t>
                      </a:r>
                      <a:endParaRPr lang="en-AU" sz="2400" dirty="0"/>
                    </a:p>
                  </a:txBody>
                  <a:tcPr/>
                </a:tc>
              </a:tr>
              <a:tr h="370840">
                <a:tc>
                  <a:txBody>
                    <a:bodyPr/>
                    <a:lstStyle/>
                    <a:p>
                      <a:r>
                        <a:rPr lang="en-AU" sz="2400" dirty="0" smtClean="0"/>
                        <a:t>RMI</a:t>
                      </a:r>
                      <a:endParaRPr lang="en-AU" sz="2400" dirty="0"/>
                    </a:p>
                  </a:txBody>
                  <a:tcPr/>
                </a:tc>
                <a:tc>
                  <a:txBody>
                    <a:bodyPr/>
                    <a:lstStyle/>
                    <a:p>
                      <a:r>
                        <a:rPr lang="en-AU" sz="2400" dirty="0" smtClean="0"/>
                        <a:t>2819</a:t>
                      </a:r>
                      <a:endParaRPr lang="en-AU" sz="2400" dirty="0"/>
                    </a:p>
                  </a:txBody>
                  <a:tcPr/>
                </a:tc>
                <a:tc>
                  <a:txBody>
                    <a:bodyPr/>
                    <a:lstStyle/>
                    <a:p>
                      <a:r>
                        <a:rPr lang="en-AU" sz="2400" dirty="0" smtClean="0"/>
                        <a:t>67</a:t>
                      </a:r>
                      <a:endParaRPr lang="en-AU"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2400" dirty="0" smtClean="0"/>
                        <a:t>2950</a:t>
                      </a:r>
                    </a:p>
                  </a:txBody>
                  <a:tcPr/>
                </a:tc>
                <a:tc>
                  <a:txBody>
                    <a:bodyPr/>
                    <a:lstStyle/>
                    <a:p>
                      <a:r>
                        <a:rPr lang="en-AU" sz="2400" dirty="0" smtClean="0"/>
                        <a:t>89</a:t>
                      </a:r>
                      <a:endParaRPr lang="en-AU" sz="2400" dirty="0"/>
                    </a:p>
                  </a:txBody>
                  <a:tcPr/>
                </a:tc>
              </a:tr>
            </a:tbl>
          </a:graphicData>
        </a:graphic>
      </p:graphicFrame>
      <p:sp>
        <p:nvSpPr>
          <p:cNvPr id="5" name="Rectangle 4"/>
          <p:cNvSpPr/>
          <p:nvPr/>
        </p:nvSpPr>
        <p:spPr>
          <a:xfrm>
            <a:off x="3923928" y="1484784"/>
            <a:ext cx="1656184" cy="361074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AU">
              <a:solidFill>
                <a:prstClr val="white"/>
              </a:solidFill>
            </a:endParaRPr>
          </a:p>
        </p:txBody>
      </p:sp>
      <p:sp>
        <p:nvSpPr>
          <p:cNvPr id="6" name="Rectangle 5"/>
          <p:cNvSpPr/>
          <p:nvPr/>
        </p:nvSpPr>
        <p:spPr>
          <a:xfrm>
            <a:off x="7380310" y="1484784"/>
            <a:ext cx="1656184" cy="361074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AU">
              <a:solidFill>
                <a:prstClr val="white"/>
              </a:solidFill>
            </a:endParaRPr>
          </a:p>
        </p:txBody>
      </p:sp>
    </p:spTree>
    <p:extLst>
      <p:ext uri="{BB962C8B-B14F-4D97-AF65-F5344CB8AC3E}">
        <p14:creationId xmlns:p14="http://schemas.microsoft.com/office/powerpoint/2010/main" val="384869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1143000"/>
          </a:xfrm>
        </p:spPr>
        <p:txBody>
          <a:bodyPr/>
          <a:lstStyle/>
          <a:p>
            <a:r>
              <a:rPr lang="en-AU" dirty="0" smtClean="0"/>
              <a:t>Arno sample HIES FBS</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8495876"/>
              </p:ext>
            </p:extLst>
          </p:nvPr>
        </p:nvGraphicFramePr>
        <p:xfrm>
          <a:off x="-6743" y="2267987"/>
          <a:ext cx="9143998" cy="1870050"/>
        </p:xfrm>
        <a:graphic>
          <a:graphicData uri="http://schemas.openxmlformats.org/drawingml/2006/table">
            <a:tbl>
              <a:tblPr firstRow="1" firstCol="1" bandRow="1">
                <a:tableStyleId>{5C22544A-7EE6-4342-B048-85BDC9FD1C3A}</a:tableStyleId>
              </a:tblPr>
              <a:tblGrid>
                <a:gridCol w="611559"/>
                <a:gridCol w="586785"/>
                <a:gridCol w="837541"/>
                <a:gridCol w="795564"/>
                <a:gridCol w="725603"/>
                <a:gridCol w="708613"/>
                <a:gridCol w="671633"/>
                <a:gridCol w="744593"/>
                <a:gridCol w="850535"/>
                <a:gridCol w="849536"/>
                <a:gridCol w="970469"/>
                <a:gridCol w="791567"/>
              </a:tblGrid>
              <a:tr h="921451">
                <a:tc>
                  <a:txBody>
                    <a:bodyPr/>
                    <a:lstStyle/>
                    <a:p>
                      <a:pPr>
                        <a:lnSpc>
                          <a:spcPct val="115000"/>
                        </a:lnSpc>
                      </a:pPr>
                      <a:endParaRPr lang="en-AU" sz="1800" dirty="0">
                        <a:effectLst/>
                        <a:latin typeface="Calibri"/>
                        <a:cs typeface="Times New Roman"/>
                      </a:endParaRPr>
                    </a:p>
                  </a:txBody>
                  <a:tcPr marL="68580" marR="68580" marT="0" marB="0"/>
                </a:tc>
                <a:tc>
                  <a:txBody>
                    <a:bodyPr/>
                    <a:lstStyle/>
                    <a:p>
                      <a:pPr algn="just">
                        <a:lnSpc>
                          <a:spcPct val="115000"/>
                        </a:lnSpc>
                        <a:spcAft>
                          <a:spcPts val="0"/>
                        </a:spcAft>
                      </a:pPr>
                      <a:r>
                        <a:rPr lang="en-AU" sz="1800" dirty="0">
                          <a:effectLst/>
                        </a:rPr>
                        <a:t>Coconut</a:t>
                      </a:r>
                      <a:endParaRPr lang="en-AU" sz="18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Breadfruit</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Pandanus</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Banana</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dirty="0">
                          <a:solidFill>
                            <a:schemeClr val="tx1"/>
                          </a:solidFill>
                          <a:effectLst/>
                        </a:rPr>
                        <a:t>Total Local</a:t>
                      </a:r>
                      <a:endParaRPr lang="en-AU" sz="1800" dirty="0">
                        <a:solidFill>
                          <a:schemeClr val="tx1"/>
                        </a:solidFill>
                        <a:effectLst/>
                        <a:latin typeface="Calibri"/>
                        <a:ea typeface="Calibri"/>
                        <a:cs typeface="Times New Roman"/>
                      </a:endParaRPr>
                    </a:p>
                  </a:txBody>
                  <a:tcPr marL="68580" marR="68580" marT="0" marB="0">
                    <a:solidFill>
                      <a:srgbClr val="FFFF00"/>
                    </a:solidFill>
                  </a:tcPr>
                </a:tc>
                <a:tc>
                  <a:txBody>
                    <a:bodyPr/>
                    <a:lstStyle/>
                    <a:p>
                      <a:pPr algn="just">
                        <a:lnSpc>
                          <a:spcPct val="115000"/>
                        </a:lnSpc>
                        <a:spcAft>
                          <a:spcPts val="0"/>
                        </a:spcAft>
                      </a:pPr>
                      <a:r>
                        <a:rPr lang="en-AU" sz="1800">
                          <a:effectLst/>
                        </a:rPr>
                        <a:t>Rice</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Flour</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Ramen</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dirty="0">
                          <a:solidFill>
                            <a:schemeClr val="tx1"/>
                          </a:solidFill>
                          <a:effectLst/>
                        </a:rPr>
                        <a:t>Total Import</a:t>
                      </a:r>
                      <a:endParaRPr lang="en-AU" sz="1800" dirty="0">
                        <a:solidFill>
                          <a:schemeClr val="tx1"/>
                        </a:solidFill>
                        <a:effectLst/>
                        <a:latin typeface="Calibri"/>
                        <a:ea typeface="Calibri"/>
                        <a:cs typeface="Times New Roman"/>
                      </a:endParaRPr>
                    </a:p>
                  </a:txBody>
                  <a:tcPr marL="68580" marR="68580" marT="0" marB="0">
                    <a:solidFill>
                      <a:srgbClr val="FFFF00"/>
                    </a:solidFill>
                  </a:tcPr>
                </a:tc>
                <a:tc>
                  <a:txBody>
                    <a:bodyPr/>
                    <a:lstStyle/>
                    <a:p>
                      <a:pPr algn="just">
                        <a:lnSpc>
                          <a:spcPct val="115000"/>
                        </a:lnSpc>
                        <a:spcAft>
                          <a:spcPts val="0"/>
                        </a:spcAft>
                      </a:pPr>
                      <a:r>
                        <a:rPr lang="en-AU" sz="1800" dirty="0">
                          <a:solidFill>
                            <a:schemeClr val="bg1"/>
                          </a:solidFill>
                          <a:effectLst/>
                        </a:rPr>
                        <a:t>Total/day/person</a:t>
                      </a:r>
                      <a:endParaRPr lang="en-AU" sz="1800" dirty="0">
                        <a:solidFill>
                          <a:schemeClr val="bg1"/>
                        </a:solidFill>
                        <a:effectLst/>
                        <a:latin typeface="Calibri"/>
                        <a:ea typeface="Calibri"/>
                        <a:cs typeface="Times New Roman"/>
                      </a:endParaRPr>
                    </a:p>
                  </a:txBody>
                  <a:tcPr marL="68580" marR="68580" marT="0" marB="0">
                    <a:solidFill>
                      <a:srgbClr val="FF0000"/>
                    </a:solidFill>
                  </a:tcPr>
                </a:tc>
                <a:tc>
                  <a:txBody>
                    <a:bodyPr/>
                    <a:lstStyle/>
                    <a:p>
                      <a:pPr algn="just">
                        <a:lnSpc>
                          <a:spcPct val="115000"/>
                        </a:lnSpc>
                        <a:spcAft>
                          <a:spcPts val="0"/>
                        </a:spcAft>
                      </a:pPr>
                      <a:r>
                        <a:rPr lang="en-AU" sz="1800" dirty="0">
                          <a:solidFill>
                            <a:schemeClr val="tx1"/>
                          </a:solidFill>
                          <a:effectLst/>
                        </a:rPr>
                        <a:t>% Import</a:t>
                      </a:r>
                      <a:endParaRPr lang="en-AU" sz="1800" dirty="0">
                        <a:solidFill>
                          <a:schemeClr val="tx1"/>
                        </a:solidFill>
                        <a:effectLst/>
                        <a:latin typeface="Calibri"/>
                        <a:ea typeface="Calibri"/>
                        <a:cs typeface="Times New Roman"/>
                      </a:endParaRPr>
                    </a:p>
                  </a:txBody>
                  <a:tcPr marL="68580" marR="68580" marT="0" marB="0">
                    <a:solidFill>
                      <a:srgbClr val="FFFF00"/>
                    </a:solidFill>
                  </a:tcPr>
                </a:tc>
              </a:tr>
              <a:tr h="294905">
                <a:tc>
                  <a:txBody>
                    <a:bodyPr/>
                    <a:lstStyle/>
                    <a:p>
                      <a:pPr algn="just">
                        <a:lnSpc>
                          <a:spcPct val="115000"/>
                        </a:lnSpc>
                        <a:spcAft>
                          <a:spcPts val="0"/>
                        </a:spcAft>
                      </a:pPr>
                      <a:r>
                        <a:rPr lang="en-AU" sz="1800">
                          <a:effectLst/>
                        </a:rPr>
                        <a:t>g</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91</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85</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25</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41</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dirty="0">
                          <a:effectLst/>
                        </a:rPr>
                        <a:t>241</a:t>
                      </a:r>
                      <a:endParaRPr lang="en-AU" sz="1800" dirty="0">
                        <a:effectLst/>
                        <a:latin typeface="Calibri"/>
                        <a:ea typeface="Calibri"/>
                        <a:cs typeface="Times New Roman"/>
                      </a:endParaRPr>
                    </a:p>
                  </a:txBody>
                  <a:tcPr marL="68580" marR="68580" marT="0" marB="0">
                    <a:solidFill>
                      <a:srgbClr val="FFFF00"/>
                    </a:solidFill>
                  </a:tcPr>
                </a:tc>
                <a:tc>
                  <a:txBody>
                    <a:bodyPr/>
                    <a:lstStyle/>
                    <a:p>
                      <a:pPr algn="just">
                        <a:lnSpc>
                          <a:spcPct val="115000"/>
                        </a:lnSpc>
                        <a:spcAft>
                          <a:spcPts val="0"/>
                        </a:spcAft>
                      </a:pPr>
                      <a:r>
                        <a:rPr lang="en-AU" sz="1800">
                          <a:effectLst/>
                        </a:rPr>
                        <a:t>541</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218</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34</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dirty="0">
                          <a:solidFill>
                            <a:schemeClr val="tx1"/>
                          </a:solidFill>
                          <a:effectLst/>
                        </a:rPr>
                        <a:t>793</a:t>
                      </a:r>
                      <a:endParaRPr lang="en-AU" sz="1800" dirty="0">
                        <a:solidFill>
                          <a:schemeClr val="tx1"/>
                        </a:solidFill>
                        <a:effectLst/>
                        <a:latin typeface="Calibri"/>
                        <a:ea typeface="Calibri"/>
                        <a:cs typeface="Times New Roman"/>
                      </a:endParaRPr>
                    </a:p>
                  </a:txBody>
                  <a:tcPr marL="68580" marR="68580" marT="0" marB="0">
                    <a:solidFill>
                      <a:srgbClr val="FFFF00"/>
                    </a:solidFill>
                  </a:tcPr>
                </a:tc>
                <a:tc>
                  <a:txBody>
                    <a:bodyPr/>
                    <a:lstStyle/>
                    <a:p>
                      <a:pPr algn="just">
                        <a:lnSpc>
                          <a:spcPct val="115000"/>
                        </a:lnSpc>
                        <a:spcAft>
                          <a:spcPts val="0"/>
                        </a:spcAft>
                      </a:pPr>
                      <a:r>
                        <a:rPr lang="en-AU" sz="1800" dirty="0">
                          <a:solidFill>
                            <a:schemeClr val="bg1"/>
                          </a:solidFill>
                          <a:effectLst/>
                        </a:rPr>
                        <a:t>1034</a:t>
                      </a:r>
                      <a:endParaRPr lang="en-AU" sz="1800" dirty="0">
                        <a:solidFill>
                          <a:schemeClr val="bg1"/>
                        </a:solidFill>
                        <a:effectLst/>
                        <a:latin typeface="Calibri"/>
                        <a:ea typeface="Calibri"/>
                        <a:cs typeface="Times New Roman"/>
                      </a:endParaRPr>
                    </a:p>
                  </a:txBody>
                  <a:tcPr marL="68580" marR="68580" marT="0" marB="0">
                    <a:solidFill>
                      <a:srgbClr val="FF0000"/>
                    </a:solidFill>
                  </a:tcPr>
                </a:tc>
                <a:tc rowSpan="2">
                  <a:txBody>
                    <a:bodyPr/>
                    <a:lstStyle/>
                    <a:p>
                      <a:pPr algn="just">
                        <a:lnSpc>
                          <a:spcPct val="115000"/>
                        </a:lnSpc>
                        <a:spcAft>
                          <a:spcPts val="0"/>
                        </a:spcAft>
                      </a:pPr>
                      <a:r>
                        <a:rPr lang="en-AU" sz="1800" dirty="0">
                          <a:effectLst/>
                        </a:rPr>
                        <a:t> </a:t>
                      </a:r>
                    </a:p>
                    <a:p>
                      <a:pPr algn="just">
                        <a:lnSpc>
                          <a:spcPct val="115000"/>
                        </a:lnSpc>
                        <a:spcAft>
                          <a:spcPts val="0"/>
                        </a:spcAft>
                      </a:pPr>
                      <a:r>
                        <a:rPr lang="en-AU" sz="1800" dirty="0">
                          <a:effectLst/>
                        </a:rPr>
                        <a:t>91%</a:t>
                      </a:r>
                      <a:endParaRPr lang="en-AU" sz="1800" dirty="0">
                        <a:effectLst/>
                        <a:latin typeface="Calibri"/>
                        <a:ea typeface="Calibri"/>
                        <a:cs typeface="Times New Roman"/>
                      </a:endParaRPr>
                    </a:p>
                  </a:txBody>
                  <a:tcPr marL="68580" marR="68580" marT="0" marB="0">
                    <a:solidFill>
                      <a:srgbClr val="FFC000"/>
                    </a:solidFill>
                  </a:tcPr>
                </a:tc>
              </a:tr>
              <a:tr h="608178">
                <a:tc>
                  <a:txBody>
                    <a:bodyPr/>
                    <a:lstStyle/>
                    <a:p>
                      <a:pPr algn="just">
                        <a:lnSpc>
                          <a:spcPct val="115000"/>
                        </a:lnSpc>
                        <a:spcAft>
                          <a:spcPts val="0"/>
                        </a:spcAft>
                      </a:pPr>
                      <a:r>
                        <a:rPr lang="en-AU" sz="1800">
                          <a:effectLst/>
                        </a:rPr>
                        <a:t>kcal</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167</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86</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dirty="0">
                          <a:effectLst/>
                        </a:rPr>
                        <a:t>14</a:t>
                      </a:r>
                      <a:endParaRPr lang="en-AU" sz="18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24</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dirty="0">
                          <a:effectLst/>
                        </a:rPr>
                        <a:t>292</a:t>
                      </a:r>
                      <a:endParaRPr lang="en-AU" sz="1800" dirty="0">
                        <a:effectLst/>
                        <a:latin typeface="Calibri"/>
                        <a:ea typeface="Calibri"/>
                        <a:cs typeface="Times New Roman"/>
                      </a:endParaRPr>
                    </a:p>
                  </a:txBody>
                  <a:tcPr marL="68580" marR="68580" marT="0" marB="0">
                    <a:solidFill>
                      <a:srgbClr val="FFFF00"/>
                    </a:solidFill>
                  </a:tcPr>
                </a:tc>
                <a:tc>
                  <a:txBody>
                    <a:bodyPr/>
                    <a:lstStyle/>
                    <a:p>
                      <a:pPr algn="just">
                        <a:lnSpc>
                          <a:spcPct val="115000"/>
                        </a:lnSpc>
                        <a:spcAft>
                          <a:spcPts val="0"/>
                        </a:spcAft>
                      </a:pPr>
                      <a:r>
                        <a:rPr lang="en-AU" sz="1800">
                          <a:effectLst/>
                        </a:rPr>
                        <a:t>1949</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794</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a:effectLst/>
                        </a:rPr>
                        <a:t>124</a:t>
                      </a:r>
                      <a:endParaRPr lang="en-AU"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1800" dirty="0">
                          <a:solidFill>
                            <a:schemeClr val="tx1"/>
                          </a:solidFill>
                          <a:effectLst/>
                        </a:rPr>
                        <a:t>2867</a:t>
                      </a:r>
                      <a:endParaRPr lang="en-AU" sz="1800" dirty="0">
                        <a:solidFill>
                          <a:schemeClr val="tx1"/>
                        </a:solidFill>
                        <a:effectLst/>
                        <a:latin typeface="Calibri"/>
                        <a:ea typeface="Calibri"/>
                        <a:cs typeface="Times New Roman"/>
                      </a:endParaRPr>
                    </a:p>
                  </a:txBody>
                  <a:tcPr marL="68580" marR="68580" marT="0" marB="0">
                    <a:solidFill>
                      <a:srgbClr val="FFFF00"/>
                    </a:solidFill>
                  </a:tcPr>
                </a:tc>
                <a:tc>
                  <a:txBody>
                    <a:bodyPr/>
                    <a:lstStyle/>
                    <a:p>
                      <a:pPr algn="just">
                        <a:lnSpc>
                          <a:spcPct val="115000"/>
                        </a:lnSpc>
                        <a:spcAft>
                          <a:spcPts val="0"/>
                        </a:spcAft>
                      </a:pPr>
                      <a:r>
                        <a:rPr lang="en-AU" sz="1800" dirty="0">
                          <a:solidFill>
                            <a:schemeClr val="bg1"/>
                          </a:solidFill>
                          <a:effectLst/>
                        </a:rPr>
                        <a:t>3158</a:t>
                      </a:r>
                      <a:endParaRPr lang="en-AU" sz="1800" dirty="0">
                        <a:solidFill>
                          <a:schemeClr val="bg1"/>
                        </a:solidFill>
                        <a:effectLst/>
                        <a:latin typeface="Calibri"/>
                        <a:ea typeface="Calibri"/>
                        <a:cs typeface="Times New Roman"/>
                      </a:endParaRPr>
                    </a:p>
                  </a:txBody>
                  <a:tcPr marL="68580" marR="68580" marT="0" marB="0">
                    <a:solidFill>
                      <a:srgbClr val="FF0000"/>
                    </a:solidFill>
                  </a:tcPr>
                </a:tc>
                <a:tc vMerge="1">
                  <a:txBody>
                    <a:bodyPr/>
                    <a:lstStyle/>
                    <a:p>
                      <a:endParaRPr lang="en-AU"/>
                    </a:p>
                  </a:txBody>
                  <a:tcPr/>
                </a:tc>
              </a:tr>
            </a:tbl>
          </a:graphicData>
        </a:graphic>
      </p:graphicFrame>
      <p:sp>
        <p:nvSpPr>
          <p:cNvPr id="5" name="Rectangle 1"/>
          <p:cNvSpPr>
            <a:spLocks noChangeArrowheads="1"/>
          </p:cNvSpPr>
          <p:nvPr/>
        </p:nvSpPr>
        <p:spPr bwMode="auto">
          <a:xfrm>
            <a:off x="22399" y="1814047"/>
            <a:ext cx="31094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fontAlgn="base">
              <a:spcBef>
                <a:spcPct val="0"/>
              </a:spcBef>
              <a:spcAft>
                <a:spcPct val="0"/>
              </a:spcAft>
            </a:pPr>
            <a:r>
              <a:rPr lang="en-US" altLang="en-US" sz="2400" dirty="0">
                <a:solidFill>
                  <a:prstClr val="black"/>
                </a:solidFill>
                <a:ea typeface="Times New Roman" pitchFamily="18" charset="0"/>
                <a:cs typeface="Calibri" pitchFamily="34" charset="0"/>
              </a:rPr>
              <a:t>Table 5. Energy Sources</a:t>
            </a:r>
            <a:endParaRPr lang="en-US" altLang="en-US" sz="4000" dirty="0">
              <a:solidFill>
                <a:prstClr val="black"/>
              </a:solidFill>
              <a:latin typeface="Arial" pitchFamily="34" charset="0"/>
              <a:ea typeface="ＭＳ Ｐゴシック" pitchFamily="-110" charset="-128"/>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9323326"/>
              </p:ext>
            </p:extLst>
          </p:nvPr>
        </p:nvGraphicFramePr>
        <p:xfrm>
          <a:off x="1" y="4653136"/>
          <a:ext cx="9143998" cy="1944216"/>
        </p:xfrm>
        <a:graphic>
          <a:graphicData uri="http://schemas.openxmlformats.org/drawingml/2006/table">
            <a:tbl>
              <a:tblPr firstRow="1" firstCol="1" bandRow="1">
                <a:tableStyleId>{5C22544A-7EE6-4342-B048-85BDC9FD1C3A}</a:tableStyleId>
              </a:tblPr>
              <a:tblGrid>
                <a:gridCol w="581491"/>
                <a:gridCol w="569502"/>
                <a:gridCol w="850256"/>
                <a:gridCol w="849257"/>
                <a:gridCol w="708380"/>
                <a:gridCol w="708380"/>
                <a:gridCol w="708380"/>
                <a:gridCol w="707381"/>
                <a:gridCol w="850256"/>
                <a:gridCol w="847028"/>
                <a:gridCol w="981372"/>
                <a:gridCol w="782315"/>
              </a:tblGrid>
              <a:tr h="1171199">
                <a:tc>
                  <a:txBody>
                    <a:bodyPr/>
                    <a:lstStyle/>
                    <a:p>
                      <a:pPr algn="just">
                        <a:lnSpc>
                          <a:spcPct val="115000"/>
                        </a:lnSpc>
                        <a:spcAft>
                          <a:spcPts val="0"/>
                        </a:spcAft>
                      </a:pPr>
                      <a:r>
                        <a:rPr lang="en-AU" sz="2000" dirty="0">
                          <a:effectLst/>
                        </a:rPr>
                        <a:t> </a:t>
                      </a:r>
                      <a:endParaRPr lang="en-AU" sz="20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Pork</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Chicken</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Tuna</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Reef fish</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dirty="0">
                          <a:solidFill>
                            <a:schemeClr val="tx1"/>
                          </a:solidFill>
                          <a:effectLst/>
                        </a:rPr>
                        <a:t>Total Local</a:t>
                      </a:r>
                      <a:endParaRPr lang="en-AU" sz="2000" dirty="0">
                        <a:solidFill>
                          <a:schemeClr val="tx1"/>
                        </a:solidFill>
                        <a:effectLst/>
                        <a:latin typeface="Calibri"/>
                        <a:ea typeface="Calibri"/>
                        <a:cs typeface="Times New Roman"/>
                      </a:endParaRPr>
                    </a:p>
                  </a:txBody>
                  <a:tcPr marL="68580" marR="68580" marT="0" marB="0">
                    <a:solidFill>
                      <a:srgbClr val="FFFF00"/>
                    </a:solidFill>
                  </a:tcPr>
                </a:tc>
                <a:tc>
                  <a:txBody>
                    <a:bodyPr/>
                    <a:lstStyle/>
                    <a:p>
                      <a:pPr algn="just">
                        <a:lnSpc>
                          <a:spcPct val="115000"/>
                        </a:lnSpc>
                        <a:spcAft>
                          <a:spcPts val="0"/>
                        </a:spcAft>
                      </a:pPr>
                      <a:r>
                        <a:rPr lang="en-AU" sz="2000">
                          <a:effectLst/>
                        </a:rPr>
                        <a:t>Can fish</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Can meat</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dirty="0">
                          <a:effectLst/>
                        </a:rPr>
                        <a:t>Chicken</a:t>
                      </a:r>
                      <a:endParaRPr lang="en-AU" sz="20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dirty="0" smtClean="0">
                          <a:solidFill>
                            <a:schemeClr val="tx1"/>
                          </a:solidFill>
                          <a:effectLst/>
                        </a:rPr>
                        <a:t>Total</a:t>
                      </a:r>
                      <a:r>
                        <a:rPr lang="en-AU" sz="2000" baseline="0" dirty="0" smtClean="0">
                          <a:solidFill>
                            <a:schemeClr val="tx1"/>
                          </a:solidFill>
                          <a:effectLst/>
                        </a:rPr>
                        <a:t> </a:t>
                      </a:r>
                      <a:r>
                        <a:rPr lang="en-AU" sz="2000" dirty="0" smtClean="0">
                          <a:solidFill>
                            <a:schemeClr val="tx1"/>
                          </a:solidFill>
                          <a:effectLst/>
                        </a:rPr>
                        <a:t>import</a:t>
                      </a:r>
                      <a:endParaRPr lang="en-AU" sz="2000" dirty="0">
                        <a:solidFill>
                          <a:schemeClr val="tx1"/>
                        </a:solidFill>
                        <a:effectLst/>
                        <a:latin typeface="Calibri"/>
                        <a:ea typeface="Calibri"/>
                        <a:cs typeface="Times New Roman"/>
                      </a:endParaRPr>
                    </a:p>
                  </a:txBody>
                  <a:tcPr marL="68580" marR="68580" marT="0" marB="0">
                    <a:solidFill>
                      <a:srgbClr val="FFFF00"/>
                    </a:solidFill>
                  </a:tcPr>
                </a:tc>
                <a:tc>
                  <a:txBody>
                    <a:bodyPr/>
                    <a:lstStyle/>
                    <a:p>
                      <a:pPr algn="just">
                        <a:lnSpc>
                          <a:spcPct val="115000"/>
                        </a:lnSpc>
                        <a:spcAft>
                          <a:spcPts val="0"/>
                        </a:spcAft>
                      </a:pPr>
                      <a:r>
                        <a:rPr lang="en-AU" sz="2000" dirty="0" smtClean="0">
                          <a:solidFill>
                            <a:schemeClr val="bg1"/>
                          </a:solidFill>
                          <a:effectLst/>
                        </a:rPr>
                        <a:t>Tot/person/day</a:t>
                      </a:r>
                      <a:endParaRPr lang="en-AU" sz="2000" dirty="0">
                        <a:solidFill>
                          <a:schemeClr val="bg1"/>
                        </a:solidFill>
                        <a:effectLst/>
                        <a:latin typeface="Calibri"/>
                        <a:ea typeface="Calibri"/>
                        <a:cs typeface="Times New Roman"/>
                      </a:endParaRPr>
                    </a:p>
                  </a:txBody>
                  <a:tcPr marL="68580" marR="68580" marT="0" marB="0">
                    <a:solidFill>
                      <a:srgbClr val="FF0000"/>
                    </a:solidFill>
                  </a:tcPr>
                </a:tc>
                <a:tc>
                  <a:txBody>
                    <a:bodyPr/>
                    <a:lstStyle/>
                    <a:p>
                      <a:pPr algn="just">
                        <a:lnSpc>
                          <a:spcPct val="115000"/>
                        </a:lnSpc>
                        <a:spcAft>
                          <a:spcPts val="0"/>
                        </a:spcAft>
                      </a:pPr>
                      <a:r>
                        <a:rPr lang="en-AU" sz="2000" dirty="0">
                          <a:solidFill>
                            <a:schemeClr val="tx1"/>
                          </a:solidFill>
                          <a:effectLst/>
                        </a:rPr>
                        <a:t>% Import</a:t>
                      </a:r>
                      <a:endParaRPr lang="en-AU" sz="2000" dirty="0">
                        <a:solidFill>
                          <a:schemeClr val="tx1"/>
                        </a:solidFill>
                        <a:effectLst/>
                        <a:latin typeface="Calibri"/>
                        <a:ea typeface="Calibri"/>
                        <a:cs typeface="Times New Roman"/>
                      </a:endParaRPr>
                    </a:p>
                  </a:txBody>
                  <a:tcPr marL="68580" marR="68580" marT="0" marB="0">
                    <a:solidFill>
                      <a:srgbClr val="FFFF00"/>
                    </a:solidFill>
                  </a:tcPr>
                </a:tc>
              </a:tr>
              <a:tr h="374836">
                <a:tc>
                  <a:txBody>
                    <a:bodyPr/>
                    <a:lstStyle/>
                    <a:p>
                      <a:pPr algn="just">
                        <a:lnSpc>
                          <a:spcPct val="115000"/>
                        </a:lnSpc>
                        <a:spcAft>
                          <a:spcPts val="0"/>
                        </a:spcAft>
                      </a:pPr>
                      <a:r>
                        <a:rPr lang="en-AU" sz="2000">
                          <a:effectLst/>
                        </a:rPr>
                        <a:t>g</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1</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8</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3</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39</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dirty="0">
                          <a:effectLst/>
                        </a:rPr>
                        <a:t>50</a:t>
                      </a:r>
                      <a:endParaRPr lang="en-AU" sz="2000" dirty="0">
                        <a:effectLst/>
                        <a:latin typeface="Calibri"/>
                        <a:ea typeface="Calibri"/>
                        <a:cs typeface="Times New Roman"/>
                      </a:endParaRPr>
                    </a:p>
                  </a:txBody>
                  <a:tcPr marL="68580" marR="68580" marT="0" marB="0">
                    <a:solidFill>
                      <a:srgbClr val="FFFF00"/>
                    </a:solidFill>
                  </a:tcPr>
                </a:tc>
                <a:tc>
                  <a:txBody>
                    <a:bodyPr/>
                    <a:lstStyle/>
                    <a:p>
                      <a:pPr algn="just">
                        <a:lnSpc>
                          <a:spcPct val="115000"/>
                        </a:lnSpc>
                        <a:spcAft>
                          <a:spcPts val="0"/>
                        </a:spcAft>
                      </a:pPr>
                      <a:r>
                        <a:rPr lang="en-AU" sz="2000">
                          <a:effectLst/>
                        </a:rPr>
                        <a:t>61</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28</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1</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dirty="0">
                          <a:solidFill>
                            <a:schemeClr val="tx1"/>
                          </a:solidFill>
                          <a:effectLst/>
                        </a:rPr>
                        <a:t>89</a:t>
                      </a:r>
                      <a:endParaRPr lang="en-AU" sz="2000" dirty="0">
                        <a:solidFill>
                          <a:schemeClr val="tx1"/>
                        </a:solidFill>
                        <a:effectLst/>
                        <a:latin typeface="Calibri"/>
                        <a:ea typeface="Calibri"/>
                        <a:cs typeface="Times New Roman"/>
                      </a:endParaRPr>
                    </a:p>
                  </a:txBody>
                  <a:tcPr marL="68580" marR="68580" marT="0" marB="0">
                    <a:solidFill>
                      <a:srgbClr val="FFFF00"/>
                    </a:solidFill>
                  </a:tcPr>
                </a:tc>
                <a:tc>
                  <a:txBody>
                    <a:bodyPr/>
                    <a:lstStyle/>
                    <a:p>
                      <a:pPr algn="just">
                        <a:lnSpc>
                          <a:spcPct val="115000"/>
                        </a:lnSpc>
                        <a:spcAft>
                          <a:spcPts val="0"/>
                        </a:spcAft>
                      </a:pPr>
                      <a:r>
                        <a:rPr lang="en-AU" sz="2000" dirty="0">
                          <a:solidFill>
                            <a:schemeClr val="bg1"/>
                          </a:solidFill>
                          <a:effectLst/>
                        </a:rPr>
                        <a:t>140</a:t>
                      </a:r>
                      <a:endParaRPr lang="en-AU" sz="2000" dirty="0">
                        <a:solidFill>
                          <a:schemeClr val="bg1"/>
                        </a:solidFill>
                        <a:effectLst/>
                        <a:latin typeface="Calibri"/>
                        <a:ea typeface="Calibri"/>
                        <a:cs typeface="Times New Roman"/>
                      </a:endParaRPr>
                    </a:p>
                  </a:txBody>
                  <a:tcPr marL="68580" marR="68580" marT="0" marB="0">
                    <a:solidFill>
                      <a:srgbClr val="FF0000"/>
                    </a:solidFill>
                  </a:tcPr>
                </a:tc>
                <a:tc rowSpan="2">
                  <a:txBody>
                    <a:bodyPr/>
                    <a:lstStyle/>
                    <a:p>
                      <a:pPr algn="just">
                        <a:lnSpc>
                          <a:spcPct val="115000"/>
                        </a:lnSpc>
                        <a:spcAft>
                          <a:spcPts val="0"/>
                        </a:spcAft>
                      </a:pPr>
                      <a:r>
                        <a:rPr lang="en-AU" sz="2000" dirty="0">
                          <a:effectLst/>
                        </a:rPr>
                        <a:t> </a:t>
                      </a:r>
                    </a:p>
                    <a:p>
                      <a:pPr algn="just">
                        <a:lnSpc>
                          <a:spcPct val="115000"/>
                        </a:lnSpc>
                        <a:spcAft>
                          <a:spcPts val="0"/>
                        </a:spcAft>
                      </a:pPr>
                      <a:r>
                        <a:rPr lang="en-AU" sz="2000" dirty="0">
                          <a:effectLst/>
                        </a:rPr>
                        <a:t>81%</a:t>
                      </a:r>
                      <a:endParaRPr lang="en-AU" sz="2000" dirty="0">
                        <a:effectLst/>
                        <a:latin typeface="Calibri"/>
                        <a:ea typeface="Calibri"/>
                        <a:cs typeface="Times New Roman"/>
                      </a:endParaRPr>
                    </a:p>
                  </a:txBody>
                  <a:tcPr marL="68580" marR="68580" marT="0" marB="0">
                    <a:solidFill>
                      <a:srgbClr val="FFC000"/>
                    </a:solidFill>
                  </a:tcPr>
                </a:tc>
              </a:tr>
              <a:tr h="398181">
                <a:tc>
                  <a:txBody>
                    <a:bodyPr/>
                    <a:lstStyle/>
                    <a:p>
                      <a:pPr algn="just">
                        <a:lnSpc>
                          <a:spcPct val="115000"/>
                        </a:lnSpc>
                        <a:spcAft>
                          <a:spcPts val="0"/>
                        </a:spcAft>
                      </a:pPr>
                      <a:r>
                        <a:rPr lang="en-AU" sz="2000">
                          <a:effectLst/>
                        </a:rPr>
                        <a:t>kcal</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4</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9</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2</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25</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dirty="0">
                          <a:effectLst/>
                        </a:rPr>
                        <a:t>41</a:t>
                      </a:r>
                      <a:endParaRPr lang="en-AU" sz="2000" dirty="0">
                        <a:effectLst/>
                        <a:latin typeface="Calibri"/>
                        <a:ea typeface="Calibri"/>
                        <a:cs typeface="Times New Roman"/>
                      </a:endParaRPr>
                    </a:p>
                  </a:txBody>
                  <a:tcPr marL="68580" marR="68580" marT="0" marB="0">
                    <a:solidFill>
                      <a:srgbClr val="FFFF00"/>
                    </a:solidFill>
                  </a:tcPr>
                </a:tc>
                <a:tc>
                  <a:txBody>
                    <a:bodyPr/>
                    <a:lstStyle/>
                    <a:p>
                      <a:pPr algn="just">
                        <a:lnSpc>
                          <a:spcPct val="115000"/>
                        </a:lnSpc>
                        <a:spcAft>
                          <a:spcPts val="0"/>
                        </a:spcAft>
                      </a:pPr>
                      <a:r>
                        <a:rPr lang="en-AU" sz="2000">
                          <a:effectLst/>
                        </a:rPr>
                        <a:t>112</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64</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a:effectLst/>
                        </a:rPr>
                        <a:t>1</a:t>
                      </a:r>
                      <a:endParaRPr lang="en-AU" sz="2000">
                        <a:effectLst/>
                        <a:latin typeface="Calibri"/>
                        <a:ea typeface="Calibri"/>
                        <a:cs typeface="Times New Roman"/>
                      </a:endParaRPr>
                    </a:p>
                  </a:txBody>
                  <a:tcPr marL="68580" marR="68580" marT="0" marB="0"/>
                </a:tc>
                <a:tc>
                  <a:txBody>
                    <a:bodyPr/>
                    <a:lstStyle/>
                    <a:p>
                      <a:pPr algn="just">
                        <a:lnSpc>
                          <a:spcPct val="115000"/>
                        </a:lnSpc>
                        <a:spcAft>
                          <a:spcPts val="0"/>
                        </a:spcAft>
                      </a:pPr>
                      <a:r>
                        <a:rPr lang="en-AU" sz="2000" dirty="0">
                          <a:solidFill>
                            <a:schemeClr val="tx1"/>
                          </a:solidFill>
                          <a:effectLst/>
                        </a:rPr>
                        <a:t>178</a:t>
                      </a:r>
                      <a:endParaRPr lang="en-AU" sz="2000" dirty="0">
                        <a:solidFill>
                          <a:schemeClr val="tx1"/>
                        </a:solidFill>
                        <a:effectLst/>
                        <a:latin typeface="Calibri"/>
                        <a:ea typeface="Calibri"/>
                        <a:cs typeface="Times New Roman"/>
                      </a:endParaRPr>
                    </a:p>
                  </a:txBody>
                  <a:tcPr marL="68580" marR="68580" marT="0" marB="0">
                    <a:solidFill>
                      <a:srgbClr val="FFFF00"/>
                    </a:solidFill>
                  </a:tcPr>
                </a:tc>
                <a:tc>
                  <a:txBody>
                    <a:bodyPr/>
                    <a:lstStyle/>
                    <a:p>
                      <a:pPr algn="just">
                        <a:lnSpc>
                          <a:spcPct val="115000"/>
                        </a:lnSpc>
                        <a:spcAft>
                          <a:spcPts val="0"/>
                        </a:spcAft>
                      </a:pPr>
                      <a:r>
                        <a:rPr lang="en-AU" sz="2000" dirty="0">
                          <a:solidFill>
                            <a:schemeClr val="bg1"/>
                          </a:solidFill>
                          <a:effectLst/>
                        </a:rPr>
                        <a:t>218</a:t>
                      </a:r>
                      <a:endParaRPr lang="en-AU" sz="2000" dirty="0">
                        <a:solidFill>
                          <a:schemeClr val="bg1"/>
                        </a:solidFill>
                        <a:effectLst/>
                        <a:latin typeface="Calibri"/>
                        <a:ea typeface="Calibri"/>
                        <a:cs typeface="Times New Roman"/>
                      </a:endParaRPr>
                    </a:p>
                  </a:txBody>
                  <a:tcPr marL="68580" marR="68580" marT="0" marB="0">
                    <a:solidFill>
                      <a:srgbClr val="FF0000"/>
                    </a:solidFill>
                  </a:tcPr>
                </a:tc>
                <a:tc vMerge="1">
                  <a:txBody>
                    <a:bodyPr/>
                    <a:lstStyle/>
                    <a:p>
                      <a:endParaRPr lang="en-AU"/>
                    </a:p>
                  </a:txBody>
                  <a:tcPr/>
                </a:tc>
              </a:tr>
            </a:tbl>
          </a:graphicData>
        </a:graphic>
      </p:graphicFrame>
      <p:sp>
        <p:nvSpPr>
          <p:cNvPr id="7" name="Rectangle 6"/>
          <p:cNvSpPr/>
          <p:nvPr/>
        </p:nvSpPr>
        <p:spPr>
          <a:xfrm>
            <a:off x="-6743" y="4264676"/>
            <a:ext cx="2698239" cy="369332"/>
          </a:xfrm>
          <a:prstGeom prst="rect">
            <a:avLst/>
          </a:prstGeom>
        </p:spPr>
        <p:txBody>
          <a:bodyPr wrap="none">
            <a:spAutoFit/>
          </a:bodyPr>
          <a:lstStyle/>
          <a:p>
            <a:pPr defTabSz="457200" fontAlgn="base">
              <a:spcBef>
                <a:spcPct val="0"/>
              </a:spcBef>
              <a:spcAft>
                <a:spcPct val="0"/>
              </a:spcAft>
            </a:pPr>
            <a:r>
              <a:rPr lang="en-AU" dirty="0">
                <a:solidFill>
                  <a:prstClr val="black"/>
                </a:solidFill>
                <a:latin typeface="Arial" charset="0"/>
                <a:ea typeface="ＭＳ Ｐゴシック" pitchFamily="-110" charset="-128"/>
              </a:rPr>
              <a:t>Table 6. Protein Sources</a:t>
            </a:r>
          </a:p>
        </p:txBody>
      </p:sp>
    </p:spTree>
    <p:extLst>
      <p:ext uri="{BB962C8B-B14F-4D97-AF65-F5344CB8AC3E}">
        <p14:creationId xmlns:p14="http://schemas.microsoft.com/office/powerpoint/2010/main" val="989530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96751"/>
            <a:ext cx="3275285" cy="245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G:\My Documents\PPPO photos\coconut 3[1].jpg"/>
          <p:cNvPicPr>
            <a:picLocks noChangeAspect="1" noChangeArrowheads="1"/>
          </p:cNvPicPr>
          <p:nvPr/>
        </p:nvPicPr>
        <p:blipFill>
          <a:blip r:embed="rId4">
            <a:extLst>
              <a:ext uri="{28A0092B-C50C-407E-A947-70E740481C1C}">
                <a14:useLocalDpi xmlns:a14="http://schemas.microsoft.com/office/drawing/2010/main" val="0"/>
              </a:ext>
            </a:extLst>
          </a:blip>
          <a:srcRect l="17220" t="6294" r="6590" b="9837"/>
          <a:stretch>
            <a:fillRect/>
          </a:stretch>
        </p:blipFill>
        <p:spPr bwMode="auto">
          <a:xfrm>
            <a:off x="4535986" y="1196752"/>
            <a:ext cx="3851920" cy="245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G:\My Documents\PPPO photos\DSCF0052.JPG"/>
          <p:cNvPicPr>
            <a:picLocks noChangeAspect="1" noChangeArrowheads="1"/>
          </p:cNvPicPr>
          <p:nvPr/>
        </p:nvPicPr>
        <p:blipFill>
          <a:blip r:embed="rId5" cstate="print">
            <a:extLst>
              <a:ext uri="{28A0092B-C50C-407E-A947-70E740481C1C}">
                <a14:useLocalDpi xmlns:a14="http://schemas.microsoft.com/office/drawing/2010/main" val="0"/>
              </a:ext>
            </a:extLst>
          </a:blip>
          <a:srcRect l="9837" r="23225" b="19550"/>
          <a:stretch>
            <a:fillRect/>
          </a:stretch>
        </p:blipFill>
        <p:spPr bwMode="auto">
          <a:xfrm>
            <a:off x="899590" y="4149080"/>
            <a:ext cx="3275285" cy="246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G:\desktop\My Pictures\B Deficienc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4467" y="4108113"/>
            <a:ext cx="3851920" cy="250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99592" y="231031"/>
            <a:ext cx="6768752" cy="461665"/>
          </a:xfrm>
          <a:prstGeom prst="rect">
            <a:avLst/>
          </a:prstGeom>
          <a:noFill/>
        </p:spPr>
        <p:txBody>
          <a:bodyPr wrap="square" rtlCol="0">
            <a:spAutoFit/>
          </a:bodyPr>
          <a:lstStyle/>
          <a:p>
            <a:pPr defTabSz="457200" fontAlgn="base">
              <a:spcBef>
                <a:spcPct val="0"/>
              </a:spcBef>
              <a:spcAft>
                <a:spcPct val="0"/>
              </a:spcAft>
            </a:pPr>
            <a:r>
              <a:rPr lang="en-AU" sz="2400" dirty="0">
                <a:solidFill>
                  <a:prstClr val="black"/>
                </a:solidFill>
                <a:latin typeface="Arial" charset="0"/>
                <a:ea typeface="ＭＳ Ｐゴシック" pitchFamily="-110" charset="-128"/>
              </a:rPr>
              <a:t>Soil Health and productivity</a:t>
            </a:r>
          </a:p>
        </p:txBody>
      </p:sp>
    </p:spTree>
    <p:extLst>
      <p:ext uri="{BB962C8B-B14F-4D97-AF65-F5344CB8AC3E}">
        <p14:creationId xmlns:p14="http://schemas.microsoft.com/office/powerpoint/2010/main" val="3008778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box(in)">
                                      <p:cBhvr>
                                        <p:cTn id="7" dur="500"/>
                                        <p:tgtEl>
                                          <p:spTgt spid="256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9750" y="765175"/>
            <a:ext cx="7772400" cy="1143000"/>
          </a:xfrm>
        </p:spPr>
        <p:txBody>
          <a:bodyPr/>
          <a:lstStyle/>
          <a:p>
            <a:pPr eaLnBrk="1" hangingPunct="1"/>
            <a:r>
              <a:rPr lang="en-US" b="1" smtClean="0"/>
              <a:t>Poor native soil fertility (atolls)</a:t>
            </a:r>
            <a:br>
              <a:rPr lang="en-US" b="1" smtClean="0"/>
            </a:br>
            <a:endParaRPr lang="en-US" b="1" smtClean="0"/>
          </a:p>
        </p:txBody>
      </p:sp>
      <p:graphicFrame>
        <p:nvGraphicFramePr>
          <p:cNvPr id="38914" name="Object 2"/>
          <p:cNvGraphicFramePr>
            <a:graphicFrameLocks noChangeAspect="1"/>
          </p:cNvGraphicFramePr>
          <p:nvPr/>
        </p:nvGraphicFramePr>
        <p:xfrm>
          <a:off x="357188" y="2428875"/>
          <a:ext cx="2197100" cy="4064000"/>
        </p:xfrm>
        <a:graphic>
          <a:graphicData uri="http://schemas.openxmlformats.org/presentationml/2006/ole">
            <mc:AlternateContent xmlns:mc="http://schemas.openxmlformats.org/markup-compatibility/2006">
              <mc:Choice xmlns:v="urn:schemas-microsoft-com:vml" Requires="v">
                <p:oleObj spid="_x0000_s1056" name="Photo Editor Photo" r:id="rId4" imgW="7895238" imgH="14603863" progId="MSPhotoEd.3">
                  <p:embed/>
                </p:oleObj>
              </mc:Choice>
              <mc:Fallback>
                <p:oleObj name="Photo Editor Photo" r:id="rId4" imgW="7895238" imgH="1460386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2428875"/>
                        <a:ext cx="21971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15" name="Object 3"/>
          <p:cNvGraphicFramePr>
            <a:graphicFrameLocks noChangeAspect="1"/>
          </p:cNvGraphicFramePr>
          <p:nvPr/>
        </p:nvGraphicFramePr>
        <p:xfrm>
          <a:off x="3357563" y="2428875"/>
          <a:ext cx="2273300" cy="4064000"/>
        </p:xfrm>
        <a:graphic>
          <a:graphicData uri="http://schemas.openxmlformats.org/presentationml/2006/ole">
            <mc:AlternateContent xmlns:mc="http://schemas.openxmlformats.org/markup-compatibility/2006">
              <mc:Choice xmlns:v="urn:schemas-microsoft-com:vml" Requires="v">
                <p:oleObj spid="_x0000_s1057" name="Photo Editor Photo" r:id="rId6" imgW="8123810" imgH="14523810" progId="MSPhotoEd.3">
                  <p:embed/>
                </p:oleObj>
              </mc:Choice>
              <mc:Fallback>
                <p:oleObj name="Photo Editor Photo" r:id="rId6" imgW="8123810" imgH="14523810"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7563" y="2428875"/>
                        <a:ext cx="22733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16" name="Object 4"/>
          <p:cNvGraphicFramePr>
            <a:graphicFrameLocks noChangeAspect="1"/>
          </p:cNvGraphicFramePr>
          <p:nvPr/>
        </p:nvGraphicFramePr>
        <p:xfrm>
          <a:off x="6143625" y="2428875"/>
          <a:ext cx="2228850" cy="4064000"/>
        </p:xfrm>
        <a:graphic>
          <a:graphicData uri="http://schemas.openxmlformats.org/presentationml/2006/ole">
            <mc:AlternateContent xmlns:mc="http://schemas.openxmlformats.org/markup-compatibility/2006">
              <mc:Choice xmlns:v="urn:schemas-microsoft-com:vml" Requires="v">
                <p:oleObj spid="_x0000_s1058" name="Photo Editor Photo" r:id="rId8" imgW="5001323" imgH="9116698" progId="MSPhotoEd.3">
                  <p:embed/>
                </p:oleObj>
              </mc:Choice>
              <mc:Fallback>
                <p:oleObj name="Photo Editor Photo" r:id="rId8" imgW="5001323" imgH="9116698"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3625" y="2428875"/>
                        <a:ext cx="222885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94598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8915"/>
                                        </p:tgtEl>
                                        <p:attrNameLst>
                                          <p:attrName>style.visibility</p:attrName>
                                        </p:attrNameLst>
                                      </p:cBhvr>
                                      <p:to>
                                        <p:strVal val="visible"/>
                                      </p:to>
                                    </p:set>
                                    <p:anim calcmode="lin" valueType="num">
                                      <p:cBhvr additive="base">
                                        <p:cTn id="13" dur="500" fill="hold"/>
                                        <p:tgtEl>
                                          <p:spTgt spid="38915"/>
                                        </p:tgtEl>
                                        <p:attrNameLst>
                                          <p:attrName>ppt_x</p:attrName>
                                        </p:attrNameLst>
                                      </p:cBhvr>
                                      <p:tavLst>
                                        <p:tav tm="0">
                                          <p:val>
                                            <p:strVal val="0-#ppt_w/2"/>
                                          </p:val>
                                        </p:tav>
                                        <p:tav tm="100000">
                                          <p:val>
                                            <p:strVal val="#ppt_x"/>
                                          </p:val>
                                        </p:tav>
                                      </p:tavLst>
                                    </p:anim>
                                    <p:anim calcmode="lin" valueType="num">
                                      <p:cBhvr additive="base">
                                        <p:cTn id="14" dur="500" fill="hold"/>
                                        <p:tgtEl>
                                          <p:spTgt spid="3891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8916"/>
                                        </p:tgtEl>
                                        <p:attrNameLst>
                                          <p:attrName>style.visibility</p:attrName>
                                        </p:attrNameLst>
                                      </p:cBhvr>
                                      <p:to>
                                        <p:strVal val="visible"/>
                                      </p:to>
                                    </p:set>
                                    <p:anim calcmode="lin" valueType="num">
                                      <p:cBhvr additive="base">
                                        <p:cTn id="19" dur="500" fill="hold"/>
                                        <p:tgtEl>
                                          <p:spTgt spid="38916"/>
                                        </p:tgtEl>
                                        <p:attrNameLst>
                                          <p:attrName>ppt_x</p:attrName>
                                        </p:attrNameLst>
                                      </p:cBhvr>
                                      <p:tavLst>
                                        <p:tav tm="0">
                                          <p:val>
                                            <p:strVal val="0-#ppt_w/2"/>
                                          </p:val>
                                        </p:tav>
                                        <p:tav tm="100000">
                                          <p:val>
                                            <p:strVal val="#ppt_x"/>
                                          </p:val>
                                        </p:tav>
                                      </p:tavLst>
                                    </p:anim>
                                    <p:anim calcmode="lin" valueType="num">
                                      <p:cBhvr additive="base">
                                        <p:cTn id="20" dur="500" fill="hold"/>
                                        <p:tgtEl>
                                          <p:spTgt spid="389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22" y="188640"/>
            <a:ext cx="8229600" cy="504056"/>
          </a:xfrm>
        </p:spPr>
        <p:txBody>
          <a:bodyPr/>
          <a:lstStyle/>
          <a:p>
            <a:r>
              <a:rPr lang="en-AU" dirty="0" smtClean="0"/>
              <a:t>Food Access Issues</a:t>
            </a:r>
            <a:endParaRPr lang="en-AU" dirty="0"/>
          </a:p>
        </p:txBody>
      </p:sp>
      <p:sp>
        <p:nvSpPr>
          <p:cNvPr id="3" name="Content Placeholder 2"/>
          <p:cNvSpPr>
            <a:spLocks noGrp="1"/>
          </p:cNvSpPr>
          <p:nvPr>
            <p:ph idx="1"/>
          </p:nvPr>
        </p:nvSpPr>
        <p:spPr>
          <a:xfrm>
            <a:off x="179512" y="908720"/>
            <a:ext cx="8229600" cy="558552"/>
          </a:xfrm>
        </p:spPr>
        <p:txBody>
          <a:bodyPr/>
          <a:lstStyle/>
          <a:p>
            <a:pPr marL="0" indent="0">
              <a:buNone/>
            </a:pPr>
            <a:r>
              <a:rPr lang="en-AU" sz="2800" b="1" dirty="0" smtClean="0"/>
              <a:t>Land Access</a:t>
            </a:r>
            <a:endParaRPr lang="en-AU" sz="2800" b="1" dirty="0"/>
          </a:p>
        </p:txBody>
      </p:sp>
      <p:graphicFrame>
        <p:nvGraphicFramePr>
          <p:cNvPr id="4" name="Table 3"/>
          <p:cNvGraphicFramePr>
            <a:graphicFrameLocks noGrp="1"/>
          </p:cNvGraphicFramePr>
          <p:nvPr>
            <p:extLst>
              <p:ext uri="{D42A27DB-BD31-4B8C-83A1-F6EECF244321}">
                <p14:modId xmlns:p14="http://schemas.microsoft.com/office/powerpoint/2010/main" val="214960263"/>
              </p:ext>
            </p:extLst>
          </p:nvPr>
        </p:nvGraphicFramePr>
        <p:xfrm>
          <a:off x="179514" y="1573892"/>
          <a:ext cx="8856980" cy="3223260"/>
        </p:xfrm>
        <a:graphic>
          <a:graphicData uri="http://schemas.openxmlformats.org/drawingml/2006/table">
            <a:tbl>
              <a:tblPr firstRow="1" firstCol="1" bandRow="1">
                <a:tableStyleId>{5C22544A-7EE6-4342-B048-85BDC9FD1C3A}</a:tableStyleId>
              </a:tblPr>
              <a:tblGrid>
                <a:gridCol w="1771396"/>
                <a:gridCol w="1771396"/>
                <a:gridCol w="1771396"/>
                <a:gridCol w="1771396"/>
                <a:gridCol w="1771396"/>
              </a:tblGrid>
              <a:tr h="0">
                <a:tc>
                  <a:txBody>
                    <a:bodyPr/>
                    <a:lstStyle/>
                    <a:p>
                      <a:pPr algn="just">
                        <a:lnSpc>
                          <a:spcPct val="115000"/>
                        </a:lnSpc>
                        <a:spcAft>
                          <a:spcPts val="0"/>
                        </a:spcAft>
                      </a:pPr>
                      <a:r>
                        <a:rPr lang="en-US" sz="1800" dirty="0">
                          <a:effectLst/>
                        </a:rPr>
                        <a:t>Village</a:t>
                      </a:r>
                      <a:endParaRPr lang="en-AU" sz="1800" dirty="0">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n-US" sz="1800">
                          <a:effectLst/>
                        </a:rPr>
                        <a:t>% HH have land</a:t>
                      </a:r>
                      <a:endParaRPr lang="en-AU" sz="1800">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n-US" sz="1800">
                          <a:effectLst/>
                        </a:rPr>
                        <a:t>Average size (acre)</a:t>
                      </a:r>
                      <a:endParaRPr lang="en-AU" sz="1800">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n-US" sz="1800">
                          <a:effectLst/>
                        </a:rPr>
                        <a:t>Land Quality</a:t>
                      </a:r>
                      <a:endParaRPr lang="en-AU" sz="1800">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n-US" sz="1800">
                          <a:effectLst/>
                        </a:rPr>
                        <a:t>% Grow own food</a:t>
                      </a:r>
                      <a:endParaRPr lang="en-AU" sz="1800">
                        <a:effectLst/>
                        <a:latin typeface="Times New Roman"/>
                        <a:ea typeface="Times New Roman"/>
                        <a:cs typeface="Times New Roman"/>
                      </a:endParaRPr>
                    </a:p>
                  </a:txBody>
                  <a:tcPr marL="68580" marR="68580" marT="0" marB="0"/>
                </a:tc>
              </a:tr>
              <a:tr h="0">
                <a:tc>
                  <a:txBody>
                    <a:bodyPr/>
                    <a:lstStyle/>
                    <a:p>
                      <a:pPr algn="just">
                        <a:lnSpc>
                          <a:spcPct val="115000"/>
                        </a:lnSpc>
                        <a:spcAft>
                          <a:spcPts val="0"/>
                        </a:spcAft>
                      </a:pPr>
                      <a:r>
                        <a:rPr lang="en-US" sz="1800">
                          <a:effectLst/>
                        </a:rPr>
                        <a:t>Divers Bay</a:t>
                      </a:r>
                      <a:endParaRPr lang="en-AU" sz="1800">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n-US" sz="1800">
                          <a:effectLst/>
                        </a:rPr>
                        <a:t>100</a:t>
                      </a:r>
                      <a:endParaRPr lang="en-AU" sz="1800">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n-US" sz="1800">
                          <a:effectLst/>
                        </a:rPr>
                        <a:t>6.42</a:t>
                      </a:r>
                      <a:endParaRPr lang="en-AU" sz="1800">
                        <a:effectLst/>
                        <a:latin typeface="Times New Roman"/>
                        <a:ea typeface="Times New Roman"/>
                        <a:cs typeface="Times New Roman"/>
                      </a:endParaRPr>
                    </a:p>
                  </a:txBody>
                  <a:tcPr marL="68580" marR="68580" marT="0" marB="0"/>
                </a:tc>
                <a:tc>
                  <a:txBody>
                    <a:bodyPr/>
                    <a:lstStyle/>
                    <a:p>
                      <a:pPr marL="342900" lvl="0" indent="-342900" algn="just">
                        <a:lnSpc>
                          <a:spcPct val="115000"/>
                        </a:lnSpc>
                        <a:spcAft>
                          <a:spcPts val="0"/>
                        </a:spcAft>
                        <a:buFont typeface="Symbol"/>
                        <a:buChar char=""/>
                      </a:pPr>
                      <a:r>
                        <a:rPr lang="en-US" sz="1800" dirty="0">
                          <a:effectLst/>
                        </a:rPr>
                        <a:t>Good (23%)</a:t>
                      </a:r>
                      <a:endParaRPr lang="en-AU" sz="1800" dirty="0">
                        <a:effectLst/>
                      </a:endParaRPr>
                    </a:p>
                    <a:p>
                      <a:pPr marL="342900" lvl="0" indent="-342900" algn="just">
                        <a:lnSpc>
                          <a:spcPct val="115000"/>
                        </a:lnSpc>
                        <a:spcAft>
                          <a:spcPts val="0"/>
                        </a:spcAft>
                        <a:buFont typeface="Symbol"/>
                        <a:buChar char=""/>
                      </a:pPr>
                      <a:r>
                        <a:rPr lang="en-US" sz="1800" dirty="0">
                          <a:effectLst/>
                        </a:rPr>
                        <a:t>Average (77%)</a:t>
                      </a:r>
                      <a:endParaRPr lang="en-AU" sz="1800" dirty="0">
                        <a:effectLst/>
                        <a:latin typeface="Times New Roman"/>
                        <a:ea typeface="Times New Roman"/>
                        <a:cs typeface="Times New Roman"/>
                      </a:endParaRPr>
                    </a:p>
                  </a:txBody>
                  <a:tcPr marL="68580" marR="68580" marT="0" marB="0"/>
                </a:tc>
                <a:tc>
                  <a:txBody>
                    <a:bodyPr/>
                    <a:lstStyle/>
                    <a:p>
                      <a:pPr algn="just">
                        <a:lnSpc>
                          <a:spcPct val="115000"/>
                        </a:lnSpc>
                        <a:spcAft>
                          <a:spcPts val="0"/>
                        </a:spcAft>
                      </a:pPr>
                      <a:r>
                        <a:rPr lang="en-US" sz="1800" dirty="0">
                          <a:effectLst/>
                        </a:rPr>
                        <a:t>100</a:t>
                      </a:r>
                      <a:endParaRPr lang="en-AU" sz="1800" dirty="0">
                        <a:effectLst/>
                        <a:latin typeface="Times New Roman"/>
                        <a:ea typeface="Times New Roman"/>
                        <a:cs typeface="Times New Roman"/>
                      </a:endParaRPr>
                    </a:p>
                  </a:txBody>
                  <a:tcPr marL="68580" marR="68580" marT="0" marB="0"/>
                </a:tc>
              </a:tr>
              <a:tr h="0">
                <a:tc>
                  <a:txBody>
                    <a:bodyPr/>
                    <a:lstStyle/>
                    <a:p>
                      <a:pPr algn="just">
                        <a:spcAft>
                          <a:spcPts val="0"/>
                        </a:spcAft>
                      </a:pPr>
                      <a:r>
                        <a:rPr lang="en-US" sz="1800" dirty="0" err="1">
                          <a:effectLst/>
                        </a:rPr>
                        <a:t>Sepa</a:t>
                      </a:r>
                      <a:endParaRPr lang="en-AU" sz="1800" dirty="0">
                        <a:effectLst/>
                        <a:latin typeface="Times New Roman"/>
                        <a:ea typeface="Times New Roman"/>
                        <a:cs typeface="Times New Roman"/>
                      </a:endParaRPr>
                    </a:p>
                  </a:txBody>
                  <a:tcPr marL="43888" marR="43888" marT="0" marB="0"/>
                </a:tc>
                <a:tc>
                  <a:txBody>
                    <a:bodyPr/>
                    <a:lstStyle/>
                    <a:p>
                      <a:pPr algn="just">
                        <a:spcAft>
                          <a:spcPts val="0"/>
                        </a:spcAft>
                      </a:pPr>
                      <a:r>
                        <a:rPr lang="en-US" sz="1800">
                          <a:effectLst/>
                        </a:rPr>
                        <a:t>96</a:t>
                      </a:r>
                      <a:endParaRPr lang="en-AU" sz="1800">
                        <a:effectLst/>
                        <a:latin typeface="Times New Roman"/>
                        <a:ea typeface="Times New Roman"/>
                        <a:cs typeface="Times New Roman"/>
                      </a:endParaRPr>
                    </a:p>
                  </a:txBody>
                  <a:tcPr marL="43888" marR="43888" marT="0" marB="0"/>
                </a:tc>
                <a:tc>
                  <a:txBody>
                    <a:bodyPr/>
                    <a:lstStyle/>
                    <a:p>
                      <a:pPr algn="just">
                        <a:spcAft>
                          <a:spcPts val="0"/>
                        </a:spcAft>
                      </a:pPr>
                      <a:r>
                        <a:rPr lang="en-US" sz="1800">
                          <a:effectLst/>
                        </a:rPr>
                        <a:t>2.89</a:t>
                      </a:r>
                      <a:endParaRPr lang="en-AU" sz="1800">
                        <a:effectLst/>
                        <a:latin typeface="Times New Roman"/>
                        <a:ea typeface="Times New Roman"/>
                        <a:cs typeface="Times New Roman"/>
                      </a:endParaRPr>
                    </a:p>
                  </a:txBody>
                  <a:tcPr marL="43888" marR="43888" marT="0" marB="0"/>
                </a:tc>
                <a:tc>
                  <a:txBody>
                    <a:bodyPr/>
                    <a:lstStyle/>
                    <a:p>
                      <a:pPr marL="342900" lvl="0" indent="-342900" algn="just">
                        <a:spcAft>
                          <a:spcPts val="0"/>
                        </a:spcAft>
                        <a:buFont typeface="Symbol"/>
                        <a:buChar char=""/>
                      </a:pPr>
                      <a:r>
                        <a:rPr lang="en-US" sz="1800" dirty="0">
                          <a:effectLst/>
                        </a:rPr>
                        <a:t>Good (63%)</a:t>
                      </a:r>
                      <a:endParaRPr lang="en-AU" sz="1800" dirty="0">
                        <a:effectLst/>
                      </a:endParaRPr>
                    </a:p>
                    <a:p>
                      <a:pPr marL="342900" lvl="0" indent="-342900" algn="just">
                        <a:spcAft>
                          <a:spcPts val="0"/>
                        </a:spcAft>
                        <a:buFont typeface="Symbol"/>
                        <a:buChar char=""/>
                      </a:pPr>
                      <a:r>
                        <a:rPr lang="en-US" sz="1800" dirty="0">
                          <a:effectLst/>
                        </a:rPr>
                        <a:t>Average (30%)</a:t>
                      </a:r>
                      <a:endParaRPr lang="en-AU" sz="1800" dirty="0">
                        <a:effectLst/>
                      </a:endParaRPr>
                    </a:p>
                    <a:p>
                      <a:pPr marL="342900" lvl="0" indent="-342900" algn="just">
                        <a:spcAft>
                          <a:spcPts val="0"/>
                        </a:spcAft>
                        <a:buFont typeface="Symbol"/>
                        <a:buChar char=""/>
                      </a:pPr>
                      <a:r>
                        <a:rPr lang="en-US" sz="1800" dirty="0">
                          <a:effectLst/>
                        </a:rPr>
                        <a:t>Poor (7%)</a:t>
                      </a:r>
                      <a:endParaRPr lang="en-AU" sz="1800" dirty="0">
                        <a:effectLst/>
                        <a:latin typeface="Times New Roman"/>
                        <a:ea typeface="Times New Roman"/>
                        <a:cs typeface="Times New Roman"/>
                      </a:endParaRPr>
                    </a:p>
                  </a:txBody>
                  <a:tcPr marL="43888" marR="43888" marT="0" marB="0"/>
                </a:tc>
                <a:tc>
                  <a:txBody>
                    <a:bodyPr/>
                    <a:lstStyle/>
                    <a:p>
                      <a:pPr algn="just">
                        <a:spcAft>
                          <a:spcPts val="0"/>
                        </a:spcAft>
                      </a:pPr>
                      <a:r>
                        <a:rPr lang="en-US" sz="1800">
                          <a:effectLst/>
                        </a:rPr>
                        <a:t>89.2</a:t>
                      </a:r>
                      <a:endParaRPr lang="en-AU" sz="1800">
                        <a:effectLst/>
                        <a:latin typeface="Times New Roman"/>
                        <a:ea typeface="Times New Roman"/>
                        <a:cs typeface="Times New Roman"/>
                      </a:endParaRPr>
                    </a:p>
                  </a:txBody>
                  <a:tcPr marL="43888" marR="43888" marT="0" marB="0"/>
                </a:tc>
              </a:tr>
              <a:tr h="0">
                <a:tc>
                  <a:txBody>
                    <a:bodyPr/>
                    <a:lstStyle/>
                    <a:p>
                      <a:pPr algn="just">
                        <a:spcAft>
                          <a:spcPts val="0"/>
                        </a:spcAft>
                      </a:pPr>
                      <a:r>
                        <a:rPr lang="en-US" sz="1800">
                          <a:effectLst/>
                        </a:rPr>
                        <a:t>Loimuni</a:t>
                      </a:r>
                      <a:endParaRPr lang="en-AU" sz="1800">
                        <a:effectLst/>
                        <a:latin typeface="Times New Roman"/>
                        <a:ea typeface="Times New Roman"/>
                        <a:cs typeface="Times New Roman"/>
                      </a:endParaRPr>
                    </a:p>
                  </a:txBody>
                  <a:tcPr marL="43888" marR="43888" marT="0" marB="0"/>
                </a:tc>
                <a:tc>
                  <a:txBody>
                    <a:bodyPr/>
                    <a:lstStyle/>
                    <a:p>
                      <a:pPr algn="just">
                        <a:spcAft>
                          <a:spcPts val="0"/>
                        </a:spcAft>
                      </a:pPr>
                      <a:r>
                        <a:rPr lang="en-US" sz="1800">
                          <a:effectLst/>
                        </a:rPr>
                        <a:t>92</a:t>
                      </a:r>
                      <a:endParaRPr lang="en-AU" sz="1800">
                        <a:effectLst/>
                        <a:latin typeface="Times New Roman"/>
                        <a:ea typeface="Times New Roman"/>
                        <a:cs typeface="Times New Roman"/>
                      </a:endParaRPr>
                    </a:p>
                  </a:txBody>
                  <a:tcPr marL="43888" marR="43888" marT="0" marB="0"/>
                </a:tc>
                <a:tc>
                  <a:txBody>
                    <a:bodyPr/>
                    <a:lstStyle/>
                    <a:p>
                      <a:pPr algn="just">
                        <a:spcAft>
                          <a:spcPts val="0"/>
                        </a:spcAft>
                      </a:pPr>
                      <a:r>
                        <a:rPr lang="en-US" sz="1800">
                          <a:effectLst/>
                        </a:rPr>
                        <a:t>1.32</a:t>
                      </a:r>
                      <a:endParaRPr lang="en-AU" sz="1800">
                        <a:effectLst/>
                        <a:latin typeface="Times New Roman"/>
                        <a:ea typeface="Times New Roman"/>
                        <a:cs typeface="Times New Roman"/>
                      </a:endParaRPr>
                    </a:p>
                  </a:txBody>
                  <a:tcPr marL="43888" marR="43888" marT="0" marB="0"/>
                </a:tc>
                <a:tc>
                  <a:txBody>
                    <a:bodyPr/>
                    <a:lstStyle/>
                    <a:p>
                      <a:pPr marL="342900" lvl="0" indent="-342900" algn="just">
                        <a:spcAft>
                          <a:spcPts val="0"/>
                        </a:spcAft>
                        <a:buFont typeface="Symbol"/>
                        <a:buChar char=""/>
                      </a:pPr>
                      <a:r>
                        <a:rPr lang="en-US" sz="1800" dirty="0">
                          <a:effectLst/>
                        </a:rPr>
                        <a:t>Good (33%)</a:t>
                      </a:r>
                      <a:endParaRPr lang="en-AU" sz="1800" dirty="0">
                        <a:effectLst/>
                      </a:endParaRPr>
                    </a:p>
                    <a:p>
                      <a:pPr marL="342900" lvl="0" indent="-342900" algn="just">
                        <a:spcAft>
                          <a:spcPts val="0"/>
                        </a:spcAft>
                        <a:buFont typeface="Symbol"/>
                        <a:buChar char=""/>
                      </a:pPr>
                      <a:r>
                        <a:rPr lang="en-US" sz="1800" dirty="0">
                          <a:effectLst/>
                        </a:rPr>
                        <a:t>Average (40%)</a:t>
                      </a:r>
                      <a:endParaRPr lang="en-AU" sz="1800" dirty="0">
                        <a:effectLst/>
                      </a:endParaRPr>
                    </a:p>
                    <a:p>
                      <a:pPr marL="342900" lvl="0" indent="-342900" algn="just">
                        <a:spcAft>
                          <a:spcPts val="0"/>
                        </a:spcAft>
                        <a:buFont typeface="Symbol"/>
                        <a:buChar char=""/>
                      </a:pPr>
                      <a:r>
                        <a:rPr lang="en-US" sz="1800" dirty="0">
                          <a:effectLst/>
                        </a:rPr>
                        <a:t>Poor (17%)</a:t>
                      </a:r>
                      <a:endParaRPr lang="en-AU" sz="1800" dirty="0">
                        <a:effectLst/>
                        <a:latin typeface="Times New Roman"/>
                        <a:ea typeface="Times New Roman"/>
                        <a:cs typeface="Times New Roman"/>
                      </a:endParaRPr>
                    </a:p>
                  </a:txBody>
                  <a:tcPr marL="43888" marR="43888" marT="0" marB="0"/>
                </a:tc>
                <a:tc>
                  <a:txBody>
                    <a:bodyPr/>
                    <a:lstStyle/>
                    <a:p>
                      <a:pPr algn="just">
                        <a:spcAft>
                          <a:spcPts val="0"/>
                        </a:spcAft>
                      </a:pPr>
                      <a:r>
                        <a:rPr lang="en-US" sz="1800" dirty="0">
                          <a:effectLst/>
                        </a:rPr>
                        <a:t>70.37</a:t>
                      </a:r>
                      <a:endParaRPr lang="en-AU" sz="1800" dirty="0">
                        <a:effectLst/>
                        <a:latin typeface="Times New Roman"/>
                        <a:ea typeface="Times New Roman"/>
                        <a:cs typeface="Times New Roman"/>
                      </a:endParaRPr>
                    </a:p>
                  </a:txBody>
                  <a:tcPr marL="43888" marR="43888" marT="0" marB="0"/>
                </a:tc>
              </a:tr>
            </a:tbl>
          </a:graphicData>
        </a:graphic>
      </p:graphicFrame>
      <p:sp>
        <p:nvSpPr>
          <p:cNvPr id="5" name="Rectangle 4"/>
          <p:cNvSpPr/>
          <p:nvPr/>
        </p:nvSpPr>
        <p:spPr>
          <a:xfrm>
            <a:off x="5436096" y="1467272"/>
            <a:ext cx="1800200" cy="332988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AU">
              <a:solidFill>
                <a:prstClr val="white"/>
              </a:solidFill>
            </a:endParaRPr>
          </a:p>
        </p:txBody>
      </p:sp>
    </p:spTree>
    <p:extLst>
      <p:ext uri="{BB962C8B-B14F-4D97-AF65-F5344CB8AC3E}">
        <p14:creationId xmlns:p14="http://schemas.microsoft.com/office/powerpoint/2010/main" val="184499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AU" smtClean="0"/>
          </a:p>
        </p:txBody>
      </p:sp>
      <p:sp>
        <p:nvSpPr>
          <p:cNvPr id="10243" name="Content Placeholder 2"/>
          <p:cNvSpPr>
            <a:spLocks noGrp="1"/>
          </p:cNvSpPr>
          <p:nvPr>
            <p:ph idx="1"/>
          </p:nvPr>
        </p:nvSpPr>
        <p:spPr/>
        <p:txBody>
          <a:bodyPr/>
          <a:lstStyle/>
          <a:p>
            <a:endParaRPr lang="en-AU" smtClean="0"/>
          </a:p>
        </p:txBody>
      </p:sp>
      <p:grpSp>
        <p:nvGrpSpPr>
          <p:cNvPr id="10244" name="Group 4"/>
          <p:cNvGrpSpPr>
            <a:grpSpLocks/>
          </p:cNvGrpSpPr>
          <p:nvPr/>
        </p:nvGrpSpPr>
        <p:grpSpPr bwMode="auto">
          <a:xfrm>
            <a:off x="152400" y="152400"/>
            <a:ext cx="8839200" cy="6629400"/>
            <a:chOff x="152400" y="152400"/>
            <a:chExt cx="8839200" cy="6629400"/>
          </a:xfrm>
        </p:grpSpPr>
        <p:grpSp>
          <p:nvGrpSpPr>
            <p:cNvPr id="10245" name="Group 124"/>
            <p:cNvGrpSpPr>
              <a:grpSpLocks/>
            </p:cNvGrpSpPr>
            <p:nvPr/>
          </p:nvGrpSpPr>
          <p:grpSpPr bwMode="auto">
            <a:xfrm>
              <a:off x="152400" y="152400"/>
              <a:ext cx="8839200" cy="6629400"/>
              <a:chOff x="152400" y="152400"/>
              <a:chExt cx="8839200" cy="6629400"/>
            </a:xfrm>
          </p:grpSpPr>
          <p:pic>
            <p:nvPicPr>
              <p:cNvPr id="10249" name="Picture 5" descr="Pacific Map 1 Over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0250" name="Group 123"/>
              <p:cNvGrpSpPr>
                <a:grpSpLocks/>
              </p:cNvGrpSpPr>
              <p:nvPr/>
            </p:nvGrpSpPr>
            <p:grpSpPr bwMode="auto">
              <a:xfrm>
                <a:off x="228600" y="228600"/>
                <a:ext cx="8763000" cy="6553200"/>
                <a:chOff x="228600" y="228600"/>
                <a:chExt cx="8763000" cy="6553200"/>
              </a:xfrm>
            </p:grpSpPr>
            <p:sp>
              <p:nvSpPr>
                <p:cNvPr id="10251" name="AutoShape 8"/>
                <p:cNvSpPr>
                  <a:spLocks noChangeArrowheads="1"/>
                </p:cNvSpPr>
                <p:nvPr/>
              </p:nvSpPr>
              <p:spPr bwMode="auto">
                <a:xfrm>
                  <a:off x="2819400" y="914400"/>
                  <a:ext cx="1447800" cy="381000"/>
                </a:xfrm>
                <a:prstGeom prst="wedgeRectCallout">
                  <a:avLst>
                    <a:gd name="adj1" fmla="val -64912"/>
                    <a:gd name="adj2" fmla="val -71667"/>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900" b="1" i="1">
                      <a:solidFill>
                        <a:srgbClr val="00FF00"/>
                      </a:solidFill>
                      <a:latin typeface="Arial" charset="0"/>
                      <a:ea typeface="ＭＳ Ｐゴシック" pitchFamily="-110" charset="-128"/>
                    </a:rPr>
                    <a:t>Bactrocera ochrosiae</a:t>
                  </a:r>
                </a:p>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cucurbitae</a:t>
                  </a:r>
                </a:p>
              </p:txBody>
            </p:sp>
            <p:sp>
              <p:nvSpPr>
                <p:cNvPr id="10252" name="AutoShape 9"/>
                <p:cNvSpPr>
                  <a:spLocks noChangeArrowheads="1"/>
                </p:cNvSpPr>
                <p:nvPr/>
              </p:nvSpPr>
              <p:spPr bwMode="auto">
                <a:xfrm>
                  <a:off x="228600" y="1447800"/>
                  <a:ext cx="1447800" cy="381000"/>
                </a:xfrm>
                <a:prstGeom prst="wedgeRectCallout">
                  <a:avLst>
                    <a:gd name="adj1" fmla="val 38269"/>
                    <a:gd name="adj2" fmla="val 89167"/>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900" b="1" i="1" dirty="0" err="1">
                      <a:solidFill>
                        <a:srgbClr val="99FF33"/>
                      </a:solidFill>
                      <a:latin typeface="Arial" charset="0"/>
                      <a:ea typeface="ＭＳ Ｐゴシック" pitchFamily="-110" charset="-128"/>
                    </a:rPr>
                    <a:t>Bactrocera</a:t>
                  </a:r>
                  <a:r>
                    <a:rPr lang="en-US" sz="900" b="1" i="1" dirty="0">
                      <a:solidFill>
                        <a:srgbClr val="99FF33"/>
                      </a:solidFill>
                      <a:latin typeface="Arial" charset="0"/>
                      <a:ea typeface="ＭＳ Ｐゴシック" pitchFamily="-110" charset="-128"/>
                    </a:rPr>
                    <a:t> </a:t>
                  </a:r>
                  <a:r>
                    <a:rPr lang="en-US" sz="900" b="1" i="1" dirty="0" err="1">
                      <a:solidFill>
                        <a:srgbClr val="99FF33"/>
                      </a:solidFill>
                      <a:latin typeface="Arial" charset="0"/>
                      <a:ea typeface="ＭＳ Ｐゴシック" pitchFamily="-110" charset="-128"/>
                    </a:rPr>
                    <a:t>ochrosiae</a:t>
                  </a:r>
                  <a:endParaRPr lang="en-US" sz="900" b="1" i="1" dirty="0">
                    <a:solidFill>
                      <a:srgbClr val="99FF33"/>
                    </a:solidFill>
                    <a:latin typeface="Arial" charset="0"/>
                    <a:ea typeface="ＭＳ Ｐゴシック" pitchFamily="-110" charset="-128"/>
                  </a:endParaRPr>
                </a:p>
                <a:p>
                  <a:pPr algn="ctr" defTabSz="457200" fontAlgn="base">
                    <a:spcBef>
                      <a:spcPct val="0"/>
                    </a:spcBef>
                    <a:spcAft>
                      <a:spcPct val="0"/>
                    </a:spcAft>
                  </a:pPr>
                  <a:r>
                    <a:rPr lang="en-US" sz="900" b="1" i="1" dirty="0" err="1">
                      <a:solidFill>
                        <a:srgbClr val="FFFF00"/>
                      </a:solidFill>
                      <a:latin typeface="Arial" charset="0"/>
                      <a:ea typeface="ＭＳ Ｐゴシック" pitchFamily="-110" charset="-128"/>
                    </a:rPr>
                    <a:t>Bactrocera</a:t>
                  </a:r>
                  <a:r>
                    <a:rPr lang="en-US" sz="900" b="1" i="1" dirty="0">
                      <a:solidFill>
                        <a:srgbClr val="FFFF00"/>
                      </a:solidFill>
                      <a:latin typeface="Arial" charset="0"/>
                      <a:ea typeface="ＭＳ Ｐゴシック" pitchFamily="-110" charset="-128"/>
                    </a:rPr>
                    <a:t> </a:t>
                  </a:r>
                  <a:r>
                    <a:rPr lang="en-US" sz="900" b="1" i="1" dirty="0" err="1">
                      <a:solidFill>
                        <a:srgbClr val="FFFF00"/>
                      </a:solidFill>
                      <a:latin typeface="Arial" charset="0"/>
                      <a:ea typeface="ＭＳ Ｐゴシック" pitchFamily="-110" charset="-128"/>
                    </a:rPr>
                    <a:t>cucurbitae</a:t>
                  </a:r>
                  <a:endParaRPr lang="en-US" sz="900" b="1" i="1" dirty="0">
                    <a:solidFill>
                      <a:srgbClr val="FFFF00"/>
                    </a:solidFill>
                    <a:latin typeface="Arial" charset="0"/>
                    <a:ea typeface="ＭＳ Ｐゴシック" pitchFamily="-110" charset="-128"/>
                  </a:endParaRPr>
                </a:p>
              </p:txBody>
            </p:sp>
            <p:sp>
              <p:nvSpPr>
                <p:cNvPr id="10253" name="AutoShape 10"/>
                <p:cNvSpPr>
                  <a:spLocks noChangeArrowheads="1"/>
                </p:cNvSpPr>
                <p:nvPr/>
              </p:nvSpPr>
              <p:spPr bwMode="auto">
                <a:xfrm>
                  <a:off x="5029200" y="1752600"/>
                  <a:ext cx="1447800" cy="228600"/>
                </a:xfrm>
                <a:prstGeom prst="wedgeRectCallout">
                  <a:avLst>
                    <a:gd name="adj1" fmla="val -33773"/>
                    <a:gd name="adj2" fmla="val 269444"/>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fraunfeldi</a:t>
                  </a:r>
                </a:p>
                <a:p>
                  <a:pPr algn="ctr" defTabSz="457200" fontAlgn="base">
                    <a:spcBef>
                      <a:spcPct val="0"/>
                    </a:spcBef>
                    <a:spcAft>
                      <a:spcPct val="0"/>
                    </a:spcAft>
                  </a:pPr>
                  <a:endParaRPr lang="en-US" sz="900" b="1" i="1">
                    <a:solidFill>
                      <a:srgbClr val="FF3300"/>
                    </a:solidFill>
                    <a:latin typeface="Arial" charset="0"/>
                    <a:ea typeface="ＭＳ Ｐゴシック" pitchFamily="-110" charset="-128"/>
                  </a:endParaRPr>
                </a:p>
              </p:txBody>
            </p:sp>
            <p:sp>
              <p:nvSpPr>
                <p:cNvPr id="10254" name="AutoShape 12"/>
                <p:cNvSpPr>
                  <a:spLocks noChangeArrowheads="1"/>
                </p:cNvSpPr>
                <p:nvPr/>
              </p:nvSpPr>
              <p:spPr bwMode="auto">
                <a:xfrm>
                  <a:off x="1905000" y="1828800"/>
                  <a:ext cx="1447800" cy="304800"/>
                </a:xfrm>
                <a:prstGeom prst="wedgeRectCallout">
                  <a:avLst>
                    <a:gd name="adj1" fmla="val -46708"/>
                    <a:gd name="adj2" fmla="val 223440"/>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fraunfeldi</a:t>
                  </a:r>
                </a:p>
              </p:txBody>
            </p:sp>
            <p:sp>
              <p:nvSpPr>
                <p:cNvPr id="10255" name="AutoShape 13"/>
                <p:cNvSpPr>
                  <a:spLocks noChangeArrowheads="1"/>
                </p:cNvSpPr>
                <p:nvPr/>
              </p:nvSpPr>
              <p:spPr bwMode="auto">
                <a:xfrm>
                  <a:off x="228600" y="3429000"/>
                  <a:ext cx="1447800" cy="685800"/>
                </a:xfrm>
                <a:prstGeom prst="wedgeRectCallout">
                  <a:avLst>
                    <a:gd name="adj1" fmla="val -29384"/>
                    <a:gd name="adj2" fmla="val -143981"/>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800" b="1" i="1">
                      <a:solidFill>
                        <a:srgbClr val="FFFF00"/>
                      </a:solidFill>
                      <a:latin typeface="Arial" charset="0"/>
                      <a:ea typeface="ＭＳ Ｐゴシック" pitchFamily="-110" charset="-128"/>
                    </a:rPr>
                    <a:t>Bactrocera fraunfeldi</a:t>
                  </a:r>
                </a:p>
                <a:p>
                  <a:pPr algn="ctr" defTabSz="457200" fontAlgn="base">
                    <a:spcBef>
                      <a:spcPct val="0"/>
                    </a:spcBef>
                    <a:spcAft>
                      <a:spcPct val="0"/>
                    </a:spcAft>
                  </a:pPr>
                  <a:r>
                    <a:rPr lang="en-US" sz="800" b="1" i="1">
                      <a:solidFill>
                        <a:srgbClr val="FFFF00"/>
                      </a:solidFill>
                      <a:latin typeface="Arial" charset="0"/>
                      <a:ea typeface="ＭＳ Ｐゴシック" pitchFamily="-110" charset="-128"/>
                    </a:rPr>
                    <a:t>Bactrocera umbrosa</a:t>
                  </a:r>
                </a:p>
                <a:p>
                  <a:pPr algn="ctr" defTabSz="457200" fontAlgn="base">
                    <a:spcBef>
                      <a:spcPct val="0"/>
                    </a:spcBef>
                    <a:spcAft>
                      <a:spcPct val="0"/>
                    </a:spcAft>
                  </a:pPr>
                  <a:r>
                    <a:rPr lang="en-US" sz="800" b="1" i="1">
                      <a:solidFill>
                        <a:srgbClr val="FFFF00"/>
                      </a:solidFill>
                      <a:latin typeface="Arial" charset="0"/>
                      <a:ea typeface="ＭＳ Ｐゴシック" pitchFamily="-110" charset="-128"/>
                    </a:rPr>
                    <a:t>Bactrocera phillipinensis</a:t>
                  </a:r>
                </a:p>
                <a:p>
                  <a:pPr algn="ctr" defTabSz="457200" fontAlgn="base">
                    <a:spcBef>
                      <a:spcPct val="0"/>
                    </a:spcBef>
                    <a:spcAft>
                      <a:spcPct val="0"/>
                    </a:spcAft>
                  </a:pPr>
                  <a:r>
                    <a:rPr lang="en-US" sz="800" b="1" i="1">
                      <a:solidFill>
                        <a:srgbClr val="FFFF00"/>
                      </a:solidFill>
                      <a:latin typeface="Arial" charset="0"/>
                      <a:ea typeface="ＭＳ Ｐゴシック" pitchFamily="-110" charset="-128"/>
                    </a:rPr>
                    <a:t>Bactrocera occipitalis</a:t>
                  </a:r>
                </a:p>
                <a:p>
                  <a:pPr algn="ctr" defTabSz="457200" fontAlgn="base">
                    <a:spcBef>
                      <a:spcPct val="0"/>
                    </a:spcBef>
                    <a:spcAft>
                      <a:spcPct val="0"/>
                    </a:spcAft>
                  </a:pPr>
                  <a:r>
                    <a:rPr lang="en-US" sz="800" b="1" i="1">
                      <a:solidFill>
                        <a:srgbClr val="99FF33"/>
                      </a:solidFill>
                      <a:latin typeface="Arial" charset="0"/>
                      <a:ea typeface="ＭＳ Ｐゴシック" pitchFamily="-110" charset="-128"/>
                    </a:rPr>
                    <a:t>Bactrocera calophyli</a:t>
                  </a:r>
                </a:p>
              </p:txBody>
            </p:sp>
            <p:sp>
              <p:nvSpPr>
                <p:cNvPr id="10256" name="AutoShape 14"/>
                <p:cNvSpPr>
                  <a:spLocks noChangeArrowheads="1"/>
                </p:cNvSpPr>
                <p:nvPr/>
              </p:nvSpPr>
              <p:spPr bwMode="auto">
                <a:xfrm>
                  <a:off x="2057400" y="3124200"/>
                  <a:ext cx="1447800" cy="685800"/>
                </a:xfrm>
                <a:prstGeom prst="wedgeRectCallout">
                  <a:avLst>
                    <a:gd name="adj1" fmla="val 79713"/>
                    <a:gd name="adj2" fmla="val 40046"/>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fraunfeldi</a:t>
                  </a:r>
                </a:p>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cucurbitae</a:t>
                  </a:r>
                </a:p>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dorsalis</a:t>
                  </a:r>
                </a:p>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xanthodes</a:t>
                  </a:r>
                </a:p>
              </p:txBody>
            </p:sp>
            <p:sp>
              <p:nvSpPr>
                <p:cNvPr id="10257" name="AutoShape 15"/>
                <p:cNvSpPr>
                  <a:spLocks noChangeArrowheads="1"/>
                </p:cNvSpPr>
                <p:nvPr/>
              </p:nvSpPr>
              <p:spPr bwMode="auto">
                <a:xfrm>
                  <a:off x="228600" y="4648200"/>
                  <a:ext cx="1295400" cy="1981200"/>
                </a:xfrm>
                <a:prstGeom prst="wedgeRectCallout">
                  <a:avLst>
                    <a:gd name="adj1" fmla="val 36398"/>
                    <a:gd name="adj2" fmla="val -63861"/>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atramentata</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atrosetosa</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bryoniae</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cucurbitae</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curvifera</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decipiens</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fraunfeldi</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lineata</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moluccensis</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musae</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neohumeralis</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obliqua</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papayae</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strigifinis</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trivialis</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umbrosa</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Dacus axanus</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Dacus solomonensis</a:t>
                  </a:r>
                </a:p>
              </p:txBody>
            </p:sp>
            <p:sp>
              <p:nvSpPr>
                <p:cNvPr id="10258" name="AutoShape 16"/>
                <p:cNvSpPr>
                  <a:spLocks noChangeArrowheads="1"/>
                </p:cNvSpPr>
                <p:nvPr/>
              </p:nvSpPr>
              <p:spPr bwMode="auto">
                <a:xfrm>
                  <a:off x="1600200" y="5410200"/>
                  <a:ext cx="1219200" cy="1219200"/>
                </a:xfrm>
                <a:prstGeom prst="wedgeRectCallout">
                  <a:avLst>
                    <a:gd name="adj1" fmla="val 81773"/>
                    <a:gd name="adj2" fmla="val -12759"/>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r>
                    <a:rPr lang="en-US" sz="600" b="1" i="1">
                      <a:solidFill>
                        <a:srgbClr val="FFFF00"/>
                      </a:solidFill>
                      <a:latin typeface="Arial" charset="0"/>
                      <a:ea typeface="ＭＳ Ｐゴシック" pitchFamily="-110" charset="-128"/>
                    </a:rPr>
                    <a:t>Bactrocera tryoni</a:t>
                  </a:r>
                </a:p>
                <a:p>
                  <a:pPr defTabSz="457200" fontAlgn="base">
                    <a:spcBef>
                      <a:spcPct val="0"/>
                    </a:spcBef>
                    <a:spcAft>
                      <a:spcPct val="0"/>
                    </a:spcAft>
                  </a:pPr>
                  <a:r>
                    <a:rPr lang="en-US" sz="600" b="1" i="1">
                      <a:solidFill>
                        <a:srgbClr val="FFFF00"/>
                      </a:solidFill>
                      <a:latin typeface="Arial" charset="0"/>
                      <a:ea typeface="ＭＳ Ｐゴシック" pitchFamily="-110" charset="-128"/>
                    </a:rPr>
                    <a:t>Bactrocera psidii</a:t>
                  </a:r>
                </a:p>
                <a:p>
                  <a:pPr defTabSz="457200" fontAlgn="base">
                    <a:spcBef>
                      <a:spcPct val="0"/>
                    </a:spcBef>
                    <a:spcAft>
                      <a:spcPct val="0"/>
                    </a:spcAft>
                  </a:pPr>
                  <a:r>
                    <a:rPr lang="en-US" sz="600" b="1" i="1">
                      <a:solidFill>
                        <a:srgbClr val="FFFF00"/>
                      </a:solidFill>
                      <a:latin typeface="Arial" charset="0"/>
                      <a:ea typeface="ＭＳ Ｐゴシック" pitchFamily="-110" charset="-128"/>
                    </a:rPr>
                    <a:t>Bactrocera curvipennis</a:t>
                  </a:r>
                </a:p>
                <a:p>
                  <a:pPr defTabSz="457200" fontAlgn="base">
                    <a:spcBef>
                      <a:spcPct val="0"/>
                    </a:spcBef>
                    <a:spcAft>
                      <a:spcPct val="0"/>
                    </a:spcAft>
                  </a:pPr>
                  <a:r>
                    <a:rPr lang="en-US" sz="600" b="1" i="1">
                      <a:solidFill>
                        <a:srgbClr val="FFFF00"/>
                      </a:solidFill>
                      <a:latin typeface="Arial" charset="0"/>
                      <a:ea typeface="ＭＳ Ｐゴシック" pitchFamily="-110" charset="-128"/>
                    </a:rPr>
                    <a:t>Bactrocera umbrosa</a:t>
                  </a:r>
                </a:p>
                <a:p>
                  <a:pPr defTabSz="457200" fontAlgn="base">
                    <a:spcBef>
                      <a:spcPct val="0"/>
                    </a:spcBef>
                    <a:spcAft>
                      <a:spcPct val="0"/>
                    </a:spcAft>
                  </a:pPr>
                  <a:r>
                    <a:rPr lang="en-US" sz="600" b="1" i="1">
                      <a:solidFill>
                        <a:srgbClr val="99FF33"/>
                      </a:solidFill>
                      <a:latin typeface="Arial" charset="0"/>
                      <a:ea typeface="ＭＳ Ｐゴシック" pitchFamily="-110" charset="-128"/>
                    </a:rPr>
                    <a:t>Bactrocera mucronis</a:t>
                  </a:r>
                </a:p>
                <a:p>
                  <a:pPr defTabSz="457200" fontAlgn="base">
                    <a:spcBef>
                      <a:spcPct val="0"/>
                    </a:spcBef>
                    <a:spcAft>
                      <a:spcPct val="0"/>
                    </a:spcAft>
                  </a:pPr>
                  <a:r>
                    <a:rPr lang="en-US" sz="600" b="1" i="1">
                      <a:solidFill>
                        <a:srgbClr val="99FF33"/>
                      </a:solidFill>
                      <a:latin typeface="Arial" charset="0"/>
                      <a:ea typeface="ＭＳ Ｐゴシック" pitchFamily="-110" charset="-128"/>
                    </a:rPr>
                    <a:t>Bactrocera caledoniensis</a:t>
                  </a:r>
                </a:p>
                <a:p>
                  <a:pPr defTabSz="457200" fontAlgn="base">
                    <a:spcBef>
                      <a:spcPct val="0"/>
                    </a:spcBef>
                    <a:spcAft>
                      <a:spcPct val="0"/>
                    </a:spcAft>
                  </a:pPr>
                  <a:r>
                    <a:rPr lang="en-US" sz="600" b="1" i="1">
                      <a:solidFill>
                        <a:srgbClr val="99FF33"/>
                      </a:solidFill>
                      <a:latin typeface="Arial" charset="0"/>
                      <a:ea typeface="ＭＳ Ｐゴシック" pitchFamily="-110" charset="-128"/>
                    </a:rPr>
                    <a:t>Bactrocera aneuvittata</a:t>
                  </a:r>
                </a:p>
                <a:p>
                  <a:pPr defTabSz="457200" fontAlgn="base">
                    <a:spcBef>
                      <a:spcPct val="0"/>
                    </a:spcBef>
                    <a:spcAft>
                      <a:spcPct val="0"/>
                    </a:spcAft>
                  </a:pPr>
                  <a:r>
                    <a:rPr lang="en-US" sz="600" b="1" i="1">
                      <a:solidFill>
                        <a:srgbClr val="99FF33"/>
                      </a:solidFill>
                      <a:latin typeface="Arial" charset="0"/>
                      <a:ea typeface="ＭＳ Ｐゴシック" pitchFamily="-110" charset="-128"/>
                    </a:rPr>
                    <a:t>Bactrocera fulvifacies</a:t>
                  </a:r>
                </a:p>
                <a:p>
                  <a:pPr defTabSz="457200" fontAlgn="base">
                    <a:spcBef>
                      <a:spcPct val="0"/>
                    </a:spcBef>
                    <a:spcAft>
                      <a:spcPct val="0"/>
                    </a:spcAft>
                  </a:pPr>
                  <a:r>
                    <a:rPr lang="en-US" sz="600" b="1" i="1">
                      <a:solidFill>
                        <a:srgbClr val="99FF33"/>
                      </a:solidFill>
                      <a:latin typeface="Arial" charset="0"/>
                      <a:ea typeface="ＭＳ Ｐゴシック" pitchFamily="-110" charset="-128"/>
                    </a:rPr>
                    <a:t>Bactrocera perpusilla</a:t>
                  </a:r>
                </a:p>
                <a:p>
                  <a:pPr defTabSz="457200" fontAlgn="base">
                    <a:spcBef>
                      <a:spcPct val="0"/>
                    </a:spcBef>
                    <a:spcAft>
                      <a:spcPct val="0"/>
                    </a:spcAft>
                  </a:pPr>
                  <a:r>
                    <a:rPr lang="en-US" sz="600" b="1" i="1">
                      <a:solidFill>
                        <a:srgbClr val="99FF33"/>
                      </a:solidFill>
                      <a:latin typeface="Arial" charset="0"/>
                      <a:ea typeface="ＭＳ Ｐゴシック" pitchFamily="-110" charset="-128"/>
                    </a:rPr>
                    <a:t>Bactrocera ebenea</a:t>
                  </a:r>
                </a:p>
                <a:p>
                  <a:pPr defTabSz="457200" fontAlgn="base">
                    <a:spcBef>
                      <a:spcPct val="0"/>
                    </a:spcBef>
                    <a:spcAft>
                      <a:spcPct val="0"/>
                    </a:spcAft>
                  </a:pPr>
                  <a:r>
                    <a:rPr lang="en-US" sz="600" b="1" i="1">
                      <a:solidFill>
                        <a:srgbClr val="99FF33"/>
                      </a:solidFill>
                      <a:latin typeface="Arial" charset="0"/>
                      <a:ea typeface="ＭＳ Ｐゴシック" pitchFamily="-110" charset="-128"/>
                    </a:rPr>
                    <a:t>Bactrocera paraxanthodes</a:t>
                  </a:r>
                </a:p>
                <a:p>
                  <a:pPr defTabSz="457200" fontAlgn="base">
                    <a:spcBef>
                      <a:spcPct val="0"/>
                    </a:spcBef>
                    <a:spcAft>
                      <a:spcPct val="0"/>
                    </a:spcAft>
                  </a:pPr>
                  <a:r>
                    <a:rPr lang="en-US" sz="600" b="1" i="1">
                      <a:solidFill>
                        <a:srgbClr val="99FF33"/>
                      </a:solidFill>
                      <a:latin typeface="Arial" charset="0"/>
                      <a:ea typeface="ＭＳ Ｐゴシック" pitchFamily="-110" charset="-128"/>
                    </a:rPr>
                    <a:t>Bactrocera grandistylus</a:t>
                  </a:r>
                </a:p>
                <a:p>
                  <a:pPr defTabSz="457200" fontAlgn="base">
                    <a:spcBef>
                      <a:spcPct val="0"/>
                    </a:spcBef>
                    <a:spcAft>
                      <a:spcPct val="0"/>
                    </a:spcAft>
                  </a:pPr>
                  <a:endParaRPr lang="en-US" sz="600" b="1" i="1">
                    <a:solidFill>
                      <a:srgbClr val="FFFF00"/>
                    </a:solidFill>
                    <a:latin typeface="Arial" charset="0"/>
                    <a:ea typeface="ＭＳ Ｐゴシック" pitchFamily="-110" charset="-128"/>
                  </a:endParaRPr>
                </a:p>
              </p:txBody>
            </p:sp>
            <p:sp>
              <p:nvSpPr>
                <p:cNvPr id="10259" name="AutoShape 17"/>
                <p:cNvSpPr>
                  <a:spLocks noChangeArrowheads="1"/>
                </p:cNvSpPr>
                <p:nvPr/>
              </p:nvSpPr>
              <p:spPr bwMode="auto">
                <a:xfrm>
                  <a:off x="2057400" y="4038600"/>
                  <a:ext cx="1447800" cy="381000"/>
                </a:xfrm>
                <a:prstGeom prst="wedgeRectCallout">
                  <a:avLst>
                    <a:gd name="adj1" fmla="val 121051"/>
                    <a:gd name="adj2" fmla="val -96250"/>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cucurbitae</a:t>
                  </a:r>
                </a:p>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fraunfeldi</a:t>
                  </a:r>
                </a:p>
              </p:txBody>
            </p:sp>
            <p:sp>
              <p:nvSpPr>
                <p:cNvPr id="10260" name="AutoShape 18">
                  <a:hlinkClick r:id="rId4" action="ppaction://hlinkfile"/>
                </p:cNvPr>
                <p:cNvSpPr>
                  <a:spLocks noChangeArrowheads="1"/>
                </p:cNvSpPr>
                <p:nvPr/>
              </p:nvSpPr>
              <p:spPr bwMode="auto">
                <a:xfrm>
                  <a:off x="2057400" y="4648200"/>
                  <a:ext cx="1447800" cy="685800"/>
                </a:xfrm>
                <a:prstGeom prst="wedgeRectCallout">
                  <a:avLst>
                    <a:gd name="adj1" fmla="val 60634"/>
                    <a:gd name="adj2" fmla="val -43750"/>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fraunfeldi</a:t>
                  </a:r>
                </a:p>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umbrosa</a:t>
                  </a:r>
                </a:p>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cucurbitae</a:t>
                  </a:r>
                </a:p>
                <a:p>
                  <a:pPr algn="ctr" defTabSz="457200" fontAlgn="base">
                    <a:spcBef>
                      <a:spcPct val="0"/>
                    </a:spcBef>
                    <a:spcAft>
                      <a:spcPct val="0"/>
                    </a:spcAft>
                  </a:pPr>
                  <a:r>
                    <a:rPr lang="en-US" sz="900" b="1" i="1">
                      <a:solidFill>
                        <a:srgbClr val="FFFF00"/>
                      </a:solidFill>
                      <a:latin typeface="Arial" charset="0"/>
                      <a:ea typeface="ＭＳ Ｐゴシック" pitchFamily="-110" charset="-128"/>
                    </a:rPr>
                    <a:t>Dacus solomonensis</a:t>
                  </a:r>
                </a:p>
              </p:txBody>
            </p:sp>
            <p:sp>
              <p:nvSpPr>
                <p:cNvPr id="10261" name="AutoShape 19"/>
                <p:cNvSpPr>
                  <a:spLocks noChangeArrowheads="1"/>
                </p:cNvSpPr>
                <p:nvPr/>
              </p:nvSpPr>
              <p:spPr bwMode="auto">
                <a:xfrm>
                  <a:off x="5562600" y="2286000"/>
                  <a:ext cx="1219200" cy="381000"/>
                </a:xfrm>
                <a:prstGeom prst="wedgeRectCallout">
                  <a:avLst>
                    <a:gd name="adj1" fmla="val 31639"/>
                    <a:gd name="adj2" fmla="val 532083"/>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800" b="1" i="1">
                      <a:solidFill>
                        <a:srgbClr val="FFFF00"/>
                      </a:solidFill>
                      <a:latin typeface="Arial" charset="0"/>
                      <a:ea typeface="ＭＳ Ｐゴシック" pitchFamily="-110" charset="-128"/>
                    </a:rPr>
                    <a:t>Bactrocera near passiflorae</a:t>
                  </a:r>
                </a:p>
                <a:p>
                  <a:pPr algn="ctr" defTabSz="457200" fontAlgn="base">
                    <a:spcBef>
                      <a:spcPct val="0"/>
                    </a:spcBef>
                    <a:spcAft>
                      <a:spcPct val="0"/>
                    </a:spcAft>
                  </a:pPr>
                  <a:endParaRPr lang="en-US" sz="800" b="1" i="1">
                    <a:solidFill>
                      <a:srgbClr val="FFFF00"/>
                    </a:solidFill>
                    <a:latin typeface="Arial" charset="0"/>
                    <a:ea typeface="ＭＳ Ｐゴシック" pitchFamily="-110" charset="-128"/>
                  </a:endParaRPr>
                </a:p>
              </p:txBody>
            </p:sp>
            <p:sp>
              <p:nvSpPr>
                <p:cNvPr id="10262" name="AutoShape 20"/>
                <p:cNvSpPr>
                  <a:spLocks noChangeArrowheads="1"/>
                </p:cNvSpPr>
                <p:nvPr/>
              </p:nvSpPr>
              <p:spPr bwMode="auto">
                <a:xfrm>
                  <a:off x="4495800" y="3124200"/>
                  <a:ext cx="1143000" cy="381000"/>
                </a:xfrm>
                <a:prstGeom prst="wedgeRectCallout">
                  <a:avLst>
                    <a:gd name="adj1" fmla="val -2917"/>
                    <a:gd name="adj2" fmla="val 312083"/>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near passiflorae</a:t>
                  </a:r>
                </a:p>
              </p:txBody>
            </p:sp>
            <p:sp>
              <p:nvSpPr>
                <p:cNvPr id="10263" name="AutoShape 21"/>
                <p:cNvSpPr>
                  <a:spLocks noChangeArrowheads="1"/>
                </p:cNvSpPr>
                <p:nvPr/>
              </p:nvSpPr>
              <p:spPr bwMode="auto">
                <a:xfrm>
                  <a:off x="4495800" y="5943600"/>
                  <a:ext cx="1219200" cy="762000"/>
                </a:xfrm>
                <a:prstGeom prst="wedgeRectCallout">
                  <a:avLst>
                    <a:gd name="adj1" fmla="val 60157"/>
                    <a:gd name="adj2" fmla="val 12500"/>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facialis</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xanthodes</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kirki</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distincta</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passiflorae</a:t>
                  </a:r>
                </a:p>
                <a:p>
                  <a:pPr algn="ctr" defTabSz="457200" fontAlgn="base">
                    <a:spcBef>
                      <a:spcPct val="0"/>
                    </a:spcBef>
                    <a:spcAft>
                      <a:spcPct val="0"/>
                    </a:spcAft>
                  </a:pPr>
                  <a:r>
                    <a:rPr lang="en-US" sz="700" b="1" i="1">
                      <a:solidFill>
                        <a:srgbClr val="99FF33"/>
                      </a:solidFill>
                      <a:latin typeface="Arial" charset="0"/>
                      <a:ea typeface="ＭＳ Ｐゴシック" pitchFamily="-110" charset="-128"/>
                    </a:rPr>
                    <a:t>Bactrocera obscura</a:t>
                  </a:r>
                </a:p>
                <a:p>
                  <a:pPr algn="ctr" defTabSz="457200" fontAlgn="base">
                    <a:spcBef>
                      <a:spcPct val="0"/>
                    </a:spcBef>
                    <a:spcAft>
                      <a:spcPct val="0"/>
                    </a:spcAft>
                  </a:pPr>
                  <a:endParaRPr lang="en-US" sz="800" b="1" i="1">
                    <a:solidFill>
                      <a:srgbClr val="FFFF00"/>
                    </a:solidFill>
                    <a:latin typeface="Arial" charset="0"/>
                    <a:ea typeface="ＭＳ Ｐゴシック" pitchFamily="-110" charset="-128"/>
                  </a:endParaRPr>
                </a:p>
              </p:txBody>
            </p:sp>
            <p:sp>
              <p:nvSpPr>
                <p:cNvPr id="10264" name="AutoShape 22"/>
                <p:cNvSpPr>
                  <a:spLocks noChangeArrowheads="1"/>
                </p:cNvSpPr>
                <p:nvPr/>
              </p:nvSpPr>
              <p:spPr bwMode="auto">
                <a:xfrm>
                  <a:off x="7315200" y="4191000"/>
                  <a:ext cx="1447800" cy="609600"/>
                </a:xfrm>
                <a:prstGeom prst="wedgeRectCallout">
                  <a:avLst>
                    <a:gd name="adj1" fmla="val -45505"/>
                    <a:gd name="adj2" fmla="val 216250"/>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melanotus</a:t>
                  </a:r>
                </a:p>
                <a:p>
                  <a:pPr algn="ctr" defTabSz="457200" fontAlgn="base">
                    <a:spcBef>
                      <a:spcPct val="0"/>
                    </a:spcBef>
                    <a:spcAft>
                      <a:spcPct val="0"/>
                    </a:spcAft>
                  </a:pPr>
                  <a:r>
                    <a:rPr lang="en-US" sz="900" b="1" i="1">
                      <a:solidFill>
                        <a:srgbClr val="FFFF00"/>
                      </a:solidFill>
                      <a:latin typeface="Arial" charset="0"/>
                      <a:ea typeface="ＭＳ Ｐゴシック" pitchFamily="-110" charset="-128"/>
                    </a:rPr>
                    <a:t>Bactrocera xanthodes </a:t>
                  </a:r>
                </a:p>
              </p:txBody>
            </p:sp>
            <p:sp>
              <p:nvSpPr>
                <p:cNvPr id="10265" name="AutoShape 23">
                  <a:hlinkClick r:id="rId5" action="ppaction://hlinkpres?slideindex=1&amp;slidetitle="/>
                </p:cNvPr>
                <p:cNvSpPr>
                  <a:spLocks noChangeArrowheads="1"/>
                </p:cNvSpPr>
                <p:nvPr/>
              </p:nvSpPr>
              <p:spPr bwMode="auto">
                <a:xfrm>
                  <a:off x="2971800" y="6019800"/>
                  <a:ext cx="1295400" cy="457200"/>
                </a:xfrm>
                <a:prstGeom prst="wedgeRectCallout">
                  <a:avLst>
                    <a:gd name="adj1" fmla="val 63972"/>
                    <a:gd name="adj2" fmla="val -84722"/>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trilineola</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umbrosa</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quadrisetosa</a:t>
                  </a:r>
                </a:p>
              </p:txBody>
            </p:sp>
            <p:sp>
              <p:nvSpPr>
                <p:cNvPr id="10266" name="AutoShape 24"/>
                <p:cNvSpPr>
                  <a:spLocks noChangeArrowheads="1"/>
                </p:cNvSpPr>
                <p:nvPr/>
              </p:nvSpPr>
              <p:spPr bwMode="auto">
                <a:xfrm>
                  <a:off x="3657600" y="4724400"/>
                  <a:ext cx="1295400" cy="914400"/>
                </a:xfrm>
                <a:prstGeom prst="wedgeRectCallout">
                  <a:avLst>
                    <a:gd name="adj1" fmla="val 57231"/>
                    <a:gd name="adj2" fmla="val 30731"/>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xanthodes</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distincta</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passiflorae</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kirki</a:t>
                  </a:r>
                </a:p>
                <a:p>
                  <a:pPr algn="ctr" defTabSz="457200" fontAlgn="base">
                    <a:spcBef>
                      <a:spcPct val="0"/>
                    </a:spcBef>
                    <a:spcAft>
                      <a:spcPct val="0"/>
                    </a:spcAft>
                  </a:pPr>
                  <a:r>
                    <a:rPr lang="en-US" sz="700" b="1" i="1">
                      <a:solidFill>
                        <a:srgbClr val="99FF33"/>
                      </a:solidFill>
                      <a:latin typeface="Arial" charset="0"/>
                      <a:ea typeface="ＭＳ Ｐゴシック" pitchFamily="-110" charset="-128"/>
                    </a:rPr>
                    <a:t>Bactrocera obscura</a:t>
                  </a:r>
                </a:p>
                <a:p>
                  <a:pPr algn="ctr" defTabSz="457200" fontAlgn="base">
                    <a:spcBef>
                      <a:spcPct val="0"/>
                    </a:spcBef>
                    <a:spcAft>
                      <a:spcPct val="0"/>
                    </a:spcAft>
                  </a:pPr>
                  <a:r>
                    <a:rPr lang="en-US" sz="700" b="1" i="1">
                      <a:solidFill>
                        <a:srgbClr val="99FF33"/>
                      </a:solidFill>
                      <a:latin typeface="Arial" charset="0"/>
                      <a:ea typeface="ＭＳ Ｐゴシック" pitchFamily="-110" charset="-128"/>
                    </a:rPr>
                    <a:t>Bactrocera gnetum</a:t>
                  </a:r>
                </a:p>
                <a:p>
                  <a:pPr algn="ctr" defTabSz="457200" fontAlgn="base">
                    <a:spcBef>
                      <a:spcPct val="0"/>
                    </a:spcBef>
                    <a:spcAft>
                      <a:spcPct val="0"/>
                    </a:spcAft>
                  </a:pPr>
                  <a:r>
                    <a:rPr lang="en-US" sz="700" b="1" i="1">
                      <a:solidFill>
                        <a:srgbClr val="99FF33"/>
                      </a:solidFill>
                      <a:latin typeface="Arial" charset="0"/>
                      <a:ea typeface="ＭＳ Ｐゴシック" pitchFamily="-110" charset="-128"/>
                    </a:rPr>
                    <a:t>Bactrocera near passiflorae</a:t>
                  </a:r>
                </a:p>
              </p:txBody>
            </p:sp>
            <p:sp>
              <p:nvSpPr>
                <p:cNvPr id="10267" name="AutoShape 26"/>
                <p:cNvSpPr>
                  <a:spLocks noChangeArrowheads="1"/>
                </p:cNvSpPr>
                <p:nvPr/>
              </p:nvSpPr>
              <p:spPr bwMode="auto">
                <a:xfrm>
                  <a:off x="7010400" y="6096000"/>
                  <a:ext cx="1219200" cy="533400"/>
                </a:xfrm>
                <a:prstGeom prst="wedgeRectCallout">
                  <a:avLst>
                    <a:gd name="adj1" fmla="val -60940"/>
                    <a:gd name="adj2" fmla="val -42560"/>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passiflorae</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kirki</a:t>
                  </a:r>
                </a:p>
                <a:p>
                  <a:pPr algn="ctr" defTabSz="457200" fontAlgn="base">
                    <a:spcBef>
                      <a:spcPct val="0"/>
                    </a:spcBef>
                    <a:spcAft>
                      <a:spcPct val="0"/>
                    </a:spcAft>
                  </a:pPr>
                  <a:r>
                    <a:rPr lang="en-US" sz="700" b="1" i="1">
                      <a:solidFill>
                        <a:srgbClr val="FFFF00"/>
                      </a:solidFill>
                      <a:latin typeface="Arial" charset="0"/>
                      <a:ea typeface="ＭＳ Ｐゴシック" pitchFamily="-110" charset="-128"/>
                    </a:rPr>
                    <a:t>Bactrocera  xanthodes</a:t>
                  </a:r>
                </a:p>
                <a:p>
                  <a:pPr algn="ctr" defTabSz="457200" fontAlgn="base">
                    <a:spcBef>
                      <a:spcPct val="0"/>
                    </a:spcBef>
                    <a:spcAft>
                      <a:spcPct val="0"/>
                    </a:spcAft>
                  </a:pPr>
                  <a:r>
                    <a:rPr lang="en-US" sz="700" b="1" i="1">
                      <a:solidFill>
                        <a:srgbClr val="99FF33"/>
                      </a:solidFill>
                      <a:latin typeface="Arial" charset="0"/>
                      <a:ea typeface="ＭＳ Ｐゴシック" pitchFamily="-110" charset="-128"/>
                    </a:rPr>
                    <a:t>Bactrocera obscura</a:t>
                  </a:r>
                </a:p>
              </p:txBody>
            </p:sp>
            <p:sp>
              <p:nvSpPr>
                <p:cNvPr id="10268" name="AutoShape 27"/>
                <p:cNvSpPr>
                  <a:spLocks noChangeArrowheads="1"/>
                </p:cNvSpPr>
                <p:nvPr/>
              </p:nvSpPr>
              <p:spPr bwMode="auto">
                <a:xfrm>
                  <a:off x="7848600" y="4953000"/>
                  <a:ext cx="1066800" cy="762000"/>
                </a:xfrm>
                <a:prstGeom prst="wedgeRectCallout">
                  <a:avLst>
                    <a:gd name="adj1" fmla="val 7736"/>
                    <a:gd name="adj2" fmla="val 85208"/>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600" b="1" i="1">
                      <a:solidFill>
                        <a:srgbClr val="FFFF00"/>
                      </a:solidFill>
                      <a:latin typeface="Arial" charset="0"/>
                      <a:ea typeface="ＭＳ Ｐゴシック" pitchFamily="-110" charset="-128"/>
                    </a:rPr>
                    <a:t>Bactrocera xanthodes</a:t>
                  </a:r>
                </a:p>
                <a:p>
                  <a:pPr algn="ctr" defTabSz="457200" fontAlgn="base">
                    <a:spcBef>
                      <a:spcPct val="0"/>
                    </a:spcBef>
                    <a:spcAft>
                      <a:spcPct val="0"/>
                    </a:spcAft>
                  </a:pPr>
                  <a:r>
                    <a:rPr lang="en-US" sz="600" b="1" i="1">
                      <a:solidFill>
                        <a:srgbClr val="FFFF00"/>
                      </a:solidFill>
                      <a:latin typeface="Arial" charset="0"/>
                      <a:ea typeface="ＭＳ Ｐゴシック" pitchFamily="-110" charset="-128"/>
                    </a:rPr>
                    <a:t>Bactrocera kirki</a:t>
                  </a:r>
                </a:p>
                <a:p>
                  <a:pPr algn="ctr" defTabSz="457200" fontAlgn="base">
                    <a:spcBef>
                      <a:spcPct val="0"/>
                    </a:spcBef>
                    <a:spcAft>
                      <a:spcPct val="0"/>
                    </a:spcAft>
                  </a:pPr>
                  <a:r>
                    <a:rPr lang="en-US" sz="600" b="1" i="1">
                      <a:solidFill>
                        <a:srgbClr val="FFFF00"/>
                      </a:solidFill>
                      <a:latin typeface="Arial" charset="0"/>
                      <a:ea typeface="ＭＳ Ｐゴシック" pitchFamily="-110" charset="-128"/>
                    </a:rPr>
                    <a:t>Bactrocera tryoni</a:t>
                  </a:r>
                </a:p>
                <a:p>
                  <a:pPr algn="ctr" defTabSz="457200" fontAlgn="base">
                    <a:spcBef>
                      <a:spcPct val="0"/>
                    </a:spcBef>
                    <a:spcAft>
                      <a:spcPct val="0"/>
                    </a:spcAft>
                  </a:pPr>
                  <a:r>
                    <a:rPr lang="en-US" sz="600" b="1" i="1">
                      <a:solidFill>
                        <a:srgbClr val="FFFF00"/>
                      </a:solidFill>
                      <a:latin typeface="Arial" charset="0"/>
                      <a:ea typeface="ＭＳ Ｐゴシック" pitchFamily="-110" charset="-128"/>
                    </a:rPr>
                    <a:t>Bactrocera dorsalis</a:t>
                  </a:r>
                  <a:endParaRPr lang="en-US" sz="600" b="1" i="1">
                    <a:solidFill>
                      <a:srgbClr val="99FF33"/>
                    </a:solidFill>
                    <a:latin typeface="Arial" charset="0"/>
                    <a:ea typeface="ＭＳ Ｐゴシック" pitchFamily="-110" charset="-128"/>
                  </a:endParaRPr>
                </a:p>
                <a:p>
                  <a:pPr algn="ctr" defTabSz="457200" fontAlgn="base">
                    <a:spcBef>
                      <a:spcPct val="0"/>
                    </a:spcBef>
                    <a:spcAft>
                      <a:spcPct val="0"/>
                    </a:spcAft>
                  </a:pPr>
                  <a:r>
                    <a:rPr lang="en-US" sz="600" b="1" i="1">
                      <a:solidFill>
                        <a:srgbClr val="99FF33"/>
                      </a:solidFill>
                      <a:latin typeface="Arial" charset="0"/>
                      <a:ea typeface="ＭＳ Ｐゴシック" pitchFamily="-110" charset="-128"/>
                    </a:rPr>
                    <a:t>Bactrocera luteola</a:t>
                  </a:r>
                </a:p>
                <a:p>
                  <a:pPr algn="ctr" defTabSz="457200" fontAlgn="base">
                    <a:spcBef>
                      <a:spcPct val="0"/>
                    </a:spcBef>
                    <a:spcAft>
                      <a:spcPct val="0"/>
                    </a:spcAft>
                  </a:pPr>
                  <a:r>
                    <a:rPr lang="en-US" sz="600" b="1" i="1">
                      <a:solidFill>
                        <a:srgbClr val="99FF33"/>
                      </a:solidFill>
                      <a:latin typeface="Arial" charset="0"/>
                      <a:ea typeface="ＭＳ Ｐゴシック" pitchFamily="-110" charset="-128"/>
                    </a:rPr>
                    <a:t>Bactrocera atra</a:t>
                  </a:r>
                </a:p>
                <a:p>
                  <a:pPr algn="ctr" defTabSz="457200" fontAlgn="base">
                    <a:spcBef>
                      <a:spcPct val="0"/>
                    </a:spcBef>
                    <a:spcAft>
                      <a:spcPct val="0"/>
                    </a:spcAft>
                  </a:pPr>
                  <a:r>
                    <a:rPr lang="en-US" sz="600" b="1" i="1">
                      <a:solidFill>
                        <a:srgbClr val="99FF33"/>
                      </a:solidFill>
                      <a:latin typeface="Arial" charset="0"/>
                      <a:ea typeface="ＭＳ Ｐゴシック" pitchFamily="-110" charset="-128"/>
                    </a:rPr>
                    <a:t>Bactrocera perfusca</a:t>
                  </a:r>
                </a:p>
              </p:txBody>
            </p:sp>
            <p:sp>
              <p:nvSpPr>
                <p:cNvPr id="10269" name="AutoShape 30"/>
                <p:cNvSpPr>
                  <a:spLocks noChangeArrowheads="1"/>
                </p:cNvSpPr>
                <p:nvPr/>
              </p:nvSpPr>
              <p:spPr bwMode="auto">
                <a:xfrm>
                  <a:off x="4114800" y="1066800"/>
                  <a:ext cx="533400" cy="3048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1</a:t>
                  </a:r>
                  <a:r>
                    <a:rPr lang="en-US" b="1">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2</a:t>
                  </a:r>
                </a:p>
              </p:txBody>
            </p:sp>
            <p:sp>
              <p:nvSpPr>
                <p:cNvPr id="10270" name="AutoShape 31"/>
                <p:cNvSpPr>
                  <a:spLocks noChangeArrowheads="1"/>
                </p:cNvSpPr>
                <p:nvPr/>
              </p:nvSpPr>
              <p:spPr bwMode="auto">
                <a:xfrm>
                  <a:off x="1371600" y="1219200"/>
                  <a:ext cx="533400" cy="3810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1</a:t>
                  </a:r>
                  <a:r>
                    <a:rPr lang="en-US" b="1">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2</a:t>
                  </a:r>
                </a:p>
              </p:txBody>
            </p:sp>
            <p:sp>
              <p:nvSpPr>
                <p:cNvPr id="10271" name="AutoShape 32"/>
                <p:cNvSpPr>
                  <a:spLocks noChangeArrowheads="1"/>
                </p:cNvSpPr>
                <p:nvPr/>
              </p:nvSpPr>
              <p:spPr bwMode="auto">
                <a:xfrm>
                  <a:off x="6248400" y="1447800"/>
                  <a:ext cx="533400" cy="5334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1/</a:t>
                  </a:r>
                  <a:r>
                    <a:rPr lang="en-US" b="1">
                      <a:solidFill>
                        <a:srgbClr val="FF3300"/>
                      </a:solidFill>
                      <a:latin typeface="Arial" charset="0"/>
                      <a:ea typeface="ＭＳ Ｐゴシック" pitchFamily="-110" charset="-128"/>
                    </a:rPr>
                    <a:t>1</a:t>
                  </a:r>
                </a:p>
              </p:txBody>
            </p:sp>
            <p:sp>
              <p:nvSpPr>
                <p:cNvPr id="10272" name="AutoShape 33"/>
                <p:cNvSpPr>
                  <a:spLocks noChangeArrowheads="1"/>
                </p:cNvSpPr>
                <p:nvPr/>
              </p:nvSpPr>
              <p:spPr bwMode="auto">
                <a:xfrm>
                  <a:off x="3200400" y="1524000"/>
                  <a:ext cx="457200" cy="4572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1/</a:t>
                  </a:r>
                  <a:r>
                    <a:rPr lang="en-US" b="1">
                      <a:solidFill>
                        <a:srgbClr val="FF3300"/>
                      </a:solidFill>
                      <a:latin typeface="Arial" charset="0"/>
                      <a:ea typeface="ＭＳ Ｐゴシック" pitchFamily="-110" charset="-128"/>
                    </a:rPr>
                    <a:t>1</a:t>
                  </a:r>
                </a:p>
              </p:txBody>
            </p:sp>
            <p:sp>
              <p:nvSpPr>
                <p:cNvPr id="10273" name="AutoShape 34"/>
                <p:cNvSpPr>
                  <a:spLocks noChangeArrowheads="1"/>
                </p:cNvSpPr>
                <p:nvPr/>
              </p:nvSpPr>
              <p:spPr bwMode="auto">
                <a:xfrm>
                  <a:off x="5486400" y="2895600"/>
                  <a:ext cx="457200" cy="4572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1/</a:t>
                  </a:r>
                  <a:r>
                    <a:rPr lang="en-US" b="1">
                      <a:solidFill>
                        <a:srgbClr val="FF3300"/>
                      </a:solidFill>
                      <a:latin typeface="Arial" charset="0"/>
                      <a:ea typeface="ＭＳ Ｐゴシック" pitchFamily="-110" charset="-128"/>
                    </a:rPr>
                    <a:t>1</a:t>
                  </a:r>
                </a:p>
              </p:txBody>
            </p:sp>
            <p:sp>
              <p:nvSpPr>
                <p:cNvPr id="10274" name="AutoShape 35"/>
                <p:cNvSpPr>
                  <a:spLocks noChangeArrowheads="1"/>
                </p:cNvSpPr>
                <p:nvPr/>
              </p:nvSpPr>
              <p:spPr bwMode="auto">
                <a:xfrm>
                  <a:off x="6553200" y="2133600"/>
                  <a:ext cx="533400" cy="3810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1/</a:t>
                  </a:r>
                  <a:r>
                    <a:rPr lang="en-US" b="1">
                      <a:solidFill>
                        <a:srgbClr val="FF3300"/>
                      </a:solidFill>
                      <a:latin typeface="Arial" charset="0"/>
                      <a:ea typeface="ＭＳ Ｐゴシック" pitchFamily="-110" charset="-128"/>
                    </a:rPr>
                    <a:t>1</a:t>
                  </a:r>
                </a:p>
              </p:txBody>
            </p:sp>
            <p:sp>
              <p:nvSpPr>
                <p:cNvPr id="10275" name="AutoShape 36"/>
                <p:cNvSpPr>
                  <a:spLocks noChangeArrowheads="1"/>
                </p:cNvSpPr>
                <p:nvPr/>
              </p:nvSpPr>
              <p:spPr bwMode="auto">
                <a:xfrm>
                  <a:off x="1295400" y="3200400"/>
                  <a:ext cx="533400" cy="3810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dirty="0">
                      <a:solidFill>
                        <a:srgbClr val="0066FF"/>
                      </a:solidFill>
                      <a:latin typeface="Arial" charset="0"/>
                      <a:ea typeface="ＭＳ Ｐゴシック" pitchFamily="-110" charset="-128"/>
                    </a:rPr>
                    <a:t>4</a:t>
                  </a:r>
                  <a:r>
                    <a:rPr lang="en-US" b="1" dirty="0">
                      <a:solidFill>
                        <a:prstClr val="black"/>
                      </a:solidFill>
                      <a:latin typeface="Arial" charset="0"/>
                      <a:ea typeface="ＭＳ Ｐゴシック" pitchFamily="-110" charset="-128"/>
                    </a:rPr>
                    <a:t>/</a:t>
                  </a:r>
                  <a:r>
                    <a:rPr lang="en-US" b="1" dirty="0">
                      <a:solidFill>
                        <a:srgbClr val="FF3300"/>
                      </a:solidFill>
                      <a:latin typeface="Arial" charset="0"/>
                      <a:ea typeface="ＭＳ Ｐゴシック" pitchFamily="-110" charset="-128"/>
                    </a:rPr>
                    <a:t>5</a:t>
                  </a:r>
                </a:p>
              </p:txBody>
            </p:sp>
            <p:sp>
              <p:nvSpPr>
                <p:cNvPr id="10276" name="AutoShape 37"/>
                <p:cNvSpPr>
                  <a:spLocks noChangeArrowheads="1"/>
                </p:cNvSpPr>
                <p:nvPr/>
              </p:nvSpPr>
              <p:spPr bwMode="auto">
                <a:xfrm>
                  <a:off x="3352800" y="3200400"/>
                  <a:ext cx="457200" cy="3810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4/</a:t>
                  </a:r>
                  <a:r>
                    <a:rPr lang="en-US" b="1">
                      <a:solidFill>
                        <a:srgbClr val="FF3300"/>
                      </a:solidFill>
                      <a:latin typeface="Arial" charset="0"/>
                      <a:ea typeface="ＭＳ Ｐゴシック" pitchFamily="-110" charset="-128"/>
                    </a:rPr>
                    <a:t>4</a:t>
                  </a:r>
                </a:p>
              </p:txBody>
            </p:sp>
            <p:sp>
              <p:nvSpPr>
                <p:cNvPr id="10277" name="AutoShape 38"/>
                <p:cNvSpPr>
                  <a:spLocks noChangeArrowheads="1"/>
                </p:cNvSpPr>
                <p:nvPr/>
              </p:nvSpPr>
              <p:spPr bwMode="auto">
                <a:xfrm>
                  <a:off x="3352800" y="3886200"/>
                  <a:ext cx="457200" cy="4572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2/</a:t>
                  </a:r>
                  <a:r>
                    <a:rPr lang="en-US" b="1">
                      <a:solidFill>
                        <a:srgbClr val="FF3300"/>
                      </a:solidFill>
                      <a:latin typeface="Arial" charset="0"/>
                      <a:ea typeface="ＭＳ Ｐゴシック" pitchFamily="-110" charset="-128"/>
                    </a:rPr>
                    <a:t>2</a:t>
                  </a:r>
                </a:p>
              </p:txBody>
            </p:sp>
            <p:sp>
              <p:nvSpPr>
                <p:cNvPr id="10278" name="AutoShape 39"/>
                <p:cNvSpPr>
                  <a:spLocks noChangeArrowheads="1"/>
                </p:cNvSpPr>
                <p:nvPr/>
              </p:nvSpPr>
              <p:spPr bwMode="auto">
                <a:xfrm>
                  <a:off x="1600200" y="4419600"/>
                  <a:ext cx="685800" cy="4572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4</a:t>
                  </a:r>
                  <a:r>
                    <a:rPr lang="en-US" b="1">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48</a:t>
                  </a:r>
                </a:p>
              </p:txBody>
            </p:sp>
            <p:sp>
              <p:nvSpPr>
                <p:cNvPr id="10279" name="AutoShape 40"/>
                <p:cNvSpPr>
                  <a:spLocks noChangeArrowheads="1"/>
                </p:cNvSpPr>
                <p:nvPr/>
              </p:nvSpPr>
              <p:spPr bwMode="auto">
                <a:xfrm>
                  <a:off x="2514600" y="5410200"/>
                  <a:ext cx="685800" cy="4572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3399FF"/>
                      </a:solidFill>
                      <a:latin typeface="Arial" charset="0"/>
                      <a:ea typeface="ＭＳ Ｐゴシック" pitchFamily="-110" charset="-128"/>
                    </a:rPr>
                    <a:t>4</a:t>
                  </a:r>
                  <a:r>
                    <a:rPr lang="en-US">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12</a:t>
                  </a:r>
                </a:p>
              </p:txBody>
            </p:sp>
            <p:sp>
              <p:nvSpPr>
                <p:cNvPr id="10280" name="AutoShape 41"/>
                <p:cNvSpPr>
                  <a:spLocks noChangeArrowheads="1"/>
                </p:cNvSpPr>
                <p:nvPr/>
              </p:nvSpPr>
              <p:spPr bwMode="auto">
                <a:xfrm>
                  <a:off x="2743200" y="6324600"/>
                  <a:ext cx="609600" cy="4572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3399FF"/>
                      </a:solidFill>
                      <a:latin typeface="Arial" charset="0"/>
                      <a:ea typeface="ＭＳ Ｐゴシック" pitchFamily="-110" charset="-128"/>
                    </a:rPr>
                    <a:t>3</a:t>
                  </a:r>
                  <a:r>
                    <a:rPr lang="en-US">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12</a:t>
                  </a:r>
                </a:p>
              </p:txBody>
            </p:sp>
            <p:sp>
              <p:nvSpPr>
                <p:cNvPr id="10281" name="AutoShape 42"/>
                <p:cNvSpPr>
                  <a:spLocks noChangeArrowheads="1"/>
                </p:cNvSpPr>
                <p:nvPr/>
              </p:nvSpPr>
              <p:spPr bwMode="auto">
                <a:xfrm>
                  <a:off x="5562600" y="5867400"/>
                  <a:ext cx="533400" cy="4572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3399FF"/>
                      </a:solidFill>
                      <a:latin typeface="Arial" charset="0"/>
                      <a:ea typeface="ＭＳ Ｐゴシック" pitchFamily="-110" charset="-128"/>
                    </a:rPr>
                    <a:t>5</a:t>
                  </a:r>
                  <a:r>
                    <a:rPr lang="en-US">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6</a:t>
                  </a:r>
                </a:p>
              </p:txBody>
            </p:sp>
            <p:sp>
              <p:nvSpPr>
                <p:cNvPr id="10282" name="AutoShape 43"/>
                <p:cNvSpPr>
                  <a:spLocks noChangeArrowheads="1"/>
                </p:cNvSpPr>
                <p:nvPr/>
              </p:nvSpPr>
              <p:spPr bwMode="auto">
                <a:xfrm>
                  <a:off x="381000" y="4191000"/>
                  <a:ext cx="914400" cy="5334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18</a:t>
                  </a:r>
                  <a:r>
                    <a:rPr lang="en-US" b="1">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188</a:t>
                  </a:r>
                </a:p>
              </p:txBody>
            </p:sp>
            <p:sp>
              <p:nvSpPr>
                <p:cNvPr id="10283" name="AutoShape 44"/>
                <p:cNvSpPr>
                  <a:spLocks noChangeArrowheads="1"/>
                </p:cNvSpPr>
                <p:nvPr/>
              </p:nvSpPr>
              <p:spPr bwMode="auto">
                <a:xfrm>
                  <a:off x="8077200" y="6248400"/>
                  <a:ext cx="457200" cy="4572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3399FF"/>
                      </a:solidFill>
                      <a:latin typeface="Arial" charset="0"/>
                      <a:ea typeface="ＭＳ Ｐゴシック" pitchFamily="-110" charset="-128"/>
                    </a:rPr>
                    <a:t>3</a:t>
                  </a:r>
                  <a:r>
                    <a:rPr lang="en-US">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4</a:t>
                  </a:r>
                </a:p>
              </p:txBody>
            </p:sp>
            <p:sp>
              <p:nvSpPr>
                <p:cNvPr id="10284" name="AutoShape 45"/>
                <p:cNvSpPr>
                  <a:spLocks noChangeArrowheads="1"/>
                </p:cNvSpPr>
                <p:nvPr/>
              </p:nvSpPr>
              <p:spPr bwMode="auto">
                <a:xfrm>
                  <a:off x="5257800" y="5257800"/>
                  <a:ext cx="1066800" cy="533400"/>
                </a:xfrm>
                <a:prstGeom prst="wedgeRectCallout">
                  <a:avLst>
                    <a:gd name="adj1" fmla="val 65921"/>
                    <a:gd name="adj2" fmla="val -5653"/>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600" b="1" i="1">
                      <a:solidFill>
                        <a:srgbClr val="FFFF00"/>
                      </a:solidFill>
                      <a:latin typeface="Arial" charset="0"/>
                      <a:ea typeface="ＭＳ Ｐゴシック" pitchFamily="-110" charset="-128"/>
                    </a:rPr>
                    <a:t>Bactrocera  distincta</a:t>
                  </a:r>
                </a:p>
                <a:p>
                  <a:pPr algn="ctr" defTabSz="457200" fontAlgn="base">
                    <a:spcBef>
                      <a:spcPct val="0"/>
                    </a:spcBef>
                    <a:spcAft>
                      <a:spcPct val="0"/>
                    </a:spcAft>
                  </a:pPr>
                  <a:r>
                    <a:rPr lang="en-US" sz="600" b="1" i="1">
                      <a:solidFill>
                        <a:srgbClr val="FFFF00"/>
                      </a:solidFill>
                      <a:latin typeface="Arial" charset="0"/>
                      <a:ea typeface="ＭＳ Ｐゴシック" pitchFamily="-110" charset="-128"/>
                    </a:rPr>
                    <a:t>Bactrocera  kirki</a:t>
                  </a:r>
                </a:p>
                <a:p>
                  <a:pPr algn="ctr" defTabSz="457200" fontAlgn="base">
                    <a:spcBef>
                      <a:spcPct val="0"/>
                    </a:spcBef>
                    <a:spcAft>
                      <a:spcPct val="0"/>
                    </a:spcAft>
                  </a:pPr>
                  <a:r>
                    <a:rPr lang="en-US" sz="600" b="1" i="1">
                      <a:solidFill>
                        <a:srgbClr val="FFFF00"/>
                      </a:solidFill>
                      <a:latin typeface="Arial" charset="0"/>
                      <a:ea typeface="ＭＳ Ｐゴシック" pitchFamily="-110" charset="-128"/>
                    </a:rPr>
                    <a:t>Bactrocera  xanthodes</a:t>
                  </a:r>
                </a:p>
                <a:p>
                  <a:pPr algn="ctr" defTabSz="457200" fontAlgn="base">
                    <a:spcBef>
                      <a:spcPct val="0"/>
                    </a:spcBef>
                    <a:spcAft>
                      <a:spcPct val="0"/>
                    </a:spcAft>
                  </a:pPr>
                  <a:r>
                    <a:rPr lang="en-US" sz="600" b="1" i="1">
                      <a:solidFill>
                        <a:srgbClr val="99FF33"/>
                      </a:solidFill>
                      <a:latin typeface="Arial" charset="0"/>
                      <a:ea typeface="ＭＳ Ｐゴシック" pitchFamily="-110" charset="-128"/>
                    </a:rPr>
                    <a:t>Bactrocera obscura</a:t>
                  </a:r>
                </a:p>
              </p:txBody>
            </p:sp>
            <p:sp>
              <p:nvSpPr>
                <p:cNvPr id="10285" name="AutoShape 46"/>
                <p:cNvSpPr>
                  <a:spLocks noChangeArrowheads="1"/>
                </p:cNvSpPr>
                <p:nvPr/>
              </p:nvSpPr>
              <p:spPr bwMode="auto">
                <a:xfrm>
                  <a:off x="6096000" y="5562600"/>
                  <a:ext cx="457200" cy="4572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3399FF"/>
                      </a:solidFill>
                      <a:latin typeface="Arial" charset="0"/>
                      <a:ea typeface="ＭＳ Ｐゴシック" pitchFamily="-110" charset="-128"/>
                    </a:rPr>
                    <a:t>3</a:t>
                  </a:r>
                  <a:r>
                    <a:rPr lang="en-US">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4</a:t>
                  </a:r>
                </a:p>
              </p:txBody>
            </p:sp>
            <p:sp>
              <p:nvSpPr>
                <p:cNvPr id="10286" name="AutoShape 47"/>
                <p:cNvSpPr>
                  <a:spLocks noChangeArrowheads="1"/>
                </p:cNvSpPr>
                <p:nvPr/>
              </p:nvSpPr>
              <p:spPr bwMode="auto">
                <a:xfrm>
                  <a:off x="5105400" y="3810000"/>
                  <a:ext cx="1219200" cy="609600"/>
                </a:xfrm>
                <a:prstGeom prst="wedgeRectCallout">
                  <a:avLst>
                    <a:gd name="adj1" fmla="val 15755"/>
                    <a:gd name="adj2" fmla="val 144009"/>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r>
                    <a:rPr lang="en-US" sz="700" b="1" i="1">
                      <a:solidFill>
                        <a:srgbClr val="99FF33"/>
                      </a:solidFill>
                      <a:latin typeface="Arial" charset="0"/>
                      <a:ea typeface="ＭＳ Ｐゴシック" pitchFamily="-110" charset="-128"/>
                    </a:rPr>
                    <a:t>Bactrocera  distincta</a:t>
                  </a:r>
                </a:p>
                <a:p>
                  <a:pPr defTabSz="457200" fontAlgn="base">
                    <a:spcBef>
                      <a:spcPct val="0"/>
                    </a:spcBef>
                    <a:spcAft>
                      <a:spcPct val="0"/>
                    </a:spcAft>
                  </a:pPr>
                  <a:r>
                    <a:rPr lang="en-US" sz="700" b="1" i="1">
                      <a:solidFill>
                        <a:srgbClr val="FFFF00"/>
                      </a:solidFill>
                      <a:latin typeface="Arial" charset="0"/>
                      <a:ea typeface="ＭＳ Ｐゴシック" pitchFamily="-110" charset="-128"/>
                    </a:rPr>
                    <a:t>Bactrocera  kirki</a:t>
                  </a:r>
                </a:p>
                <a:p>
                  <a:pPr defTabSz="457200" fontAlgn="base">
                    <a:spcBef>
                      <a:spcPct val="0"/>
                    </a:spcBef>
                    <a:spcAft>
                      <a:spcPct val="0"/>
                    </a:spcAft>
                  </a:pPr>
                  <a:r>
                    <a:rPr lang="en-US" sz="700" b="1" i="1">
                      <a:solidFill>
                        <a:srgbClr val="FFFF00"/>
                      </a:solidFill>
                      <a:latin typeface="Arial" charset="0"/>
                      <a:ea typeface="ＭＳ Ｐゴシック" pitchFamily="-110" charset="-128"/>
                    </a:rPr>
                    <a:t>Bactrocera  xanthodes</a:t>
                  </a:r>
                </a:p>
                <a:p>
                  <a:pPr defTabSz="457200" fontAlgn="base">
                    <a:spcBef>
                      <a:spcPct val="0"/>
                    </a:spcBef>
                    <a:spcAft>
                      <a:spcPct val="0"/>
                    </a:spcAft>
                  </a:pPr>
                  <a:r>
                    <a:rPr lang="en-US" sz="700" b="1" i="1">
                      <a:solidFill>
                        <a:srgbClr val="99FF33"/>
                      </a:solidFill>
                      <a:latin typeface="Arial" charset="0"/>
                      <a:ea typeface="ＭＳ Ｐゴシック" pitchFamily="-110" charset="-128"/>
                    </a:rPr>
                    <a:t>Bactrocera obscura</a:t>
                  </a:r>
                </a:p>
                <a:p>
                  <a:pPr defTabSz="457200" fontAlgn="base">
                    <a:spcBef>
                      <a:spcPct val="0"/>
                    </a:spcBef>
                    <a:spcAft>
                      <a:spcPct val="0"/>
                    </a:spcAft>
                  </a:pPr>
                  <a:r>
                    <a:rPr lang="en-US" sz="700" b="1" i="1">
                      <a:solidFill>
                        <a:srgbClr val="FFFF00"/>
                      </a:solidFill>
                      <a:latin typeface="Arial" charset="0"/>
                      <a:ea typeface="ＭＳ Ｐゴシック" pitchFamily="-110" charset="-128"/>
                    </a:rPr>
                    <a:t>Bactrocera passiflorae</a:t>
                  </a:r>
                </a:p>
                <a:p>
                  <a:pPr algn="ctr" defTabSz="457200" fontAlgn="base">
                    <a:spcBef>
                      <a:spcPct val="0"/>
                    </a:spcBef>
                    <a:spcAft>
                      <a:spcPct val="0"/>
                    </a:spcAft>
                  </a:pPr>
                  <a:endParaRPr lang="en-US" sz="700" b="1" i="1">
                    <a:solidFill>
                      <a:srgbClr val="FFFF00"/>
                    </a:solidFill>
                    <a:latin typeface="Arial" charset="0"/>
                    <a:ea typeface="ＭＳ Ｐゴシック" pitchFamily="-110" charset="-128"/>
                  </a:endParaRPr>
                </a:p>
              </p:txBody>
            </p:sp>
            <p:sp>
              <p:nvSpPr>
                <p:cNvPr id="10287" name="AutoShape 49"/>
                <p:cNvSpPr>
                  <a:spLocks noChangeArrowheads="1"/>
                </p:cNvSpPr>
                <p:nvPr/>
              </p:nvSpPr>
              <p:spPr bwMode="auto">
                <a:xfrm>
                  <a:off x="7467600" y="5486400"/>
                  <a:ext cx="533400" cy="4572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3399FF"/>
                      </a:solidFill>
                      <a:latin typeface="Arial" charset="0"/>
                      <a:ea typeface="ＭＳ Ｐゴシック" pitchFamily="-110" charset="-128"/>
                    </a:rPr>
                    <a:t>4</a:t>
                  </a:r>
                  <a:r>
                    <a:rPr lang="en-US">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7</a:t>
                  </a:r>
                </a:p>
              </p:txBody>
            </p:sp>
            <p:sp>
              <p:nvSpPr>
                <p:cNvPr id="10288" name="Rectangle 51"/>
                <p:cNvSpPr>
                  <a:spLocks noChangeArrowheads="1"/>
                </p:cNvSpPr>
                <p:nvPr/>
              </p:nvSpPr>
              <p:spPr bwMode="auto">
                <a:xfrm>
                  <a:off x="304800" y="228600"/>
                  <a:ext cx="6553200" cy="381000"/>
                </a:xfrm>
                <a:prstGeom prst="rect">
                  <a:avLst/>
                </a:prstGeom>
                <a:solidFill>
                  <a:srgbClr val="3399FF"/>
                </a:solidFill>
                <a:ln w="38100">
                  <a:solidFill>
                    <a:schemeClr val="tx1"/>
                  </a:solidFill>
                  <a:miter lim="800000"/>
                  <a:headEnd/>
                  <a:tailEnd/>
                </a:ln>
              </p:spPr>
              <p:txBody>
                <a:bodyPr wrap="none" anchor="ctr"/>
                <a:lstStyle/>
                <a:p>
                  <a:pPr defTabSz="457200" fontAlgn="base">
                    <a:spcBef>
                      <a:spcPct val="0"/>
                    </a:spcBef>
                    <a:spcAft>
                      <a:spcPct val="0"/>
                    </a:spcAft>
                  </a:pPr>
                  <a:r>
                    <a:rPr lang="en-AU" sz="2400" b="1" dirty="0">
                      <a:solidFill>
                        <a:prstClr val="black"/>
                      </a:solidFill>
                      <a:latin typeface="Arial" charset="0"/>
                      <a:ea typeface="ＭＳ Ｐゴシック" pitchFamily="-110" charset="-128"/>
                    </a:rPr>
                    <a:t>Pest and Disease Distribution</a:t>
                  </a:r>
                </a:p>
              </p:txBody>
            </p:sp>
            <p:sp>
              <p:nvSpPr>
                <p:cNvPr id="10289" name="AutoShape 52"/>
                <p:cNvSpPr>
                  <a:spLocks noChangeArrowheads="1"/>
                </p:cNvSpPr>
                <p:nvPr/>
              </p:nvSpPr>
              <p:spPr bwMode="auto">
                <a:xfrm>
                  <a:off x="7086600" y="2743200"/>
                  <a:ext cx="1752600" cy="914400"/>
                </a:xfrm>
                <a:prstGeom prst="wedgeRectCallout">
                  <a:avLst>
                    <a:gd name="adj1" fmla="val -85597"/>
                    <a:gd name="adj2" fmla="val 205731"/>
                  </a:avLst>
                </a:prstGeom>
                <a:noFill/>
                <a:ln w="19050">
                  <a:solidFill>
                    <a:srgbClr val="99FF3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457200" fontAlgn="base">
                    <a:spcBef>
                      <a:spcPct val="0"/>
                    </a:spcBef>
                    <a:spcAft>
                      <a:spcPct val="0"/>
                    </a:spcAft>
                  </a:pPr>
                  <a:r>
                    <a:rPr lang="en-US" sz="800" b="1" i="1">
                      <a:solidFill>
                        <a:srgbClr val="FFFF00"/>
                      </a:solidFill>
                      <a:latin typeface="Arial" charset="0"/>
                      <a:ea typeface="ＭＳ Ｐゴシック" pitchFamily="-110" charset="-128"/>
                    </a:rPr>
                    <a:t>Bactrocera xanthodes</a:t>
                  </a:r>
                </a:p>
                <a:p>
                  <a:pPr algn="ctr" defTabSz="457200" fontAlgn="base">
                    <a:spcBef>
                      <a:spcPct val="0"/>
                    </a:spcBef>
                    <a:spcAft>
                      <a:spcPct val="0"/>
                    </a:spcAft>
                  </a:pPr>
                  <a:r>
                    <a:rPr lang="en-US" sz="800" b="1" i="1">
                      <a:solidFill>
                        <a:srgbClr val="FFFF00"/>
                      </a:solidFill>
                      <a:latin typeface="Arial" charset="0"/>
                      <a:ea typeface="ＭＳ Ｐゴシック" pitchFamily="-110" charset="-128"/>
                    </a:rPr>
                    <a:t>Bactrocera kirki</a:t>
                  </a:r>
                </a:p>
                <a:p>
                  <a:pPr algn="ctr" defTabSz="457200" fontAlgn="base">
                    <a:spcBef>
                      <a:spcPct val="0"/>
                    </a:spcBef>
                    <a:spcAft>
                      <a:spcPct val="0"/>
                    </a:spcAft>
                  </a:pPr>
                  <a:r>
                    <a:rPr lang="en-US" sz="800" b="1" i="1">
                      <a:solidFill>
                        <a:srgbClr val="99FF33"/>
                      </a:solidFill>
                      <a:latin typeface="Arial" charset="0"/>
                      <a:ea typeface="ＭＳ Ｐゴシック" pitchFamily="-110" charset="-128"/>
                    </a:rPr>
                    <a:t>Bactrocera distincta</a:t>
                  </a:r>
                </a:p>
                <a:p>
                  <a:pPr algn="ctr" defTabSz="457200" fontAlgn="base">
                    <a:spcBef>
                      <a:spcPct val="0"/>
                    </a:spcBef>
                    <a:spcAft>
                      <a:spcPct val="0"/>
                    </a:spcAft>
                  </a:pPr>
                  <a:r>
                    <a:rPr lang="en-US" sz="800" b="1" i="1">
                      <a:solidFill>
                        <a:srgbClr val="99FF33"/>
                      </a:solidFill>
                      <a:latin typeface="Arial" charset="0"/>
                      <a:ea typeface="ＭＳ Ｐゴシック" pitchFamily="-110" charset="-128"/>
                    </a:rPr>
                    <a:t>Bactrocera obscura</a:t>
                  </a:r>
                </a:p>
                <a:p>
                  <a:pPr algn="ctr" defTabSz="457200" fontAlgn="base">
                    <a:spcBef>
                      <a:spcPct val="0"/>
                    </a:spcBef>
                    <a:spcAft>
                      <a:spcPct val="0"/>
                    </a:spcAft>
                  </a:pPr>
                  <a:r>
                    <a:rPr lang="en-US" sz="800" b="1" i="1">
                      <a:solidFill>
                        <a:srgbClr val="99FF33"/>
                      </a:solidFill>
                      <a:latin typeface="Arial" charset="0"/>
                      <a:ea typeface="ＭＳ Ｐゴシック" pitchFamily="-110" charset="-128"/>
                    </a:rPr>
                    <a:t>Bactrocera aenigmatica</a:t>
                  </a:r>
                </a:p>
                <a:p>
                  <a:pPr algn="ctr" defTabSz="457200" fontAlgn="base">
                    <a:spcBef>
                      <a:spcPct val="0"/>
                    </a:spcBef>
                    <a:spcAft>
                      <a:spcPct val="0"/>
                    </a:spcAft>
                  </a:pPr>
                  <a:r>
                    <a:rPr lang="en-US" sz="800" b="1" i="1">
                      <a:solidFill>
                        <a:srgbClr val="99FF33"/>
                      </a:solidFill>
                      <a:latin typeface="Arial" charset="0"/>
                      <a:ea typeface="ＭＳ Ｐゴシック" pitchFamily="-110" charset="-128"/>
                    </a:rPr>
                    <a:t>Bactrocera samoae</a:t>
                  </a:r>
                </a:p>
                <a:p>
                  <a:pPr algn="ctr" defTabSz="457200" fontAlgn="base">
                    <a:spcBef>
                      <a:spcPct val="0"/>
                    </a:spcBef>
                    <a:spcAft>
                      <a:spcPct val="0"/>
                    </a:spcAft>
                  </a:pPr>
                  <a:r>
                    <a:rPr lang="en-US" sz="800" b="1" i="1">
                      <a:solidFill>
                        <a:srgbClr val="99FF33"/>
                      </a:solidFill>
                      <a:latin typeface="Arial" charset="0"/>
                      <a:ea typeface="ＭＳ Ｐゴシック" pitchFamily="-110" charset="-128"/>
                    </a:rPr>
                    <a:t>Bactrocera near paraxanthodes</a:t>
                  </a:r>
                </a:p>
              </p:txBody>
            </p:sp>
            <p:sp>
              <p:nvSpPr>
                <p:cNvPr id="10290" name="AutoShape 53"/>
                <p:cNvSpPr>
                  <a:spLocks noChangeArrowheads="1"/>
                </p:cNvSpPr>
                <p:nvPr/>
              </p:nvSpPr>
              <p:spPr bwMode="auto">
                <a:xfrm>
                  <a:off x="8458200" y="2743200"/>
                  <a:ext cx="533400" cy="4572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3399FF"/>
                      </a:solidFill>
                      <a:latin typeface="Arial" charset="0"/>
                      <a:ea typeface="ＭＳ Ｐゴシック" pitchFamily="-110" charset="-128"/>
                    </a:rPr>
                    <a:t>2</a:t>
                  </a:r>
                  <a:r>
                    <a:rPr lang="en-US">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7</a:t>
                  </a:r>
                </a:p>
              </p:txBody>
            </p:sp>
            <p:sp>
              <p:nvSpPr>
                <p:cNvPr id="10291" name="AutoShape 54"/>
                <p:cNvSpPr>
                  <a:spLocks noChangeArrowheads="1"/>
                </p:cNvSpPr>
                <p:nvPr/>
              </p:nvSpPr>
              <p:spPr bwMode="auto">
                <a:xfrm>
                  <a:off x="4267200" y="4419600"/>
                  <a:ext cx="609600" cy="3810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4</a:t>
                  </a:r>
                  <a:r>
                    <a:rPr lang="en-US" b="1">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7</a:t>
                  </a:r>
                </a:p>
              </p:txBody>
            </p:sp>
            <p:sp>
              <p:nvSpPr>
                <p:cNvPr id="10292" name="AutoShape 57"/>
                <p:cNvSpPr>
                  <a:spLocks noChangeArrowheads="1"/>
                </p:cNvSpPr>
                <p:nvPr/>
              </p:nvSpPr>
              <p:spPr bwMode="auto">
                <a:xfrm>
                  <a:off x="6934200" y="4495800"/>
                  <a:ext cx="457200" cy="4572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2/</a:t>
                  </a:r>
                  <a:r>
                    <a:rPr lang="en-US" b="1">
                      <a:solidFill>
                        <a:srgbClr val="FF3300"/>
                      </a:solidFill>
                      <a:latin typeface="Arial" charset="0"/>
                      <a:ea typeface="ＭＳ Ｐゴシック" pitchFamily="-110" charset="-128"/>
                    </a:rPr>
                    <a:t>3</a:t>
                  </a:r>
                </a:p>
              </p:txBody>
            </p:sp>
            <p:sp>
              <p:nvSpPr>
                <p:cNvPr id="10293" name="AutoShape 58"/>
                <p:cNvSpPr>
                  <a:spLocks noChangeArrowheads="1"/>
                </p:cNvSpPr>
                <p:nvPr/>
              </p:nvSpPr>
              <p:spPr bwMode="auto">
                <a:xfrm>
                  <a:off x="5486400" y="4419600"/>
                  <a:ext cx="533400" cy="3810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3</a:t>
                  </a:r>
                  <a:r>
                    <a:rPr lang="en-US" b="1">
                      <a:solidFill>
                        <a:prstClr val="black"/>
                      </a:solidFill>
                      <a:latin typeface="Arial" charset="0"/>
                      <a:ea typeface="ＭＳ Ｐゴシック" pitchFamily="-110" charset="-128"/>
                    </a:rPr>
                    <a:t>/</a:t>
                  </a:r>
                  <a:r>
                    <a:rPr lang="en-US" b="1">
                      <a:solidFill>
                        <a:srgbClr val="FF3300"/>
                      </a:solidFill>
                      <a:latin typeface="Arial" charset="0"/>
                      <a:ea typeface="ＭＳ Ｐゴシック" pitchFamily="-110" charset="-128"/>
                    </a:rPr>
                    <a:t>5</a:t>
                  </a:r>
                </a:p>
              </p:txBody>
            </p:sp>
            <p:sp>
              <p:nvSpPr>
                <p:cNvPr id="10294" name="Rectangle 62"/>
                <p:cNvSpPr>
                  <a:spLocks noChangeArrowheads="1"/>
                </p:cNvSpPr>
                <p:nvPr/>
              </p:nvSpPr>
              <p:spPr bwMode="auto">
                <a:xfrm>
                  <a:off x="7086600" y="457200"/>
                  <a:ext cx="1828800" cy="304800"/>
                </a:xfrm>
                <a:prstGeom prst="rect">
                  <a:avLst/>
                </a:prstGeom>
                <a:solidFill>
                  <a:srgbClr val="FFFF00"/>
                </a:solidFill>
                <a:ln w="9525">
                  <a:solidFill>
                    <a:schemeClr val="tx1"/>
                  </a:solidFill>
                  <a:miter lim="800000"/>
                  <a:headEnd/>
                  <a:tailEnd/>
                </a:ln>
              </p:spPr>
              <p:txBody>
                <a:bodyPr wrap="none" anchor="ctr"/>
                <a:lstStyle/>
                <a:p>
                  <a:pPr algn="ctr" defTabSz="457200" fontAlgn="base">
                    <a:spcBef>
                      <a:spcPct val="0"/>
                    </a:spcBef>
                    <a:spcAft>
                      <a:spcPct val="0"/>
                    </a:spcAft>
                  </a:pPr>
                  <a:r>
                    <a:rPr lang="en-US" sz="800">
                      <a:solidFill>
                        <a:srgbClr val="3399FF"/>
                      </a:solidFill>
                      <a:latin typeface="Arial" charset="0"/>
                      <a:ea typeface="ＭＳ Ｐゴシック" pitchFamily="-110" charset="-128"/>
                    </a:rPr>
                    <a:t>No. of economically important species</a:t>
                  </a:r>
                </a:p>
              </p:txBody>
            </p:sp>
            <p:sp>
              <p:nvSpPr>
                <p:cNvPr id="10295" name="Rectangle 63"/>
                <p:cNvSpPr>
                  <a:spLocks noChangeArrowheads="1"/>
                </p:cNvSpPr>
                <p:nvPr/>
              </p:nvSpPr>
              <p:spPr bwMode="auto">
                <a:xfrm>
                  <a:off x="7086600" y="1066800"/>
                  <a:ext cx="1828800" cy="304800"/>
                </a:xfrm>
                <a:prstGeom prst="rect">
                  <a:avLst/>
                </a:prstGeom>
                <a:solidFill>
                  <a:srgbClr val="FFFF00"/>
                </a:solidFill>
                <a:ln w="9525">
                  <a:solidFill>
                    <a:schemeClr val="tx1"/>
                  </a:solidFill>
                  <a:miter lim="800000"/>
                  <a:headEnd/>
                  <a:tailEnd/>
                </a:ln>
              </p:spPr>
              <p:txBody>
                <a:bodyPr wrap="none" anchor="ctr"/>
                <a:lstStyle/>
                <a:p>
                  <a:pPr algn="ctr" defTabSz="457200" fontAlgn="base">
                    <a:spcBef>
                      <a:spcPct val="0"/>
                    </a:spcBef>
                    <a:spcAft>
                      <a:spcPct val="0"/>
                    </a:spcAft>
                  </a:pPr>
                  <a:r>
                    <a:rPr lang="en-US" sz="800">
                      <a:solidFill>
                        <a:srgbClr val="FF3300"/>
                      </a:solidFill>
                      <a:latin typeface="Arial" charset="0"/>
                      <a:ea typeface="ＭＳ Ｐゴシック" pitchFamily="-110" charset="-128"/>
                    </a:rPr>
                    <a:t>Total no. of fruit flies in a country</a:t>
                  </a:r>
                </a:p>
              </p:txBody>
            </p:sp>
          </p:grpSp>
        </p:grpSp>
        <p:sp>
          <p:nvSpPr>
            <p:cNvPr id="10246" name="AutoShape 60"/>
            <p:cNvSpPr>
              <a:spLocks noChangeArrowheads="1"/>
            </p:cNvSpPr>
            <p:nvPr/>
          </p:nvSpPr>
          <p:spPr bwMode="auto">
            <a:xfrm>
              <a:off x="7772400" y="228600"/>
              <a:ext cx="533400" cy="3048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0066FF"/>
                  </a:solidFill>
                  <a:latin typeface="Arial" charset="0"/>
                  <a:ea typeface="ＭＳ Ｐゴシック" pitchFamily="-110" charset="-128"/>
                </a:rPr>
                <a:t>1</a:t>
              </a:r>
              <a:endParaRPr lang="en-US" b="1">
                <a:solidFill>
                  <a:srgbClr val="FF3300"/>
                </a:solidFill>
                <a:latin typeface="Arial" charset="0"/>
                <a:ea typeface="ＭＳ Ｐゴシック" pitchFamily="-110" charset="-128"/>
              </a:endParaRPr>
            </a:p>
          </p:txBody>
        </p:sp>
        <p:sp>
          <p:nvSpPr>
            <p:cNvPr id="10247" name="AutoShape 61"/>
            <p:cNvSpPr>
              <a:spLocks noChangeArrowheads="1"/>
            </p:cNvSpPr>
            <p:nvPr/>
          </p:nvSpPr>
          <p:spPr bwMode="auto">
            <a:xfrm>
              <a:off x="7620000" y="838200"/>
              <a:ext cx="533400" cy="304800"/>
            </a:xfrm>
            <a:prstGeom prst="star16">
              <a:avLst>
                <a:gd name="adj" fmla="val 37500"/>
              </a:avLst>
            </a:prstGeom>
            <a:solidFill>
              <a:schemeClr val="accent1"/>
            </a:solidFill>
            <a:ln w="9525">
              <a:solidFill>
                <a:schemeClr val="tx1"/>
              </a:solidFill>
              <a:miter lim="800000"/>
              <a:headEnd/>
              <a:tailEnd/>
            </a:ln>
          </p:spPr>
          <p:txBody>
            <a:bodyPr wrap="none" anchor="ctr"/>
            <a:lstStyle/>
            <a:p>
              <a:pPr algn="ctr" defTabSz="457200" fontAlgn="base">
                <a:spcBef>
                  <a:spcPct val="0"/>
                </a:spcBef>
                <a:spcAft>
                  <a:spcPct val="0"/>
                </a:spcAft>
              </a:pPr>
              <a:r>
                <a:rPr lang="en-US" b="1">
                  <a:solidFill>
                    <a:srgbClr val="FF3300"/>
                  </a:solidFill>
                  <a:latin typeface="Arial" charset="0"/>
                  <a:ea typeface="ＭＳ Ｐゴシック" pitchFamily="-110" charset="-128"/>
                </a:rPr>
                <a:t>2</a:t>
              </a:r>
            </a:p>
          </p:txBody>
        </p:sp>
        <p:sp>
          <p:nvSpPr>
            <p:cNvPr id="10248" name="Rectangle 64"/>
            <p:cNvSpPr>
              <a:spLocks noChangeArrowheads="1"/>
            </p:cNvSpPr>
            <p:nvPr/>
          </p:nvSpPr>
          <p:spPr bwMode="auto">
            <a:xfrm>
              <a:off x="7086600" y="228600"/>
              <a:ext cx="1828800" cy="1447800"/>
            </a:xfrm>
            <a:prstGeom prst="rect">
              <a:avLst/>
            </a:prstGeom>
            <a:noFill/>
            <a:ln w="28575">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AU">
                <a:solidFill>
                  <a:prstClr val="black"/>
                </a:solidFill>
                <a:latin typeface="Arial" charset="0"/>
                <a:ea typeface="ＭＳ Ｐゴシック" pitchFamily="-110" charset="-128"/>
              </a:endParaRPr>
            </a:p>
          </p:txBody>
        </p:sp>
      </p:grpSp>
    </p:spTree>
    <p:extLst>
      <p:ext uri="{BB962C8B-B14F-4D97-AF65-F5344CB8AC3E}">
        <p14:creationId xmlns:p14="http://schemas.microsoft.com/office/powerpoint/2010/main" val="1805729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a:xfrm>
            <a:off x="0" y="0"/>
            <a:ext cx="8686800" cy="692696"/>
          </a:xfrm>
        </p:spPr>
        <p:txBody>
          <a:bodyPr/>
          <a:lstStyle/>
          <a:p>
            <a:pPr eaLnBrk="1" hangingPunct="1"/>
            <a:r>
              <a:rPr lang="en-US" sz="3200" b="1" dirty="0" smtClean="0"/>
              <a:t>FS Issues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838200"/>
            <a:ext cx="1979712" cy="136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62" y="4090892"/>
            <a:ext cx="1872208" cy="153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amburg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2236651"/>
            <a:ext cx="2088356" cy="152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Chart 9"/>
          <p:cNvGraphicFramePr>
            <a:graphicFrameLocks/>
          </p:cNvGraphicFramePr>
          <p:nvPr>
            <p:extLst>
              <p:ext uri="{D42A27DB-BD31-4B8C-83A1-F6EECF244321}">
                <p14:modId xmlns:p14="http://schemas.microsoft.com/office/powerpoint/2010/main" val="1599520695"/>
              </p:ext>
            </p:extLst>
          </p:nvPr>
        </p:nvGraphicFramePr>
        <p:xfrm>
          <a:off x="179512" y="838200"/>
          <a:ext cx="6840760" cy="4019932"/>
        </p:xfrm>
        <a:graphic>
          <a:graphicData uri="http://schemas.openxmlformats.org/drawingml/2006/chart">
            <c:chart xmlns:c="http://schemas.openxmlformats.org/drawingml/2006/chart" xmlns:r="http://schemas.openxmlformats.org/officeDocument/2006/relationships" r:id="rId6"/>
          </a:graphicData>
        </a:graphic>
      </p:graphicFrame>
      <p:sp>
        <p:nvSpPr>
          <p:cNvPr id="2" name="Rectangle 1"/>
          <p:cNvSpPr/>
          <p:nvPr/>
        </p:nvSpPr>
        <p:spPr>
          <a:xfrm>
            <a:off x="179512" y="5013176"/>
            <a:ext cx="7092850" cy="1631216"/>
          </a:xfrm>
          <a:prstGeom prst="rect">
            <a:avLst/>
          </a:prstGeom>
        </p:spPr>
        <p:txBody>
          <a:bodyPr wrap="square">
            <a:spAutoFit/>
          </a:bodyPr>
          <a:lstStyle/>
          <a:p>
            <a:pPr marL="285750" indent="-285750" defTabSz="457200" fontAlgn="base">
              <a:spcBef>
                <a:spcPct val="0"/>
              </a:spcBef>
              <a:spcAft>
                <a:spcPct val="0"/>
              </a:spcAft>
              <a:buFont typeface="Arial" pitchFamily="34" charset="0"/>
              <a:buChar char="•"/>
            </a:pPr>
            <a:r>
              <a:rPr lang="en-US" altLang="en-US" sz="2000" dirty="0">
                <a:solidFill>
                  <a:prstClr val="black"/>
                </a:solidFill>
                <a:latin typeface="Arial" charset="0"/>
                <a:ea typeface="ＭＳ Ｐゴシック" pitchFamily="-110" charset="-128"/>
              </a:rPr>
              <a:t>No longer grow own food</a:t>
            </a:r>
          </a:p>
          <a:p>
            <a:pPr marL="285750" indent="-285750" defTabSz="457200" fontAlgn="base">
              <a:spcBef>
                <a:spcPct val="0"/>
              </a:spcBef>
              <a:spcAft>
                <a:spcPct val="0"/>
              </a:spcAft>
              <a:buFont typeface="Arial" pitchFamily="34" charset="0"/>
              <a:buChar char="•"/>
            </a:pPr>
            <a:r>
              <a:rPr lang="en-US" altLang="en-US" sz="2000" dirty="0">
                <a:solidFill>
                  <a:prstClr val="black"/>
                </a:solidFill>
                <a:latin typeface="Arial" charset="0"/>
                <a:ea typeface="ＭＳ Ｐゴシック" pitchFamily="-110" charset="-128"/>
              </a:rPr>
              <a:t>Increasing control of supermarkets on diet</a:t>
            </a:r>
          </a:p>
          <a:p>
            <a:pPr marL="285750" indent="-285750" defTabSz="457200" fontAlgn="base">
              <a:spcBef>
                <a:spcPct val="0"/>
              </a:spcBef>
              <a:spcAft>
                <a:spcPct val="0"/>
              </a:spcAft>
              <a:buFont typeface="Arial" pitchFamily="34" charset="0"/>
              <a:buChar char="•"/>
            </a:pPr>
            <a:r>
              <a:rPr lang="en-US" altLang="en-US" sz="2000" dirty="0">
                <a:solidFill>
                  <a:prstClr val="black"/>
                </a:solidFill>
                <a:latin typeface="Arial" charset="0"/>
                <a:ea typeface="ＭＳ Ｐゴシック" pitchFamily="-110" charset="-128"/>
              </a:rPr>
              <a:t>High prices forcing to buy cheap, poor quality food import</a:t>
            </a:r>
          </a:p>
          <a:p>
            <a:pPr marL="285750" indent="-285750" defTabSz="457200" fontAlgn="base">
              <a:spcBef>
                <a:spcPct val="0"/>
              </a:spcBef>
              <a:spcAft>
                <a:spcPct val="0"/>
              </a:spcAft>
              <a:buFont typeface="Arial" pitchFamily="34" charset="0"/>
              <a:buChar char="•"/>
            </a:pPr>
            <a:r>
              <a:rPr lang="en-US" altLang="en-US" sz="2000" dirty="0">
                <a:solidFill>
                  <a:prstClr val="black"/>
                </a:solidFill>
                <a:latin typeface="Arial" charset="0"/>
                <a:ea typeface="ＭＳ Ｐゴシック" pitchFamily="-110" charset="-128"/>
              </a:rPr>
              <a:t>Unemployment = low labor productivity = Loss of traditional knowledge</a:t>
            </a:r>
          </a:p>
        </p:txBody>
      </p:sp>
    </p:spTree>
    <p:extLst>
      <p:ext uri="{BB962C8B-B14F-4D97-AF65-F5344CB8AC3E}">
        <p14:creationId xmlns:p14="http://schemas.microsoft.com/office/powerpoint/2010/main" val="429177086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504056"/>
          </a:xfrm>
        </p:spPr>
        <p:txBody>
          <a:bodyPr/>
          <a:lstStyle/>
          <a:p>
            <a:r>
              <a:rPr lang="en-AU" sz="3200" dirty="0" smtClean="0"/>
              <a:t>Food Access Issues</a:t>
            </a:r>
            <a:endParaRPr lang="en-AU" sz="3200" dirty="0"/>
          </a:p>
        </p:txBody>
      </p:sp>
      <p:pic>
        <p:nvPicPr>
          <p:cNvPr id="4" name="Picture 2" descr="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340768"/>
            <a:ext cx="3275855"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Chart 10"/>
          <p:cNvGraphicFramePr>
            <a:graphicFrameLocks/>
          </p:cNvGraphicFramePr>
          <p:nvPr>
            <p:extLst>
              <p:ext uri="{D42A27DB-BD31-4B8C-83A1-F6EECF244321}">
                <p14:modId xmlns:p14="http://schemas.microsoft.com/office/powerpoint/2010/main" val="3533525932"/>
              </p:ext>
            </p:extLst>
          </p:nvPr>
        </p:nvGraphicFramePr>
        <p:xfrm>
          <a:off x="117908" y="1080120"/>
          <a:ext cx="5750236" cy="48691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69217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16632"/>
            <a:ext cx="8229600" cy="504056"/>
          </a:xfrm>
        </p:spPr>
        <p:txBody>
          <a:bodyPr/>
          <a:lstStyle/>
          <a:p>
            <a:r>
              <a:rPr lang="en-AU" sz="3200" dirty="0" smtClean="0"/>
              <a:t>Food Access Issues</a:t>
            </a:r>
            <a:endParaRPr lang="en-AU" sz="3200" dirty="0"/>
          </a:p>
        </p:txBody>
      </p:sp>
      <p:graphicFrame>
        <p:nvGraphicFramePr>
          <p:cNvPr id="7" name="Chart 6"/>
          <p:cNvGraphicFramePr>
            <a:graphicFrameLocks/>
          </p:cNvGraphicFramePr>
          <p:nvPr>
            <p:extLst>
              <p:ext uri="{D42A27DB-BD31-4B8C-83A1-F6EECF244321}">
                <p14:modId xmlns:p14="http://schemas.microsoft.com/office/powerpoint/2010/main" val="1201914884"/>
              </p:ext>
            </p:extLst>
          </p:nvPr>
        </p:nvGraphicFramePr>
        <p:xfrm>
          <a:off x="174014" y="1287924"/>
          <a:ext cx="8646458" cy="523742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79512" y="764704"/>
            <a:ext cx="4176464" cy="523220"/>
          </a:xfrm>
          <a:prstGeom prst="rect">
            <a:avLst/>
          </a:prstGeom>
          <a:noFill/>
        </p:spPr>
        <p:txBody>
          <a:bodyPr wrap="square" rtlCol="0">
            <a:spAutoFit/>
          </a:bodyPr>
          <a:lstStyle/>
          <a:p>
            <a:pPr defTabSz="457200" fontAlgn="base">
              <a:spcBef>
                <a:spcPct val="0"/>
              </a:spcBef>
              <a:spcAft>
                <a:spcPct val="0"/>
              </a:spcAft>
            </a:pPr>
            <a:r>
              <a:rPr lang="en-AU" sz="2800" b="1" dirty="0">
                <a:solidFill>
                  <a:prstClr val="black"/>
                </a:solidFill>
                <a:latin typeface="Arial" charset="0"/>
                <a:ea typeface="ＭＳ Ｐゴシック" pitchFamily="-110" charset="-128"/>
              </a:rPr>
              <a:t>Poverty</a:t>
            </a:r>
          </a:p>
        </p:txBody>
      </p:sp>
    </p:spTree>
    <p:extLst>
      <p:ext uri="{BB962C8B-B14F-4D97-AF65-F5344CB8AC3E}">
        <p14:creationId xmlns:p14="http://schemas.microsoft.com/office/powerpoint/2010/main" val="35905884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Who am I</a:t>
            </a:r>
            <a:endParaRPr lang="en-AU" dirty="0"/>
          </a:p>
        </p:txBody>
      </p:sp>
      <p:sp>
        <p:nvSpPr>
          <p:cNvPr id="3" name="Content Placeholder 2"/>
          <p:cNvSpPr>
            <a:spLocks noGrp="1"/>
          </p:cNvSpPr>
          <p:nvPr>
            <p:ph idx="1"/>
          </p:nvPr>
        </p:nvSpPr>
        <p:spPr/>
        <p:txBody>
          <a:bodyPr/>
          <a:lstStyle/>
          <a:p>
            <a:r>
              <a:rPr lang="en-AU" dirty="0" smtClean="0"/>
              <a:t>Secretariat of the Pacific Community, aka SPC </a:t>
            </a:r>
          </a:p>
          <a:p>
            <a:r>
              <a:rPr lang="en-AU" dirty="0" smtClean="0"/>
              <a:t>CROP agency, owned by RMI and all other Pacific Island Countries</a:t>
            </a:r>
          </a:p>
          <a:p>
            <a:r>
              <a:rPr lang="en-AU" dirty="0" smtClean="0"/>
              <a:t>8 technical Divisions covering water, geoscience, disaster management, energy, transport, health, education, human rights and social development, agriculture and forestry, and I suspect a few more…</a:t>
            </a:r>
          </a:p>
          <a:p>
            <a:r>
              <a:rPr lang="en-AU" dirty="0" smtClean="0"/>
              <a:t>I work for the Land Resources Division (Suva, Fiji based) that looks after the agriculture and forestry (and livestock) work area</a:t>
            </a:r>
          </a:p>
        </p:txBody>
      </p:sp>
    </p:spTree>
    <p:extLst>
      <p:ext uri="{BB962C8B-B14F-4D97-AF65-F5344CB8AC3E}">
        <p14:creationId xmlns:p14="http://schemas.microsoft.com/office/powerpoint/2010/main" val="3555572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pPr algn="ctr"/>
            <a:r>
              <a:rPr lang="en-AU" i="1" dirty="0" smtClean="0">
                <a:solidFill>
                  <a:srgbClr val="00B050"/>
                </a:solidFill>
              </a:rPr>
              <a:t>Food Stability</a:t>
            </a:r>
            <a:endParaRPr lang="en-AU" i="1" dirty="0">
              <a:solidFill>
                <a:srgbClr val="00B050"/>
              </a:solidFill>
            </a:endParaRPr>
          </a:p>
        </p:txBody>
      </p:sp>
      <p:pic>
        <p:nvPicPr>
          <p:cNvPr id="3" name="Picture 4"/>
          <p:cNvPicPr>
            <a:picLocks noChangeAspect="1" noChangeArrowheads="1"/>
          </p:cNvPicPr>
          <p:nvPr/>
        </p:nvPicPr>
        <p:blipFill>
          <a:blip r:embed="rId2" cstate="print"/>
          <a:srcRect/>
          <a:stretch>
            <a:fillRect/>
          </a:stretch>
        </p:blipFill>
        <p:spPr bwMode="auto">
          <a:xfrm>
            <a:off x="228600" y="990600"/>
            <a:ext cx="2514600" cy="1950097"/>
          </a:xfrm>
          <a:prstGeom prst="rect">
            <a:avLst/>
          </a:prstGeom>
          <a:noFill/>
          <a:ln w="9525">
            <a:noFill/>
            <a:miter lim="800000"/>
            <a:headEnd/>
            <a:tailEnd/>
          </a:ln>
        </p:spPr>
      </p:pic>
      <p:pic>
        <p:nvPicPr>
          <p:cNvPr id="4" name="Picture 11"/>
          <p:cNvPicPr>
            <a:picLocks noChangeAspect="1" noChangeArrowheads="1"/>
          </p:cNvPicPr>
          <p:nvPr/>
        </p:nvPicPr>
        <p:blipFill>
          <a:blip r:embed="rId3" cstate="print"/>
          <a:srcRect/>
          <a:stretch>
            <a:fillRect/>
          </a:stretch>
        </p:blipFill>
        <p:spPr bwMode="auto">
          <a:xfrm>
            <a:off x="3200399" y="914400"/>
            <a:ext cx="2921945" cy="1981200"/>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297172" y="838200"/>
            <a:ext cx="2610291" cy="1981200"/>
          </a:xfrm>
          <a:prstGeom prst="rect">
            <a:avLst/>
          </a:prstGeom>
          <a:noFill/>
          <a:ln w="9525">
            <a:noFill/>
            <a:miter lim="800000"/>
            <a:headEnd/>
            <a:tailEnd/>
          </a:ln>
        </p:spPr>
      </p:pic>
      <p:graphicFrame>
        <p:nvGraphicFramePr>
          <p:cNvPr id="6" name="Chart 5"/>
          <p:cNvGraphicFramePr>
            <a:graphicFrameLocks/>
          </p:cNvGraphicFramePr>
          <p:nvPr/>
        </p:nvGraphicFramePr>
        <p:xfrm>
          <a:off x="0" y="3886200"/>
          <a:ext cx="4572000" cy="2971800"/>
        </p:xfrm>
        <a:graphic>
          <a:graphicData uri="http://schemas.openxmlformats.org/drawingml/2006/chart">
            <c:chart xmlns:c="http://schemas.openxmlformats.org/drawingml/2006/chart" xmlns:r="http://schemas.openxmlformats.org/officeDocument/2006/relationships" r:id="rId5"/>
          </a:graphicData>
        </a:graphic>
      </p:graphicFrame>
      <p:pic>
        <p:nvPicPr>
          <p:cNvPr id="7" name="Picture 4"/>
          <p:cNvPicPr>
            <a:picLocks noChangeAspect="1" noChangeArrowheads="1"/>
          </p:cNvPicPr>
          <p:nvPr/>
        </p:nvPicPr>
        <p:blipFill>
          <a:blip r:embed="rId6" cstate="print"/>
          <a:srcRect/>
          <a:stretch>
            <a:fillRect/>
          </a:stretch>
        </p:blipFill>
        <p:spPr bwMode="auto">
          <a:xfrm>
            <a:off x="4572000" y="3718839"/>
            <a:ext cx="4572000" cy="3139161"/>
          </a:xfrm>
          <a:prstGeom prst="rect">
            <a:avLst/>
          </a:prstGeom>
          <a:noFill/>
          <a:ln w="9525">
            <a:noFill/>
            <a:miter lim="800000"/>
            <a:headEnd/>
            <a:tailEnd/>
          </a:ln>
        </p:spPr>
      </p:pic>
    </p:spTree>
    <p:extLst>
      <p:ext uri="{BB962C8B-B14F-4D97-AF65-F5344CB8AC3E}">
        <p14:creationId xmlns:p14="http://schemas.microsoft.com/office/powerpoint/2010/main" val="8218783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990600" y="274638"/>
            <a:ext cx="8153400" cy="704850"/>
          </a:xfrm>
        </p:spPr>
        <p:txBody>
          <a:bodyPr>
            <a:normAutofit/>
          </a:bodyPr>
          <a:lstStyle/>
          <a:p>
            <a:pPr eaLnBrk="1" fontAlgn="auto" hangingPunct="1">
              <a:spcAft>
                <a:spcPts val="0"/>
              </a:spcAft>
              <a:defRPr/>
            </a:pPr>
            <a:r>
              <a:rPr lang="en-GB" b="1" smtClean="0">
                <a:solidFill>
                  <a:srgbClr val="CC3300"/>
                </a:solidFill>
              </a:rPr>
              <a:t>Changing times</a:t>
            </a:r>
            <a:endParaRPr b="1" smtClean="0">
              <a:solidFill>
                <a:srgbClr val="CC3300"/>
              </a:solidFill>
            </a:endParaRPr>
          </a:p>
        </p:txBody>
      </p:sp>
      <p:pic>
        <p:nvPicPr>
          <p:cNvPr id="7171" name="Picture 4"/>
          <p:cNvPicPr>
            <a:picLocks noChangeAspect="1" noChangeArrowheads="1"/>
          </p:cNvPicPr>
          <p:nvPr/>
        </p:nvPicPr>
        <p:blipFill>
          <a:blip r:embed="rId2" cstate="print"/>
          <a:srcRect/>
          <a:stretch>
            <a:fillRect/>
          </a:stretch>
        </p:blipFill>
        <p:spPr bwMode="auto">
          <a:xfrm>
            <a:off x="0" y="1066800"/>
            <a:ext cx="9144000" cy="5084763"/>
          </a:xfrm>
          <a:prstGeom prst="rect">
            <a:avLst/>
          </a:prstGeom>
          <a:noFill/>
          <a:ln w="9525">
            <a:noFill/>
            <a:miter lim="800000"/>
            <a:headEnd/>
            <a:tailEnd/>
          </a:ln>
        </p:spPr>
      </p:pic>
      <p:sp>
        <p:nvSpPr>
          <p:cNvPr id="4" name="TextBox 3"/>
          <p:cNvSpPr txBox="1"/>
          <p:nvPr/>
        </p:nvSpPr>
        <p:spPr>
          <a:xfrm>
            <a:off x="7848600" y="1371600"/>
            <a:ext cx="986167" cy="523220"/>
          </a:xfrm>
          <a:prstGeom prst="rect">
            <a:avLst/>
          </a:prstGeom>
          <a:solidFill>
            <a:schemeClr val="bg2">
              <a:lumMod val="50000"/>
            </a:schemeClr>
          </a:solidFill>
        </p:spPr>
        <p:txBody>
          <a:bodyPr wrap="none" rtlCol="0">
            <a:spAutoFit/>
          </a:bodyPr>
          <a:lstStyle/>
          <a:p>
            <a:pPr defTabSz="457200" fontAlgn="base">
              <a:spcBef>
                <a:spcPct val="0"/>
              </a:spcBef>
              <a:spcAft>
                <a:spcPct val="0"/>
              </a:spcAft>
            </a:pPr>
            <a:r>
              <a:rPr lang="en-AU" sz="2800" b="1" dirty="0">
                <a:solidFill>
                  <a:prstClr val="black"/>
                </a:solidFill>
                <a:latin typeface="Arial" charset="0"/>
                <a:ea typeface="ＭＳ Ｐゴシック" pitchFamily="-110" charset="-128"/>
              </a:rPr>
              <a:t>2015</a:t>
            </a:r>
          </a:p>
        </p:txBody>
      </p:sp>
      <p:sp>
        <p:nvSpPr>
          <p:cNvPr id="5" name="TextBox 4"/>
          <p:cNvSpPr txBox="1"/>
          <p:nvPr/>
        </p:nvSpPr>
        <p:spPr>
          <a:xfrm>
            <a:off x="2819400" y="1371600"/>
            <a:ext cx="1186543" cy="523220"/>
          </a:xfrm>
          <a:prstGeom prst="rect">
            <a:avLst/>
          </a:prstGeom>
          <a:solidFill>
            <a:schemeClr val="bg2">
              <a:lumMod val="50000"/>
            </a:schemeClr>
          </a:solidFill>
        </p:spPr>
        <p:txBody>
          <a:bodyPr wrap="square" rtlCol="0">
            <a:spAutoFit/>
          </a:bodyPr>
          <a:lstStyle/>
          <a:p>
            <a:pPr defTabSz="457200" fontAlgn="base">
              <a:spcBef>
                <a:spcPct val="0"/>
              </a:spcBef>
              <a:spcAft>
                <a:spcPct val="0"/>
              </a:spcAft>
            </a:pPr>
            <a:r>
              <a:rPr lang="en-AU" sz="2800" b="1" dirty="0">
                <a:solidFill>
                  <a:prstClr val="black"/>
                </a:solidFill>
                <a:latin typeface="Arial" charset="0"/>
                <a:ea typeface="ＭＳ Ｐゴシック" pitchFamily="-110" charset="-128"/>
              </a:rPr>
              <a:t>1980s</a:t>
            </a:r>
          </a:p>
        </p:txBody>
      </p:sp>
      <p:pic>
        <p:nvPicPr>
          <p:cNvPr id="6" name="Image 9" descr="SPC-PPT-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5" y="6323555"/>
            <a:ext cx="9144000" cy="541900"/>
          </a:xfrm>
          <a:prstGeom prst="rect">
            <a:avLst/>
          </a:prstGeom>
        </p:spPr>
      </p:pic>
    </p:spTree>
    <p:extLst>
      <p:ext uri="{BB962C8B-B14F-4D97-AF65-F5344CB8AC3E}">
        <p14:creationId xmlns:p14="http://schemas.microsoft.com/office/powerpoint/2010/main" val="1915855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1262"/>
            <a:ext cx="8229600" cy="758515"/>
          </a:xfrm>
        </p:spPr>
        <p:txBody>
          <a:bodyPr>
            <a:noAutofit/>
          </a:bodyPr>
          <a:lstStyle/>
          <a:p>
            <a:r>
              <a:rPr lang="en-AU" sz="2800" b="1" dirty="0" smtClean="0"/>
              <a:t>Leadership and cooperation</a:t>
            </a:r>
            <a:r>
              <a:rPr lang="en-AU" sz="2800" dirty="0" smtClean="0"/>
              <a:t/>
            </a:r>
            <a:br>
              <a:rPr lang="en-AU" sz="2800" dirty="0" smtClean="0"/>
            </a:br>
            <a:endParaRPr lang="en-AU" sz="2800" dirty="0"/>
          </a:p>
        </p:txBody>
      </p:sp>
      <p:pic>
        <p:nvPicPr>
          <p:cNvPr id="3" name="Image 9" descr="SPC-PPT-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5" y="6323555"/>
            <a:ext cx="9144000" cy="541900"/>
          </a:xfrm>
          <a:prstGeom prst="rect">
            <a:avLst/>
          </a:prstGeom>
        </p:spPr>
      </p:pic>
      <p:sp>
        <p:nvSpPr>
          <p:cNvPr id="4" name="TextBox 3"/>
          <p:cNvSpPr txBox="1">
            <a:spLocks noChangeArrowheads="1"/>
          </p:cNvSpPr>
          <p:nvPr/>
        </p:nvSpPr>
        <p:spPr bwMode="auto">
          <a:xfrm>
            <a:off x="457200" y="1209777"/>
            <a:ext cx="4993574" cy="5386090"/>
          </a:xfrm>
          <a:prstGeom prst="rect">
            <a:avLst/>
          </a:prstGeom>
          <a:noFill/>
          <a:ln w="9525">
            <a:noFill/>
            <a:miter lim="800000"/>
            <a:headEnd/>
            <a:tailEnd/>
          </a:ln>
        </p:spPr>
        <p:txBody>
          <a:bodyPr wrap="square">
            <a:spAutoFit/>
          </a:bodyPr>
          <a:lstStyle/>
          <a:p>
            <a:pPr defTabSz="457200" fontAlgn="base">
              <a:spcBef>
                <a:spcPct val="0"/>
              </a:spcBef>
              <a:spcAft>
                <a:spcPct val="0"/>
              </a:spcAft>
              <a:buFont typeface="Arial" charset="0"/>
              <a:buChar char="•"/>
            </a:pPr>
            <a:r>
              <a:rPr lang="en-US" sz="2400" b="1" dirty="0">
                <a:solidFill>
                  <a:prstClr val="black"/>
                </a:solidFill>
                <a:latin typeface="Constantia" pitchFamily="18" charset="0"/>
                <a:ea typeface="ＭＳ Ｐゴシック" pitchFamily="-110" charset="-128"/>
              </a:rPr>
              <a:t> </a:t>
            </a:r>
            <a:r>
              <a:rPr lang="en-US" sz="2000" b="1" dirty="0">
                <a:solidFill>
                  <a:prstClr val="black"/>
                </a:solidFill>
                <a:latin typeface="Constantia" pitchFamily="18" charset="0"/>
                <a:ea typeface="ＭＳ Ｐゴシック" pitchFamily="-110" charset="-128"/>
              </a:rPr>
              <a:t>Leaders, PHMM, MOAFs, FEMM continue to prioritize  food security works in the region</a:t>
            </a:r>
          </a:p>
          <a:p>
            <a:pPr defTabSz="457200" fontAlgn="base">
              <a:spcBef>
                <a:spcPct val="0"/>
              </a:spcBef>
              <a:spcAft>
                <a:spcPct val="0"/>
              </a:spcAft>
            </a:pPr>
            <a:endParaRPr lang="en-US" sz="2000" b="1" dirty="0">
              <a:solidFill>
                <a:prstClr val="black"/>
              </a:solidFill>
              <a:latin typeface="Constantia" pitchFamily="18" charset="0"/>
              <a:ea typeface="ＭＳ Ｐゴシック" pitchFamily="-110" charset="-128"/>
            </a:endParaRPr>
          </a:p>
          <a:p>
            <a:pPr defTabSz="457200" fontAlgn="base">
              <a:spcBef>
                <a:spcPct val="0"/>
              </a:spcBef>
              <a:spcAft>
                <a:spcPct val="0"/>
              </a:spcAft>
              <a:buFont typeface="Arial" charset="0"/>
              <a:buChar char="•"/>
            </a:pPr>
            <a:r>
              <a:rPr lang="en-US" sz="2000" b="1" dirty="0">
                <a:solidFill>
                  <a:prstClr val="black"/>
                </a:solidFill>
                <a:latin typeface="Constantia" pitchFamily="18" charset="0"/>
                <a:ea typeface="ＭＳ Ｐゴシック" pitchFamily="-110" charset="-128"/>
              </a:rPr>
              <a:t> Prior to and after Vanuatu Regional Food Summit – national food summits (RMI FS WG status?) </a:t>
            </a:r>
          </a:p>
          <a:p>
            <a:pPr defTabSz="457200" fontAlgn="base">
              <a:spcBef>
                <a:spcPct val="0"/>
              </a:spcBef>
              <a:spcAft>
                <a:spcPct val="0"/>
              </a:spcAft>
              <a:buFont typeface="Arial" charset="0"/>
              <a:buChar char="•"/>
            </a:pPr>
            <a:endParaRPr lang="en-US" sz="2000" b="1" dirty="0">
              <a:solidFill>
                <a:prstClr val="black"/>
              </a:solidFill>
              <a:latin typeface="Constantia" pitchFamily="18" charset="0"/>
              <a:ea typeface="ＭＳ Ｐゴシック" pitchFamily="-110" charset="-128"/>
            </a:endParaRPr>
          </a:p>
          <a:p>
            <a:pPr defTabSz="457200" fontAlgn="base">
              <a:spcBef>
                <a:spcPct val="0"/>
              </a:spcBef>
              <a:spcAft>
                <a:spcPct val="0"/>
              </a:spcAft>
              <a:buFont typeface="Arial" charset="0"/>
              <a:buChar char="•"/>
            </a:pPr>
            <a:r>
              <a:rPr lang="en-US" sz="2000" b="1" dirty="0">
                <a:solidFill>
                  <a:prstClr val="black"/>
                </a:solidFill>
                <a:latin typeface="Constantia" pitchFamily="18" charset="0"/>
                <a:ea typeface="ＭＳ Ｐゴシック" pitchFamily="-110" charset="-128"/>
              </a:rPr>
              <a:t> Food and nutritional security has been incorporated to  some national development and sectoral plans</a:t>
            </a:r>
          </a:p>
          <a:p>
            <a:pPr defTabSz="457200" fontAlgn="base">
              <a:spcBef>
                <a:spcPct val="0"/>
              </a:spcBef>
              <a:spcAft>
                <a:spcPct val="0"/>
              </a:spcAft>
              <a:buFont typeface="Arial" charset="0"/>
              <a:buChar char="•"/>
            </a:pPr>
            <a:endParaRPr lang="en-US" sz="2000" b="1" dirty="0">
              <a:solidFill>
                <a:prstClr val="black"/>
              </a:solidFill>
              <a:latin typeface="Constantia" pitchFamily="18" charset="0"/>
              <a:ea typeface="ＭＳ Ｐゴシック" pitchFamily="-110" charset="-128"/>
            </a:endParaRPr>
          </a:p>
          <a:p>
            <a:pPr defTabSz="457200" fontAlgn="base">
              <a:spcBef>
                <a:spcPct val="0"/>
              </a:spcBef>
              <a:spcAft>
                <a:spcPct val="0"/>
              </a:spcAft>
              <a:buFont typeface="Arial" charset="0"/>
              <a:buChar char="•"/>
            </a:pPr>
            <a:r>
              <a:rPr lang="en-US" sz="2000" b="1" dirty="0">
                <a:solidFill>
                  <a:prstClr val="black"/>
                </a:solidFill>
                <a:latin typeface="Constantia" pitchFamily="18" charset="0"/>
                <a:ea typeface="ＭＳ Ｐゴシック" pitchFamily="-110" charset="-128"/>
              </a:rPr>
              <a:t> Regional and national integrated approach set up – SPC/WHO/FAO</a:t>
            </a:r>
          </a:p>
          <a:p>
            <a:pPr defTabSz="457200" fontAlgn="base">
              <a:spcBef>
                <a:spcPct val="0"/>
              </a:spcBef>
              <a:spcAft>
                <a:spcPct val="0"/>
              </a:spcAft>
              <a:buFont typeface="Arial" charset="0"/>
              <a:buChar char="•"/>
            </a:pPr>
            <a:endParaRPr lang="en-US" sz="2000" b="1" dirty="0">
              <a:solidFill>
                <a:prstClr val="black"/>
              </a:solidFill>
              <a:latin typeface="Constantia" pitchFamily="18" charset="0"/>
              <a:ea typeface="ＭＳ Ｐゴシック" pitchFamily="-110" charset="-128"/>
            </a:endParaRPr>
          </a:p>
          <a:p>
            <a:pPr defTabSz="457200" fontAlgn="base">
              <a:spcBef>
                <a:spcPct val="0"/>
              </a:spcBef>
              <a:spcAft>
                <a:spcPct val="0"/>
              </a:spcAft>
              <a:buFont typeface="Arial" charset="0"/>
              <a:buChar char="•"/>
            </a:pPr>
            <a:r>
              <a:rPr lang="en-US" sz="2000" b="1" dirty="0">
                <a:solidFill>
                  <a:prstClr val="black"/>
                </a:solidFill>
                <a:latin typeface="Constantia" pitchFamily="18" charset="0"/>
                <a:ea typeface="ＭＳ Ｐゴシック" pitchFamily="-110" charset="-128"/>
              </a:rPr>
              <a:t> National food security frameworks developed</a:t>
            </a:r>
          </a:p>
        </p:txBody>
      </p:sp>
      <p:pic>
        <p:nvPicPr>
          <p:cNvPr id="30722" name="Picture 2"/>
          <p:cNvPicPr>
            <a:picLocks noChangeAspect="1" noChangeArrowheads="1"/>
          </p:cNvPicPr>
          <p:nvPr/>
        </p:nvPicPr>
        <p:blipFill>
          <a:blip r:embed="rId4"/>
          <a:srcRect/>
          <a:stretch>
            <a:fillRect/>
          </a:stretch>
        </p:blipFill>
        <p:spPr bwMode="auto">
          <a:xfrm>
            <a:off x="6842538" y="847725"/>
            <a:ext cx="2301462" cy="3214929"/>
          </a:xfrm>
          <a:prstGeom prst="rect">
            <a:avLst/>
          </a:prstGeom>
          <a:noFill/>
          <a:ln w="9525">
            <a:noFill/>
            <a:miter lim="800000"/>
            <a:headEnd/>
            <a:tailEnd/>
          </a:ln>
        </p:spPr>
      </p:pic>
      <p:pic>
        <p:nvPicPr>
          <p:cNvPr id="30723" name="Picture 3"/>
          <p:cNvPicPr>
            <a:picLocks noChangeAspect="1" noChangeArrowheads="1"/>
          </p:cNvPicPr>
          <p:nvPr/>
        </p:nvPicPr>
        <p:blipFill>
          <a:blip r:embed="rId5"/>
          <a:srcRect/>
          <a:stretch>
            <a:fillRect/>
          </a:stretch>
        </p:blipFill>
        <p:spPr bwMode="auto">
          <a:xfrm>
            <a:off x="5689401" y="3803629"/>
            <a:ext cx="3454599" cy="3054371"/>
          </a:xfrm>
          <a:prstGeom prst="rect">
            <a:avLst/>
          </a:prstGeom>
          <a:noFill/>
          <a:ln w="9525">
            <a:noFill/>
            <a:miter lim="800000"/>
            <a:headEnd/>
            <a:tailEnd/>
          </a:ln>
        </p:spPr>
      </p:pic>
    </p:spTree>
    <p:extLst>
      <p:ext uri="{BB962C8B-B14F-4D97-AF65-F5344CB8AC3E}">
        <p14:creationId xmlns:p14="http://schemas.microsoft.com/office/powerpoint/2010/main" val="14053180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a:xfrm>
            <a:off x="0" y="100156"/>
            <a:ext cx="8686800" cy="1143000"/>
          </a:xfrm>
        </p:spPr>
        <p:txBody>
          <a:bodyPr>
            <a:noAutofit/>
          </a:bodyPr>
          <a:lstStyle/>
          <a:p>
            <a:pPr algn="l"/>
            <a:r>
              <a:rPr lang="en-AU" sz="2400" b="1" dirty="0" smtClean="0"/>
              <a:t>Enhanced and sustainable production, processing, marketing, trading and use of safe and nutritious local food</a:t>
            </a:r>
            <a:endParaRPr lang="en-US" sz="2400" b="1" dirty="0" smtClean="0"/>
          </a:p>
        </p:txBody>
      </p:sp>
      <p:sp>
        <p:nvSpPr>
          <p:cNvPr id="3" name="TextBox 2"/>
          <p:cNvSpPr txBox="1">
            <a:spLocks noChangeArrowheads="1"/>
          </p:cNvSpPr>
          <p:nvPr/>
        </p:nvSpPr>
        <p:spPr bwMode="auto">
          <a:xfrm>
            <a:off x="12095" y="1243156"/>
            <a:ext cx="2875980" cy="646331"/>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b="1" dirty="0">
                <a:solidFill>
                  <a:prstClr val="black"/>
                </a:solidFill>
                <a:latin typeface="Arial" charset="0"/>
                <a:ea typeface="ＭＳ Ｐゴシック" pitchFamily="-110" charset="-128"/>
              </a:rPr>
              <a:t>Support for food production</a:t>
            </a:r>
          </a:p>
          <a:p>
            <a:pPr defTabSz="457200" fontAlgn="base">
              <a:spcBef>
                <a:spcPct val="0"/>
              </a:spcBef>
              <a:spcAft>
                <a:spcPct val="0"/>
              </a:spcAft>
            </a:pPr>
            <a:r>
              <a:rPr lang="en-US" b="1" dirty="0">
                <a:solidFill>
                  <a:prstClr val="black"/>
                </a:solidFill>
                <a:latin typeface="Arial" charset="0"/>
                <a:ea typeface="ＭＳ Ｐゴシック" pitchFamily="-110" charset="-128"/>
              </a:rPr>
              <a:t>- Go Local</a:t>
            </a:r>
          </a:p>
        </p:txBody>
      </p:sp>
      <p:sp>
        <p:nvSpPr>
          <p:cNvPr id="4" name="TextBox 3"/>
          <p:cNvSpPr txBox="1">
            <a:spLocks noChangeArrowheads="1"/>
          </p:cNvSpPr>
          <p:nvPr/>
        </p:nvSpPr>
        <p:spPr bwMode="auto">
          <a:xfrm>
            <a:off x="381000" y="2125683"/>
            <a:ext cx="3124200" cy="646331"/>
          </a:xfrm>
          <a:prstGeom prst="rect">
            <a:avLst/>
          </a:prstGeom>
          <a:noFill/>
          <a:ln w="9525">
            <a:noFill/>
            <a:miter lim="800000"/>
            <a:headEnd/>
            <a:tailEnd/>
          </a:ln>
        </p:spPr>
        <p:txBody>
          <a:bodyPr>
            <a:spAutoFit/>
          </a:bodyPr>
          <a:lstStyle/>
          <a:p>
            <a:pPr defTabSz="457200" fontAlgn="base">
              <a:spcBef>
                <a:spcPct val="0"/>
              </a:spcBef>
              <a:spcAft>
                <a:spcPct val="0"/>
              </a:spcAft>
              <a:buFont typeface="Arial" pitchFamily="34" charset="0"/>
              <a:buChar char="•"/>
            </a:pPr>
            <a:r>
              <a:rPr lang="en-US" b="1" dirty="0">
                <a:solidFill>
                  <a:prstClr val="black"/>
                </a:solidFill>
                <a:latin typeface="Arial" charset="0"/>
                <a:ea typeface="ＭＳ Ｐゴシック" pitchFamily="-110" charset="-128"/>
              </a:rPr>
              <a:t> Promote local agricultural production</a:t>
            </a:r>
          </a:p>
        </p:txBody>
      </p:sp>
      <p:pic>
        <p:nvPicPr>
          <p:cNvPr id="6" name="Picture 10"/>
          <p:cNvPicPr>
            <a:picLocks noChangeAspect="1" noChangeArrowheads="1"/>
          </p:cNvPicPr>
          <p:nvPr/>
        </p:nvPicPr>
        <p:blipFill>
          <a:blip r:embed="rId2"/>
          <a:srcRect/>
          <a:stretch>
            <a:fillRect/>
          </a:stretch>
        </p:blipFill>
        <p:spPr bwMode="auto">
          <a:xfrm>
            <a:off x="3156912" y="1072703"/>
            <a:ext cx="3200400" cy="2397125"/>
          </a:xfrm>
          <a:prstGeom prst="rect">
            <a:avLst/>
          </a:prstGeom>
          <a:noFill/>
          <a:ln w="9525">
            <a:noFill/>
            <a:miter lim="800000"/>
            <a:headEnd/>
            <a:tailEnd/>
          </a:ln>
        </p:spPr>
      </p:pic>
      <p:pic>
        <p:nvPicPr>
          <p:cNvPr id="18436" name="Picture 4"/>
          <p:cNvPicPr>
            <a:picLocks noChangeAspect="1" noChangeArrowheads="1"/>
          </p:cNvPicPr>
          <p:nvPr/>
        </p:nvPicPr>
        <p:blipFill>
          <a:blip r:embed="rId3"/>
          <a:srcRect/>
          <a:stretch>
            <a:fillRect/>
          </a:stretch>
        </p:blipFill>
        <p:spPr bwMode="auto">
          <a:xfrm>
            <a:off x="5679470" y="1072703"/>
            <a:ext cx="3476625" cy="2609850"/>
          </a:xfrm>
          <a:prstGeom prst="rect">
            <a:avLst/>
          </a:prstGeom>
          <a:noFill/>
          <a:ln w="9525">
            <a:noFill/>
            <a:miter lim="800000"/>
            <a:headEnd/>
            <a:tailEnd/>
          </a:ln>
        </p:spPr>
      </p:pic>
      <p:pic>
        <p:nvPicPr>
          <p:cNvPr id="9" name="Image 9" descr="SPC-PPT-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5" y="6323555"/>
            <a:ext cx="9144000" cy="541900"/>
          </a:xfrm>
          <a:prstGeom prst="rect">
            <a:avLst/>
          </a:prstGeom>
        </p:spPr>
      </p:pic>
      <p:sp>
        <p:nvSpPr>
          <p:cNvPr id="14" name="TextBox 13"/>
          <p:cNvSpPr txBox="1">
            <a:spLocks noChangeArrowheads="1"/>
          </p:cNvSpPr>
          <p:nvPr/>
        </p:nvSpPr>
        <p:spPr bwMode="auto">
          <a:xfrm>
            <a:off x="12095" y="3682553"/>
            <a:ext cx="3493105" cy="1631216"/>
          </a:xfrm>
          <a:prstGeom prst="rect">
            <a:avLst/>
          </a:prstGeom>
          <a:noFill/>
          <a:ln w="9525">
            <a:noFill/>
            <a:miter lim="800000"/>
            <a:headEnd/>
            <a:tailEnd/>
          </a:ln>
        </p:spPr>
        <p:txBody>
          <a:bodyPr wrap="square">
            <a:spAutoFit/>
          </a:bodyPr>
          <a:lstStyle/>
          <a:p>
            <a:pPr defTabSz="457200" fontAlgn="base">
              <a:spcBef>
                <a:spcPct val="0"/>
              </a:spcBef>
              <a:spcAft>
                <a:spcPct val="0"/>
              </a:spcAft>
              <a:buFont typeface="Arial" pitchFamily="34" charset="0"/>
              <a:buChar char="•"/>
            </a:pPr>
            <a:r>
              <a:rPr lang="en-US" b="1" dirty="0">
                <a:solidFill>
                  <a:prstClr val="black"/>
                </a:solidFill>
                <a:latin typeface="Arial" charset="0"/>
                <a:ea typeface="ＭＳ Ｐゴシック" pitchFamily="-110" charset="-128"/>
              </a:rPr>
              <a:t> </a:t>
            </a:r>
            <a:r>
              <a:rPr lang="en-US" sz="2000" b="1" dirty="0">
                <a:solidFill>
                  <a:prstClr val="black"/>
                </a:solidFill>
                <a:latin typeface="Arial" charset="0"/>
                <a:ea typeface="ＭＳ Ｐゴシック" pitchFamily="-110" charset="-128"/>
              </a:rPr>
              <a:t>Building resilience of systems</a:t>
            </a:r>
          </a:p>
          <a:p>
            <a:pPr defTabSz="457200" fontAlgn="base">
              <a:spcBef>
                <a:spcPct val="0"/>
              </a:spcBef>
              <a:spcAft>
                <a:spcPct val="0"/>
              </a:spcAft>
            </a:pPr>
            <a:r>
              <a:rPr lang="en-US" sz="2000" b="1" dirty="0">
                <a:solidFill>
                  <a:prstClr val="black"/>
                </a:solidFill>
                <a:latin typeface="Arial" charset="0"/>
                <a:ea typeface="ＭＳ Ｐゴシック" pitchFamily="-110" charset="-128"/>
              </a:rPr>
              <a:t>      * </a:t>
            </a:r>
            <a:r>
              <a:rPr lang="en-US" sz="2000" b="1" dirty="0" err="1">
                <a:solidFill>
                  <a:prstClr val="black"/>
                </a:solidFill>
                <a:latin typeface="Arial" charset="0"/>
                <a:ea typeface="ＭＳ Ｐゴシック" pitchFamily="-110" charset="-128"/>
              </a:rPr>
              <a:t>CePaCT</a:t>
            </a:r>
            <a:r>
              <a:rPr lang="en-US" sz="2000" b="1" dirty="0">
                <a:solidFill>
                  <a:prstClr val="black"/>
                </a:solidFill>
                <a:latin typeface="Arial" charset="0"/>
                <a:ea typeface="ＭＳ Ｐゴシック" pitchFamily="-110" charset="-128"/>
              </a:rPr>
              <a:t> and Centre (Tarawa)</a:t>
            </a:r>
          </a:p>
          <a:p>
            <a:pPr defTabSz="457200" fontAlgn="base">
              <a:spcBef>
                <a:spcPct val="0"/>
              </a:spcBef>
              <a:spcAft>
                <a:spcPct val="0"/>
              </a:spcAft>
            </a:pPr>
            <a:r>
              <a:rPr lang="en-US" sz="2000" b="1" dirty="0">
                <a:solidFill>
                  <a:prstClr val="black"/>
                </a:solidFill>
                <a:latin typeface="Arial" charset="0"/>
                <a:ea typeface="ＭＳ Ｐゴシック" pitchFamily="-110" charset="-128"/>
              </a:rPr>
              <a:t>      * Soil health and ICM</a:t>
            </a:r>
          </a:p>
          <a:p>
            <a:pPr defTabSz="457200" fontAlgn="base">
              <a:spcBef>
                <a:spcPct val="0"/>
              </a:spcBef>
              <a:spcAft>
                <a:spcPct val="0"/>
              </a:spcAft>
            </a:pPr>
            <a:r>
              <a:rPr lang="en-US" sz="2000" b="1" dirty="0">
                <a:solidFill>
                  <a:prstClr val="black"/>
                </a:solidFill>
                <a:latin typeface="Arial" charset="0"/>
                <a:ea typeface="ＭＳ Ｐゴシック" pitchFamily="-110" charset="-128"/>
              </a:rPr>
              <a:t>      </a:t>
            </a:r>
          </a:p>
        </p:txBody>
      </p:sp>
      <p:pic>
        <p:nvPicPr>
          <p:cNvPr id="16" name="Picture 8"/>
          <p:cNvPicPr>
            <a:picLocks noChangeAspect="1" noChangeArrowheads="1"/>
          </p:cNvPicPr>
          <p:nvPr/>
        </p:nvPicPr>
        <p:blipFill>
          <a:blip r:embed="rId5"/>
          <a:srcRect/>
          <a:stretch>
            <a:fillRect/>
          </a:stretch>
        </p:blipFill>
        <p:spPr bwMode="auto">
          <a:xfrm>
            <a:off x="3160724" y="3861048"/>
            <a:ext cx="3018807" cy="2263074"/>
          </a:xfrm>
          <a:prstGeom prst="rect">
            <a:avLst/>
          </a:prstGeom>
          <a:noFill/>
          <a:ln w="9525">
            <a:noFill/>
            <a:miter lim="800000"/>
            <a:headEnd/>
            <a:tailEnd/>
          </a:ln>
        </p:spPr>
      </p:pic>
      <p:pic>
        <p:nvPicPr>
          <p:cNvPr id="15" name="Picture 12"/>
          <p:cNvPicPr>
            <a:picLocks noChangeAspect="1" noChangeArrowheads="1"/>
          </p:cNvPicPr>
          <p:nvPr/>
        </p:nvPicPr>
        <p:blipFill>
          <a:blip r:embed="rId6"/>
          <a:srcRect/>
          <a:stretch>
            <a:fillRect/>
          </a:stretch>
        </p:blipFill>
        <p:spPr bwMode="auto">
          <a:xfrm>
            <a:off x="5940152" y="4298205"/>
            <a:ext cx="3203848" cy="2405080"/>
          </a:xfrm>
          <a:prstGeom prst="rect">
            <a:avLst/>
          </a:prstGeom>
          <a:noFill/>
          <a:ln w="9525">
            <a:noFill/>
            <a:miter lim="800000"/>
            <a:headEnd/>
            <a:tailEnd/>
          </a:ln>
        </p:spPr>
      </p:pic>
    </p:spTree>
    <p:extLst>
      <p:ext uri="{BB962C8B-B14F-4D97-AF65-F5344CB8AC3E}">
        <p14:creationId xmlns:p14="http://schemas.microsoft.com/office/powerpoint/2010/main" val="18970384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8680"/>
            <a:ext cx="7772400" cy="1470025"/>
          </a:xfrm>
        </p:spPr>
        <p:txBody>
          <a:bodyPr>
            <a:normAutofit fontScale="90000"/>
          </a:bodyPr>
          <a:lstStyle/>
          <a:p>
            <a:r>
              <a:rPr lang="en-AU" dirty="0" smtClean="0"/>
              <a:t>Agriculture Food Security</a:t>
            </a:r>
            <a:br>
              <a:rPr lang="en-AU" dirty="0" smtClean="0"/>
            </a:br>
            <a:r>
              <a:rPr lang="en-AU" sz="3100" dirty="0" smtClean="0"/>
              <a:t>Expert Roundtable</a:t>
            </a:r>
            <a:br>
              <a:rPr lang="en-AU" sz="3100" dirty="0" smtClean="0"/>
            </a:br>
            <a:r>
              <a:rPr lang="en-AU" sz="3100" dirty="0" smtClean="0"/>
              <a:t>Apia Feb 2015</a:t>
            </a:r>
            <a:endParaRPr lang="en-AU" sz="3100" dirty="0"/>
          </a:p>
        </p:txBody>
      </p:sp>
      <p:sp>
        <p:nvSpPr>
          <p:cNvPr id="3" name="Subtitle 2"/>
          <p:cNvSpPr>
            <a:spLocks noGrp="1"/>
          </p:cNvSpPr>
          <p:nvPr>
            <p:ph type="subTitle" idx="1"/>
          </p:nvPr>
        </p:nvSpPr>
        <p:spPr/>
        <p:txBody>
          <a:bodyPr>
            <a:normAutofit/>
          </a:bodyPr>
          <a:lstStyle/>
          <a:p>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241485"/>
            <a:ext cx="5720680" cy="4211851"/>
          </a:xfrm>
          <a:prstGeom prst="rect">
            <a:avLst/>
          </a:prstGeom>
        </p:spPr>
      </p:pic>
    </p:spTree>
    <p:extLst>
      <p:ext uri="{BB962C8B-B14F-4D97-AF65-F5344CB8AC3E}">
        <p14:creationId xmlns:p14="http://schemas.microsoft.com/office/powerpoint/2010/main" val="1578850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
            <a:ext cx="8229600" cy="1143000"/>
          </a:xfrm>
        </p:spPr>
        <p:txBody>
          <a:bodyPr/>
          <a:lstStyle/>
          <a:p>
            <a:r>
              <a:rPr lang="en-AU" dirty="0" smtClean="0"/>
              <a:t>context</a:t>
            </a:r>
            <a:endParaRPr lang="en-AU" dirty="0"/>
          </a:p>
        </p:txBody>
      </p:sp>
      <p:sp>
        <p:nvSpPr>
          <p:cNvPr id="3" name="Content Placeholder 2"/>
          <p:cNvSpPr>
            <a:spLocks noGrp="1"/>
          </p:cNvSpPr>
          <p:nvPr>
            <p:ph idx="1"/>
          </p:nvPr>
        </p:nvSpPr>
        <p:spPr>
          <a:xfrm>
            <a:off x="0" y="1340768"/>
            <a:ext cx="5266928" cy="5517232"/>
          </a:xfrm>
        </p:spPr>
        <p:txBody>
          <a:bodyPr/>
          <a:lstStyle/>
          <a:p>
            <a:r>
              <a:rPr lang="en-AU" sz="2200" dirty="0" smtClean="0"/>
              <a:t>Agriculture in Pacific livelihood dependent</a:t>
            </a:r>
          </a:p>
          <a:p>
            <a:pPr lvl="1"/>
            <a:r>
              <a:rPr lang="en-AU" sz="2200" dirty="0" smtClean="0"/>
              <a:t>Approx. 40% dependent globally, Pacific 70-80% </a:t>
            </a:r>
            <a:r>
              <a:rPr lang="en-AU" sz="2200" dirty="0" smtClean="0"/>
              <a:t>directly dependent</a:t>
            </a:r>
            <a:endParaRPr lang="en-AU" sz="2200" dirty="0" smtClean="0"/>
          </a:p>
          <a:p>
            <a:r>
              <a:rPr lang="en-AU" sz="2200" dirty="0" smtClean="0"/>
              <a:t>High need is continuous for technical capacity, training, investment in sector at community to large scale commercial farming</a:t>
            </a:r>
          </a:p>
          <a:p>
            <a:r>
              <a:rPr lang="en-AU" sz="2200" dirty="0" smtClean="0"/>
              <a:t>Growing small to large commercial agriculture sector development</a:t>
            </a:r>
          </a:p>
          <a:p>
            <a:r>
              <a:rPr lang="en-AU" sz="2200" dirty="0" smtClean="0"/>
              <a:t>What about base food security concerns?</a:t>
            </a:r>
          </a:p>
          <a:p>
            <a:r>
              <a:rPr lang="en-AU" sz="2200" dirty="0" smtClean="0"/>
              <a:t>What about nutrition? Downstream health impacts e.g. NCDs? PICTs are </a:t>
            </a:r>
            <a:r>
              <a:rPr lang="en-AU" sz="2200" smtClean="0"/>
              <a:t>top </a:t>
            </a:r>
            <a:r>
              <a:rPr lang="en-AU" sz="2200" smtClean="0"/>
              <a:t>5 in </a:t>
            </a:r>
            <a:r>
              <a:rPr lang="en-AU" sz="2200" dirty="0" smtClean="0"/>
              <a:t>the world on obesity!!!</a:t>
            </a:r>
            <a:endParaRPr lang="en-AU" sz="2200" dirty="0"/>
          </a:p>
        </p:txBody>
      </p:sp>
      <p:pic>
        <p:nvPicPr>
          <p:cNvPr id="6" name="Content Placeholder 5" descr="DSC02189.JPG"/>
          <p:cNvPicPr>
            <a:picLocks noChangeAspect="1"/>
          </p:cNvPicPr>
          <p:nvPr/>
        </p:nvPicPr>
        <p:blipFill>
          <a:blip r:embed="rId2" cstate="screen"/>
          <a:srcRect t="-1405"/>
          <a:stretch>
            <a:fillRect/>
          </a:stretch>
        </p:blipFill>
        <p:spPr>
          <a:xfrm>
            <a:off x="5303879" y="1556792"/>
            <a:ext cx="3830120" cy="4176464"/>
          </a:xfrm>
          <a:prstGeom prst="rect">
            <a:avLst/>
          </a:prstGeom>
        </p:spPr>
      </p:pic>
    </p:spTree>
    <p:extLst>
      <p:ext uri="{BB962C8B-B14F-4D97-AF65-F5344CB8AC3E}">
        <p14:creationId xmlns:p14="http://schemas.microsoft.com/office/powerpoint/2010/main" val="28932326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82" y="548680"/>
            <a:ext cx="8229600" cy="1143000"/>
          </a:xfrm>
        </p:spPr>
        <p:txBody>
          <a:bodyPr/>
          <a:lstStyle/>
          <a:p>
            <a:r>
              <a:rPr lang="en-AU" dirty="0" smtClean="0"/>
              <a:t>CC and CV</a:t>
            </a:r>
            <a:endParaRPr lang="en-AU" dirty="0"/>
          </a:p>
        </p:txBody>
      </p:sp>
      <p:sp>
        <p:nvSpPr>
          <p:cNvPr id="3" name="Content Placeholder 2"/>
          <p:cNvSpPr>
            <a:spLocks noGrp="1"/>
          </p:cNvSpPr>
          <p:nvPr>
            <p:ph idx="1"/>
          </p:nvPr>
        </p:nvSpPr>
        <p:spPr>
          <a:xfrm>
            <a:off x="437182" y="1412776"/>
            <a:ext cx="4638874" cy="5445224"/>
          </a:xfrm>
        </p:spPr>
        <p:txBody>
          <a:bodyPr>
            <a:normAutofit fontScale="92500"/>
          </a:bodyPr>
          <a:lstStyle/>
          <a:p>
            <a:r>
              <a:rPr lang="en-AU" dirty="0" smtClean="0"/>
              <a:t>Historically, impacts from extreme weather and climate events have caused food shortages from interrupted agricultural production at all levels</a:t>
            </a:r>
          </a:p>
          <a:p>
            <a:r>
              <a:rPr lang="en-AU" dirty="0" smtClean="0"/>
              <a:t>Multiple stressors involved:</a:t>
            </a:r>
          </a:p>
          <a:p>
            <a:pPr lvl="1"/>
            <a:r>
              <a:rPr lang="en-AU" dirty="0" smtClean="0"/>
              <a:t>Global food market systems have a role, added complexity in food security</a:t>
            </a:r>
          </a:p>
          <a:p>
            <a:pPr lvl="1"/>
            <a:r>
              <a:rPr lang="en-AU" dirty="0" smtClean="0"/>
              <a:t>Population movements</a:t>
            </a:r>
          </a:p>
          <a:p>
            <a:pPr lvl="1"/>
            <a:r>
              <a:rPr lang="en-AU" dirty="0" smtClean="0"/>
              <a:t>Imported foods</a:t>
            </a:r>
          </a:p>
          <a:p>
            <a:pPr lvl="1"/>
            <a:r>
              <a:rPr lang="en-AU" dirty="0" smtClean="0"/>
              <a:t>Land use/tenure etc.</a:t>
            </a:r>
          </a:p>
          <a:p>
            <a:r>
              <a:rPr lang="en-AU" dirty="0" smtClean="0"/>
              <a:t>Traditional knowledge systems still in play</a:t>
            </a:r>
          </a:p>
          <a:p>
            <a:endParaRPr lang="en-AU" dirty="0" smtClean="0"/>
          </a:p>
          <a:p>
            <a:endParaRPr lang="en-AU" dirty="0"/>
          </a:p>
        </p:txBody>
      </p:sp>
      <p:pic>
        <p:nvPicPr>
          <p:cNvPr id="4" name="Picture 10" descr="http://www.climate.gov.ki/wp-content/uploads/2012/11/This-sea-wall-is-all-that-protects-these-homes-in-the-village-of-Abarao-on-the-island-of-Tarawa-Copyright-Finn-Frandsen-Politiken-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531" y="1416847"/>
            <a:ext cx="3215544" cy="214369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5" name="Picture 6" descr="http://coolheadsforahotplanet.files.wordpress.com/2012/04/banners-kids-tuvalu2.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4312" y="3933056"/>
            <a:ext cx="3057982" cy="229252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243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803" y="620688"/>
            <a:ext cx="8229600" cy="1143000"/>
          </a:xfrm>
        </p:spPr>
        <p:txBody>
          <a:bodyPr/>
          <a:lstStyle/>
          <a:p>
            <a:r>
              <a:rPr lang="en-AU" dirty="0" smtClean="0"/>
              <a:t>Agriculture</a:t>
            </a:r>
            <a:endParaRPr lang="en-AU" dirty="0"/>
          </a:p>
        </p:txBody>
      </p:sp>
      <p:sp>
        <p:nvSpPr>
          <p:cNvPr id="3" name="Content Placeholder 2"/>
          <p:cNvSpPr>
            <a:spLocks noGrp="1"/>
          </p:cNvSpPr>
          <p:nvPr>
            <p:ph idx="1"/>
          </p:nvPr>
        </p:nvSpPr>
        <p:spPr>
          <a:xfrm>
            <a:off x="251520" y="1484784"/>
            <a:ext cx="5688632" cy="4819675"/>
          </a:xfrm>
        </p:spPr>
        <p:txBody>
          <a:bodyPr/>
          <a:lstStyle/>
          <a:p>
            <a:r>
              <a:rPr lang="en-AU" dirty="0" smtClean="0"/>
              <a:t>Institutional strengths/weaknesses</a:t>
            </a:r>
          </a:p>
          <a:p>
            <a:pPr lvl="1"/>
            <a:r>
              <a:rPr lang="en-AU" b="1" dirty="0" smtClean="0"/>
              <a:t>MAFs of the Pacific</a:t>
            </a:r>
            <a:r>
              <a:rPr lang="en-AU" dirty="0" smtClean="0"/>
              <a:t>, capacities/capabilities, planning/policy, information management (corporate/subject matter), research/extension services etc.</a:t>
            </a:r>
          </a:p>
          <a:p>
            <a:pPr lvl="1"/>
            <a:r>
              <a:rPr lang="en-AU" b="1" dirty="0" smtClean="0"/>
              <a:t>Ability to react </a:t>
            </a:r>
            <a:r>
              <a:rPr lang="en-AU" dirty="0" smtClean="0"/>
              <a:t>and respond to natural hazards and disaster events</a:t>
            </a:r>
          </a:p>
          <a:p>
            <a:pPr lvl="1"/>
            <a:r>
              <a:rPr lang="en-AU" b="1" dirty="0" smtClean="0"/>
              <a:t>Ability to plan </a:t>
            </a:r>
            <a:r>
              <a:rPr lang="en-AU" dirty="0" smtClean="0"/>
              <a:t>around natural hazards and disaster events</a:t>
            </a:r>
          </a:p>
          <a:p>
            <a:r>
              <a:rPr lang="en-AU" dirty="0" smtClean="0"/>
              <a:t>End user characterization</a:t>
            </a:r>
          </a:p>
          <a:p>
            <a:pPr lvl="1"/>
            <a:r>
              <a:rPr lang="en-AU" dirty="0" smtClean="0"/>
              <a:t>Who/What/Where/Why/When/How</a:t>
            </a:r>
          </a:p>
        </p:txBody>
      </p:sp>
      <p:pic>
        <p:nvPicPr>
          <p:cNvPr id="4" name="Picture 3" descr="IMG_4017_f.JPG"/>
          <p:cNvPicPr>
            <a:picLocks noChangeAspect="1"/>
          </p:cNvPicPr>
          <p:nvPr/>
        </p:nvPicPr>
        <p:blipFill>
          <a:blip r:embed="rId2" cstate="print"/>
          <a:stretch>
            <a:fillRect/>
          </a:stretch>
        </p:blipFill>
        <p:spPr>
          <a:xfrm>
            <a:off x="6156176" y="1457324"/>
            <a:ext cx="2245599" cy="2016224"/>
          </a:xfrm>
          <a:prstGeom prst="rect">
            <a:avLst/>
          </a:prstGeom>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3067" y="3552428"/>
            <a:ext cx="2143349" cy="1604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5301208"/>
            <a:ext cx="1043608" cy="139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313" y="5301208"/>
            <a:ext cx="1045712" cy="139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0397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143000"/>
          </a:xfrm>
        </p:spPr>
        <p:txBody>
          <a:bodyPr/>
          <a:lstStyle/>
          <a:p>
            <a:r>
              <a:rPr lang="en-AU" dirty="0" smtClean="0"/>
              <a:t>Pacific Met Services</a:t>
            </a:r>
            <a:endParaRPr lang="en-AU" dirty="0"/>
          </a:p>
        </p:txBody>
      </p:sp>
      <p:sp>
        <p:nvSpPr>
          <p:cNvPr id="3" name="Content Placeholder 2"/>
          <p:cNvSpPr>
            <a:spLocks noGrp="1"/>
          </p:cNvSpPr>
          <p:nvPr>
            <p:ph idx="1"/>
          </p:nvPr>
        </p:nvSpPr>
        <p:spPr>
          <a:xfrm>
            <a:off x="7777" y="1412776"/>
            <a:ext cx="7516551" cy="4896544"/>
          </a:xfrm>
        </p:spPr>
        <p:txBody>
          <a:bodyPr/>
          <a:lstStyle/>
          <a:p>
            <a:r>
              <a:rPr lang="en-AU" dirty="0" smtClean="0"/>
              <a:t>Climate services capacity are different from country to country, but base services are available (e.g. seasonal forecasts, historical climate data and analysis services)</a:t>
            </a:r>
          </a:p>
          <a:p>
            <a:r>
              <a:rPr lang="en-AU" dirty="0" smtClean="0"/>
              <a:t>Have moved into application development, interests in developing impact forecasting, hence need to engage sectors</a:t>
            </a:r>
          </a:p>
          <a:p>
            <a:r>
              <a:rPr lang="en-AU" dirty="0" smtClean="0"/>
              <a:t>Regional organization, coordination well developed :-)</a:t>
            </a:r>
          </a:p>
          <a:p>
            <a:r>
              <a:rPr lang="en-AU" dirty="0" smtClean="0"/>
              <a:t>Some have ongoing partnerships with MAF counterparts via projects, research interests</a:t>
            </a:r>
          </a:p>
          <a:p>
            <a:r>
              <a:rPr lang="en-AU" dirty="0" smtClean="0"/>
              <a:t>Technical capacity is high (e.g. running application models for climate services like fire warning, drought monitoring) and services available – however need levelled up counterparts in Ag to raise efficiency in services</a:t>
            </a:r>
          </a:p>
          <a:p>
            <a:endParaRPr lang="en-AU" dirty="0"/>
          </a:p>
        </p:txBody>
      </p:sp>
      <p:pic>
        <p:nvPicPr>
          <p:cNvPr id="4" name="Picture 4" descr="bulbhou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6784" y="1122108"/>
            <a:ext cx="1923728" cy="144279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P10101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744" y="2569144"/>
            <a:ext cx="1523256" cy="20310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0" descr="pili2"/>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7452320" y="4600152"/>
            <a:ext cx="1728192" cy="19338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6219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1143000"/>
          </a:xfrm>
        </p:spPr>
        <p:txBody>
          <a:bodyPr/>
          <a:lstStyle/>
          <a:p>
            <a:r>
              <a:rPr lang="en-AU" dirty="0" smtClean="0"/>
              <a:t>Combined Services?</a:t>
            </a:r>
            <a:endParaRPr lang="en-AU" dirty="0"/>
          </a:p>
        </p:txBody>
      </p:sp>
      <p:sp>
        <p:nvSpPr>
          <p:cNvPr id="3" name="Content Placeholder 2"/>
          <p:cNvSpPr>
            <a:spLocks noGrp="1"/>
          </p:cNvSpPr>
          <p:nvPr>
            <p:ph idx="1"/>
          </p:nvPr>
        </p:nvSpPr>
        <p:spPr>
          <a:xfrm>
            <a:off x="457200" y="1835696"/>
            <a:ext cx="8229600" cy="4747667"/>
          </a:xfrm>
        </p:spPr>
        <p:txBody>
          <a:bodyPr/>
          <a:lstStyle/>
          <a:p>
            <a:r>
              <a:rPr lang="en-AU" dirty="0" smtClean="0"/>
              <a:t>Observation networks need partnering for expansion</a:t>
            </a:r>
          </a:p>
          <a:p>
            <a:r>
              <a:rPr lang="en-AU" dirty="0" smtClean="0"/>
              <a:t>Need technical training from Ag counterparts (and vice versa i.e. meteorologists need to be agronomists and vice versa)</a:t>
            </a:r>
          </a:p>
          <a:p>
            <a:r>
              <a:rPr lang="en-AU" dirty="0" smtClean="0"/>
              <a:t>Resources available to develop focused products and services are limited – how can we raise opportunities?</a:t>
            </a:r>
          </a:p>
          <a:p>
            <a:r>
              <a:rPr lang="en-AU" dirty="0" smtClean="0"/>
              <a:t>Communication strategies in development</a:t>
            </a:r>
          </a:p>
          <a:p>
            <a:r>
              <a:rPr lang="en-AU" dirty="0" smtClean="0"/>
              <a:t>Crop modelling capacity exists and needs expanding for active application (e.g. in research), data available from met what about Ag side?</a:t>
            </a:r>
            <a:endParaRPr lang="en-AU" dirty="0"/>
          </a:p>
        </p:txBody>
      </p:sp>
    </p:spTree>
    <p:extLst>
      <p:ext uri="{BB962C8B-B14F-4D97-AF65-F5344CB8AC3E}">
        <p14:creationId xmlns:p14="http://schemas.microsoft.com/office/powerpoint/2010/main" val="4268645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2032" y="914714"/>
            <a:ext cx="6012159" cy="5445125"/>
          </a:xfrm>
        </p:spPr>
        <p:txBody>
          <a:bodyPr>
            <a:noAutofit/>
          </a:bodyPr>
          <a:lstStyle/>
          <a:p>
            <a:pPr>
              <a:defRPr/>
            </a:pPr>
            <a:r>
              <a:rPr lang="en-US" sz="2800" dirty="0" smtClean="0">
                <a:solidFill>
                  <a:schemeClr val="tx1"/>
                </a:solidFill>
                <a:cs typeface="Times New Roman" pitchFamily="18" charset="0"/>
              </a:rPr>
              <a:t>Food security exists when </a:t>
            </a:r>
            <a:r>
              <a:rPr lang="en-US" sz="2800" dirty="0" smtClean="0">
                <a:solidFill>
                  <a:srgbClr val="FF0000"/>
                </a:solidFill>
                <a:cs typeface="Times New Roman" pitchFamily="18" charset="0"/>
              </a:rPr>
              <a:t>all people</a:t>
            </a:r>
            <a:r>
              <a:rPr lang="en-US" sz="2800" dirty="0" smtClean="0">
                <a:solidFill>
                  <a:schemeClr val="tx1"/>
                </a:solidFill>
                <a:cs typeface="Times New Roman" pitchFamily="18" charset="0"/>
              </a:rPr>
              <a:t>, </a:t>
            </a:r>
            <a:r>
              <a:rPr lang="en-US" sz="2800" dirty="0" smtClean="0">
                <a:solidFill>
                  <a:srgbClr val="FF0000"/>
                </a:solidFill>
                <a:cs typeface="Times New Roman" pitchFamily="18" charset="0"/>
              </a:rPr>
              <a:t>at all times</a:t>
            </a:r>
            <a:r>
              <a:rPr lang="en-US" sz="2800" dirty="0" smtClean="0">
                <a:solidFill>
                  <a:schemeClr val="tx1"/>
                </a:solidFill>
                <a:cs typeface="Times New Roman" pitchFamily="18" charset="0"/>
              </a:rPr>
              <a:t>, </a:t>
            </a:r>
            <a:r>
              <a:rPr lang="en-US" sz="2800" dirty="0" smtClean="0">
                <a:solidFill>
                  <a:srgbClr val="0000FF"/>
                </a:solidFill>
                <a:cs typeface="Times New Roman" pitchFamily="18" charset="0"/>
              </a:rPr>
              <a:t>have physical, social</a:t>
            </a:r>
            <a:r>
              <a:rPr lang="en-US" sz="2800" dirty="0">
                <a:solidFill>
                  <a:srgbClr val="0000FF"/>
                </a:solidFill>
                <a:cs typeface="Times New Roman" pitchFamily="18" charset="0"/>
              </a:rPr>
              <a:t> </a:t>
            </a:r>
            <a:r>
              <a:rPr lang="en-US" sz="2800" dirty="0" smtClean="0">
                <a:solidFill>
                  <a:srgbClr val="0000FF"/>
                </a:solidFill>
                <a:cs typeface="Times New Roman" pitchFamily="18" charset="0"/>
              </a:rPr>
              <a:t>and economic access</a:t>
            </a:r>
            <a:r>
              <a:rPr lang="en-US" sz="2800" dirty="0" smtClean="0">
                <a:solidFill>
                  <a:schemeClr val="tx1"/>
                </a:solidFill>
                <a:cs typeface="Times New Roman" pitchFamily="18" charset="0"/>
              </a:rPr>
              <a:t> to </a:t>
            </a:r>
            <a:r>
              <a:rPr lang="en-US" sz="2800" dirty="0" smtClean="0">
                <a:solidFill>
                  <a:srgbClr val="7030A0"/>
                </a:solidFill>
                <a:cs typeface="Times New Roman" pitchFamily="18" charset="0"/>
              </a:rPr>
              <a:t>sufficient</a:t>
            </a:r>
            <a:r>
              <a:rPr lang="en-US" sz="2800" dirty="0" smtClean="0">
                <a:solidFill>
                  <a:schemeClr val="accent6">
                    <a:lumMod val="75000"/>
                  </a:schemeClr>
                </a:solidFill>
                <a:cs typeface="Times New Roman" pitchFamily="18" charset="0"/>
              </a:rPr>
              <a:t>, safe and nutritious food to meet their dietary needs and food preferences for an </a:t>
            </a:r>
            <a:r>
              <a:rPr lang="en-US" sz="2800" dirty="0" smtClean="0">
                <a:solidFill>
                  <a:srgbClr val="00B050"/>
                </a:solidFill>
                <a:cs typeface="Times New Roman" pitchFamily="18" charset="0"/>
              </a:rPr>
              <a:t>active and healthy life</a:t>
            </a:r>
            <a:r>
              <a:rPr lang="en-US" sz="2800" dirty="0" smtClean="0">
                <a:solidFill>
                  <a:schemeClr val="accent6">
                    <a:lumMod val="75000"/>
                  </a:schemeClr>
                </a:solidFill>
                <a:cs typeface="Times New Roman" pitchFamily="18" charset="0"/>
              </a:rPr>
              <a:t>. </a:t>
            </a:r>
            <a:r>
              <a:rPr lang="en-US" sz="2400" b="1" dirty="0" smtClean="0">
                <a:solidFill>
                  <a:schemeClr val="tx1"/>
                </a:solidFill>
                <a:cs typeface="Times New Roman" pitchFamily="18" charset="0"/>
              </a:rPr>
              <a:t>(World Food Summit, 1996)</a:t>
            </a:r>
          </a:p>
          <a:p>
            <a:pPr>
              <a:defRPr/>
            </a:pPr>
            <a:endParaRPr lang="en-US" sz="2400" b="1" dirty="0">
              <a:solidFill>
                <a:schemeClr val="tx1"/>
              </a:solidFill>
              <a:cs typeface="Times New Roman" pitchFamily="18" charset="0"/>
            </a:endParaRPr>
          </a:p>
          <a:p>
            <a:pPr>
              <a:defRPr/>
            </a:pPr>
            <a:endParaRPr lang="en-US" sz="2400" dirty="0" smtClean="0">
              <a:solidFill>
                <a:schemeClr val="tx1"/>
              </a:solidFill>
            </a:endParaRPr>
          </a:p>
          <a:p>
            <a:pPr marL="0" indent="0">
              <a:buNone/>
              <a:defRPr/>
            </a:pPr>
            <a:r>
              <a:rPr lang="en-US" sz="2400" b="1" u="sng" dirty="0" smtClean="0">
                <a:solidFill>
                  <a:schemeClr val="tx1"/>
                </a:solidFill>
              </a:rPr>
              <a:t>Shorter Definition</a:t>
            </a:r>
            <a:endParaRPr lang="en-US" sz="2400" b="1" u="sng" dirty="0">
              <a:solidFill>
                <a:schemeClr val="tx1"/>
              </a:solidFill>
            </a:endParaRPr>
          </a:p>
          <a:p>
            <a:pPr>
              <a:defRPr/>
            </a:pPr>
            <a:r>
              <a:rPr lang="en-US" sz="2400" dirty="0" smtClean="0">
                <a:solidFill>
                  <a:schemeClr val="tx1"/>
                </a:solidFill>
              </a:rPr>
              <a:t>Food </a:t>
            </a:r>
            <a:r>
              <a:rPr lang="en-US" sz="2400" dirty="0">
                <a:solidFill>
                  <a:schemeClr val="tx1"/>
                </a:solidFill>
              </a:rPr>
              <a:t>security refers to </a:t>
            </a:r>
            <a:r>
              <a:rPr lang="en-US" sz="2400" dirty="0">
                <a:solidFill>
                  <a:srgbClr val="0000FF"/>
                </a:solidFill>
              </a:rPr>
              <a:t>access</a:t>
            </a:r>
            <a:r>
              <a:rPr lang="en-US" sz="2400" dirty="0">
                <a:solidFill>
                  <a:schemeClr val="tx1"/>
                </a:solidFill>
              </a:rPr>
              <a:t> by all </a:t>
            </a:r>
            <a:r>
              <a:rPr lang="en-US" sz="2400" dirty="0">
                <a:solidFill>
                  <a:srgbClr val="FF0000"/>
                </a:solidFill>
              </a:rPr>
              <a:t>people at all times </a:t>
            </a:r>
            <a:r>
              <a:rPr lang="en-US" sz="2400" dirty="0">
                <a:solidFill>
                  <a:schemeClr val="tx1"/>
                </a:solidFill>
              </a:rPr>
              <a:t>to </a:t>
            </a:r>
            <a:r>
              <a:rPr lang="en-US" sz="2400" dirty="0">
                <a:solidFill>
                  <a:srgbClr val="7030A0"/>
                </a:solidFill>
              </a:rPr>
              <a:t>sufficient</a:t>
            </a:r>
            <a:r>
              <a:rPr lang="en-US" sz="2400" dirty="0">
                <a:solidFill>
                  <a:schemeClr val="accent6">
                    <a:lumMod val="75000"/>
                  </a:schemeClr>
                </a:solidFill>
              </a:rPr>
              <a:t>, safe and nutritious food for a </a:t>
            </a:r>
            <a:r>
              <a:rPr lang="en-US" sz="2400" dirty="0">
                <a:solidFill>
                  <a:srgbClr val="00B050"/>
                </a:solidFill>
              </a:rPr>
              <a:t>healthy and active life</a:t>
            </a:r>
            <a:r>
              <a:rPr lang="en-US" sz="2400" dirty="0" smtClean="0">
                <a:solidFill>
                  <a:schemeClr val="accent6">
                    <a:lumMod val="75000"/>
                  </a:schemeClr>
                </a:solidFill>
              </a:rPr>
              <a:t>.</a:t>
            </a:r>
            <a:endParaRPr lang="en-AU" sz="2800" dirty="0">
              <a:solidFill>
                <a:schemeClr val="accent6">
                  <a:lumMod val="75000"/>
                </a:schemeClr>
              </a:solidFill>
            </a:endParaRPr>
          </a:p>
        </p:txBody>
      </p:sp>
      <p:sp>
        <p:nvSpPr>
          <p:cNvPr id="7171" name="Slide Number Placeholder 4"/>
          <p:cNvSpPr>
            <a:spLocks noGrp="1"/>
          </p:cNvSpPr>
          <p:nvPr>
            <p:ph type="sldNum" sz="quarter" idx="12"/>
          </p:nvPr>
        </p:nvSpPr>
        <p:spPr>
          <a:xfrm>
            <a:off x="8748713" y="6453188"/>
            <a:ext cx="29845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800">
                <a:solidFill>
                  <a:schemeClr val="tx1"/>
                </a:solidFill>
                <a:latin typeface="Times New Roman" pitchFamily="18" charset="0"/>
                <a:ea typeface="SimSun" pitchFamily="2" charset="-122"/>
              </a:defRPr>
            </a:lvl1pPr>
            <a:lvl2pPr marL="742950" indent="-285750" eaLnBrk="0" hangingPunct="0">
              <a:defRPr kumimoji="1" sz="2800">
                <a:solidFill>
                  <a:schemeClr val="tx1"/>
                </a:solidFill>
                <a:latin typeface="Times New Roman" pitchFamily="18" charset="0"/>
                <a:ea typeface="SimSun" pitchFamily="2" charset="-122"/>
              </a:defRPr>
            </a:lvl2pPr>
            <a:lvl3pPr marL="1143000" indent="-228600" eaLnBrk="0" hangingPunct="0">
              <a:defRPr kumimoji="1" sz="2800">
                <a:solidFill>
                  <a:schemeClr val="tx1"/>
                </a:solidFill>
                <a:latin typeface="Times New Roman" pitchFamily="18" charset="0"/>
                <a:ea typeface="SimSun" pitchFamily="2" charset="-122"/>
              </a:defRPr>
            </a:lvl3pPr>
            <a:lvl4pPr marL="1600200" indent="-228600" eaLnBrk="0" hangingPunct="0">
              <a:defRPr kumimoji="1" sz="2800">
                <a:solidFill>
                  <a:schemeClr val="tx1"/>
                </a:solidFill>
                <a:latin typeface="Times New Roman" pitchFamily="18" charset="0"/>
                <a:ea typeface="SimSun" pitchFamily="2" charset="-122"/>
              </a:defRPr>
            </a:lvl4pPr>
            <a:lvl5pPr marL="2057400" indent="-228600" eaLnBrk="0" hangingPunct="0">
              <a:defRPr kumimoji="1" sz="28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kumimoji="1" sz="28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kumimoji="1" sz="28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kumimoji="1" sz="28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kumimoji="1" sz="2800">
                <a:solidFill>
                  <a:schemeClr val="tx1"/>
                </a:solidFill>
                <a:latin typeface="Times New Roman" pitchFamily="18" charset="0"/>
                <a:ea typeface="SimSun" pitchFamily="2" charset="-122"/>
              </a:defRPr>
            </a:lvl9pPr>
          </a:lstStyle>
          <a:p>
            <a:pPr eaLnBrk="1" hangingPunct="1"/>
            <a:fld id="{9B18DB7C-0FBC-453A-8B37-F372754242DB}" type="slidenum">
              <a:rPr kumimoji="0" lang="en-AU" sz="800" smtClean="0">
                <a:solidFill>
                  <a:srgbClr val="F79646"/>
                </a:solidFill>
              </a:rPr>
              <a:pPr eaLnBrk="1" hangingPunct="1"/>
              <a:t>3</a:t>
            </a:fld>
            <a:endParaRPr kumimoji="0" lang="en-AU" sz="800" smtClean="0">
              <a:solidFill>
                <a:srgbClr val="F79646"/>
              </a:solidFill>
            </a:endParaRPr>
          </a:p>
        </p:txBody>
      </p:sp>
      <p:sp>
        <p:nvSpPr>
          <p:cNvPr id="7172" name="Title 1"/>
          <p:cNvSpPr txBox="1">
            <a:spLocks/>
          </p:cNvSpPr>
          <p:nvPr/>
        </p:nvSpPr>
        <p:spPr bwMode="auto">
          <a:xfrm>
            <a:off x="0" y="1"/>
            <a:ext cx="7235825"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a:solidFill>
                  <a:schemeClr val="tx1"/>
                </a:solidFill>
                <a:latin typeface="Times New Roman" pitchFamily="18" charset="0"/>
                <a:ea typeface="SimSun" pitchFamily="2" charset="-122"/>
              </a:defRPr>
            </a:lvl1pPr>
            <a:lvl2pPr marL="742950" indent="-285750" eaLnBrk="0" hangingPunct="0">
              <a:defRPr kumimoji="1" sz="2800">
                <a:solidFill>
                  <a:schemeClr val="tx1"/>
                </a:solidFill>
                <a:latin typeface="Times New Roman" pitchFamily="18" charset="0"/>
                <a:ea typeface="SimSun" pitchFamily="2" charset="-122"/>
              </a:defRPr>
            </a:lvl2pPr>
            <a:lvl3pPr marL="1143000" indent="-228600" eaLnBrk="0" hangingPunct="0">
              <a:defRPr kumimoji="1" sz="2800">
                <a:solidFill>
                  <a:schemeClr val="tx1"/>
                </a:solidFill>
                <a:latin typeface="Times New Roman" pitchFamily="18" charset="0"/>
                <a:ea typeface="SimSun" pitchFamily="2" charset="-122"/>
              </a:defRPr>
            </a:lvl3pPr>
            <a:lvl4pPr marL="1600200" indent="-228600" eaLnBrk="0" hangingPunct="0">
              <a:defRPr kumimoji="1" sz="2800">
                <a:solidFill>
                  <a:schemeClr val="tx1"/>
                </a:solidFill>
                <a:latin typeface="Times New Roman" pitchFamily="18" charset="0"/>
                <a:ea typeface="SimSun" pitchFamily="2" charset="-122"/>
              </a:defRPr>
            </a:lvl4pPr>
            <a:lvl5pPr marL="2057400" indent="-228600" eaLnBrk="0" hangingPunct="0">
              <a:defRPr kumimoji="1" sz="28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kumimoji="1" sz="28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kumimoji="1" sz="28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kumimoji="1" sz="28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kumimoji="1" sz="2800">
                <a:solidFill>
                  <a:schemeClr val="tx1"/>
                </a:solidFill>
                <a:latin typeface="Times New Roman" pitchFamily="18" charset="0"/>
                <a:ea typeface="SimSun" pitchFamily="2" charset="-122"/>
              </a:defRPr>
            </a:lvl9pPr>
          </a:lstStyle>
          <a:p>
            <a:pPr defTabSz="457200" eaLnBrk="1" fontAlgn="base" hangingPunct="1">
              <a:spcBef>
                <a:spcPct val="0"/>
              </a:spcBef>
              <a:spcAft>
                <a:spcPct val="0"/>
              </a:spcAft>
            </a:pPr>
            <a:r>
              <a:rPr lang="en-AU" sz="3200" b="1" dirty="0">
                <a:solidFill>
                  <a:prstClr val="black"/>
                </a:solidFill>
                <a:latin typeface="Arial" pitchFamily="34" charset="0"/>
                <a:cs typeface="Arial" pitchFamily="34" charset="0"/>
              </a:rPr>
              <a:t>Food Security – what is it? </a:t>
            </a:r>
            <a:endParaRPr lang="en-AU" sz="3200" b="1" dirty="0">
              <a:solidFill>
                <a:prstClr val="black"/>
              </a:solidFill>
              <a:latin typeface="Arial" pitchFamily="34" charset="0"/>
            </a:endParaRPr>
          </a:p>
        </p:txBody>
      </p:sp>
      <p:sp>
        <p:nvSpPr>
          <p:cNvPr id="8" name="WordArt 12"/>
          <p:cNvSpPr>
            <a:spLocks noChangeArrowheads="1" noChangeShapeType="1" noTextEdit="1"/>
          </p:cNvSpPr>
          <p:nvPr/>
        </p:nvSpPr>
        <p:spPr bwMode="auto">
          <a:xfrm>
            <a:off x="0" y="764704"/>
            <a:ext cx="3131841" cy="5688483"/>
          </a:xfrm>
          <a:prstGeom prst="rect">
            <a:avLst/>
          </a:prstGeom>
        </p:spPr>
        <p:txBody>
          <a:bodyPr wrap="none" fromWordArt="1">
            <a:prstTxWarp prst="textFadeUp">
              <a:avLst>
                <a:gd name="adj" fmla="val 9991"/>
              </a:avLst>
            </a:prstTxWarp>
          </a:bodyPr>
          <a:lstStyle/>
          <a:p>
            <a:pPr defTabSz="457200" fontAlgn="base">
              <a:spcBef>
                <a:spcPct val="0"/>
              </a:spcBef>
              <a:spcAft>
                <a:spcPct val="0"/>
              </a:spcAft>
            </a:pPr>
            <a:r>
              <a:rPr lang="en-AU" sz="6000" kern="10" dirty="0">
                <a:ln w="12700">
                  <a:solidFill>
                    <a:srgbClr val="B2B2B2"/>
                  </a:solidFill>
                  <a:round/>
                  <a:headEnd/>
                  <a:tailEnd/>
                </a:ln>
                <a:gradFill rotWithShape="1">
                  <a:gsLst>
                    <a:gs pos="0">
                      <a:srgbClr val="CC99FF"/>
                    </a:gs>
                    <a:gs pos="100000">
                      <a:srgbClr val="EAEAEA"/>
                    </a:gs>
                  </a:gsLst>
                  <a:lin ang="5400000" scaled="1"/>
                </a:gradFill>
                <a:latin typeface="Arial Black"/>
                <a:ea typeface="ＭＳ Ｐゴシック" pitchFamily="-110" charset="-128"/>
              </a:rPr>
              <a:t>?</a:t>
            </a:r>
          </a:p>
        </p:txBody>
      </p:sp>
    </p:spTree>
    <p:extLst>
      <p:ext uri="{BB962C8B-B14F-4D97-AF65-F5344CB8AC3E}">
        <p14:creationId xmlns:p14="http://schemas.microsoft.com/office/powerpoint/2010/main" val="98040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1143000"/>
          </a:xfrm>
        </p:spPr>
        <p:txBody>
          <a:bodyPr/>
          <a:lstStyle/>
          <a:p>
            <a:r>
              <a:rPr lang="en-AU" dirty="0"/>
              <a:t>V</a:t>
            </a:r>
            <a:r>
              <a:rPr lang="en-AU" dirty="0" smtClean="0"/>
              <a:t>ision</a:t>
            </a:r>
            <a:endParaRPr lang="en-AU" dirty="0"/>
          </a:p>
        </p:txBody>
      </p:sp>
      <p:sp>
        <p:nvSpPr>
          <p:cNvPr id="3" name="Content Placeholder 2"/>
          <p:cNvSpPr>
            <a:spLocks noGrp="1"/>
          </p:cNvSpPr>
          <p:nvPr>
            <p:ph idx="1"/>
          </p:nvPr>
        </p:nvSpPr>
        <p:spPr>
          <a:xfrm>
            <a:off x="457200" y="3429000"/>
            <a:ext cx="8686800" cy="3096344"/>
          </a:xfrm>
        </p:spPr>
        <p:txBody>
          <a:bodyPr>
            <a:noAutofit/>
          </a:bodyPr>
          <a:lstStyle/>
          <a:p>
            <a:r>
              <a:rPr lang="en-AU" sz="2200" b="1" dirty="0" smtClean="0"/>
              <a:t>Strong food security base in the Pacific (and in support of commercial Ag)</a:t>
            </a:r>
          </a:p>
          <a:p>
            <a:pPr lvl="1"/>
            <a:r>
              <a:rPr lang="en-AU" sz="2200" dirty="0" smtClean="0"/>
              <a:t>Community food production systems and base food security is highly vulnerable to CV and CC</a:t>
            </a:r>
          </a:p>
          <a:p>
            <a:r>
              <a:rPr lang="en-AU" sz="2200" b="1" dirty="0"/>
              <a:t>I</a:t>
            </a:r>
            <a:r>
              <a:rPr lang="en-AU" sz="2200" b="1" dirty="0" smtClean="0"/>
              <a:t>mproved and value added services delivered effectively to end users</a:t>
            </a:r>
          </a:p>
          <a:p>
            <a:pPr lvl="1"/>
            <a:r>
              <a:rPr lang="en-AU" sz="2200" dirty="0" smtClean="0"/>
              <a:t>How can climate services add value to existing agricultural services?</a:t>
            </a:r>
          </a:p>
          <a:p>
            <a:r>
              <a:rPr lang="en-AU" sz="2200" b="1" dirty="0" smtClean="0"/>
              <a:t>Sector equipped and using new tools, information</a:t>
            </a:r>
            <a:r>
              <a:rPr lang="en-AU" sz="2200" dirty="0" smtClean="0"/>
              <a:t>, for effective planning, development of improved policies etc. </a:t>
            </a:r>
          </a:p>
          <a:p>
            <a:pPr lvl="1"/>
            <a:r>
              <a:rPr lang="en-AU" sz="2200" dirty="0" smtClean="0"/>
              <a:t>IKM solutions, ISPs, commercial sector development</a:t>
            </a:r>
            <a:endParaRPr lang="en-AU"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620688"/>
            <a:ext cx="4248472" cy="2829516"/>
          </a:xfrm>
          <a:prstGeom prst="rect">
            <a:avLst/>
          </a:prstGeom>
          <a:ln>
            <a:solidFill>
              <a:schemeClr val="tx2"/>
            </a:solidFill>
          </a:ln>
        </p:spPr>
      </p:pic>
    </p:spTree>
    <p:extLst>
      <p:ext uri="{BB962C8B-B14F-4D97-AF65-F5344CB8AC3E}">
        <p14:creationId xmlns:p14="http://schemas.microsoft.com/office/powerpoint/2010/main" val="42848356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Expert Roundtable</a:t>
            </a:r>
            <a:endParaRPr lang="en-AU" dirty="0"/>
          </a:p>
        </p:txBody>
      </p:sp>
      <p:sp>
        <p:nvSpPr>
          <p:cNvPr id="3" name="Subtitle 2"/>
          <p:cNvSpPr>
            <a:spLocks noGrp="1"/>
          </p:cNvSpPr>
          <p:nvPr>
            <p:ph type="subTitle" idx="1"/>
          </p:nvPr>
        </p:nvSpPr>
        <p:spPr/>
        <p:txBody>
          <a:bodyPr/>
          <a:lstStyle/>
          <a:p>
            <a:endParaRPr lang="en-AU" dirty="0" smtClean="0"/>
          </a:p>
          <a:p>
            <a:r>
              <a:rPr lang="en-AU" dirty="0" smtClean="0"/>
              <a:t>Where to from Here?</a:t>
            </a:r>
            <a:endParaRPr lang="en-AU" dirty="0"/>
          </a:p>
        </p:txBody>
      </p:sp>
    </p:spTree>
    <p:extLst>
      <p:ext uri="{BB962C8B-B14F-4D97-AF65-F5344CB8AC3E}">
        <p14:creationId xmlns:p14="http://schemas.microsoft.com/office/powerpoint/2010/main" val="25863311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a:t>
            </a:r>
            <a:r>
              <a:rPr lang="en-AU" dirty="0" smtClean="0"/>
              <a:t>oundtable</a:t>
            </a:r>
            <a:endParaRPr lang="en-AU" dirty="0"/>
          </a:p>
        </p:txBody>
      </p:sp>
      <p:sp>
        <p:nvSpPr>
          <p:cNvPr id="3" name="Content Placeholder 2"/>
          <p:cNvSpPr>
            <a:spLocks noGrp="1"/>
          </p:cNvSpPr>
          <p:nvPr>
            <p:ph idx="1"/>
          </p:nvPr>
        </p:nvSpPr>
        <p:spPr/>
        <p:txBody>
          <a:bodyPr>
            <a:normAutofit/>
          </a:bodyPr>
          <a:lstStyle/>
          <a:p>
            <a:r>
              <a:rPr lang="en-AU" dirty="0" smtClean="0"/>
              <a:t>First formal exchange with weather/climate counterparts</a:t>
            </a:r>
          </a:p>
          <a:p>
            <a:r>
              <a:rPr lang="en-AU" dirty="0" smtClean="0"/>
              <a:t>Open information sharing and learning mode</a:t>
            </a:r>
          </a:p>
          <a:p>
            <a:r>
              <a:rPr lang="en-AU" dirty="0" smtClean="0"/>
              <a:t>Open and frank discussions</a:t>
            </a:r>
          </a:p>
          <a:p>
            <a:endParaRPr lang="en-AU" dirty="0"/>
          </a:p>
          <a:p>
            <a:r>
              <a:rPr lang="en-AU" dirty="0" smtClean="0"/>
              <a:t>Common view on improving services to agriculture end users through value adding agricultural advisory services with climate services</a:t>
            </a:r>
            <a:endParaRPr lang="en-AU" dirty="0"/>
          </a:p>
        </p:txBody>
      </p:sp>
    </p:spTree>
    <p:extLst>
      <p:ext uri="{BB962C8B-B14F-4D97-AF65-F5344CB8AC3E}">
        <p14:creationId xmlns:p14="http://schemas.microsoft.com/office/powerpoint/2010/main" val="19248567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584" y="548680"/>
            <a:ext cx="11175642" cy="6984776"/>
          </a:xfrm>
          <a:prstGeom prst="rect">
            <a:avLst/>
          </a:prstGeom>
        </p:spPr>
      </p:pic>
    </p:spTree>
    <p:extLst>
      <p:ext uri="{BB962C8B-B14F-4D97-AF65-F5344CB8AC3E}">
        <p14:creationId xmlns:p14="http://schemas.microsoft.com/office/powerpoint/2010/main" val="10147192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7504" y="116632"/>
            <a:ext cx="3677574" cy="3567730"/>
            <a:chOff x="4168251" y="601644"/>
            <a:chExt cx="2458604" cy="2238916"/>
          </a:xfrm>
          <a:scene3d>
            <a:camera prst="orthographicFront"/>
            <a:lightRig rig="flat" dir="t"/>
          </a:scene3d>
        </p:grpSpPr>
        <p:sp>
          <p:nvSpPr>
            <p:cNvPr id="5" name="Hexagon 4"/>
            <p:cNvSpPr/>
            <p:nvPr/>
          </p:nvSpPr>
          <p:spPr>
            <a:xfrm rot="5400000">
              <a:off x="4278095" y="491800"/>
              <a:ext cx="2238916" cy="2458604"/>
            </a:xfrm>
            <a:prstGeom prst="hexagon">
              <a:avLst>
                <a:gd name="adj" fmla="val 25000"/>
                <a:gd name="vf" fmla="val 11547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Hexagon 4"/>
            <p:cNvSpPr/>
            <p:nvPr/>
          </p:nvSpPr>
          <p:spPr>
            <a:xfrm>
              <a:off x="4578018" y="974797"/>
              <a:ext cx="1639070" cy="14926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1910" tIns="41910" rIns="41910" bIns="41910" numCol="1" spcCol="1270" anchor="ctr" anchorCtr="0">
              <a:noAutofit/>
            </a:bodyPr>
            <a:lstStyle/>
            <a:p>
              <a:pPr algn="ctr" defTabSz="488950" fontAlgn="base">
                <a:lnSpc>
                  <a:spcPct val="90000"/>
                </a:lnSpc>
                <a:spcBef>
                  <a:spcPct val="0"/>
                </a:spcBef>
                <a:spcAft>
                  <a:spcPct val="35000"/>
                </a:spcAft>
              </a:pPr>
              <a:r>
                <a:rPr lang="en-AU" sz="1600" dirty="0">
                  <a:solidFill>
                    <a:prstClr val="black"/>
                  </a:solidFill>
                </a:rPr>
                <a:t>Ministry Institutional Capacity, two way communication, vulnerability assessments, data access and sharing, information knowledge management, community work plans, preparation and preparedness levels, access to timely warnings and advisories</a:t>
              </a:r>
            </a:p>
          </p:txBody>
        </p:sp>
      </p:grpSp>
      <p:grpSp>
        <p:nvGrpSpPr>
          <p:cNvPr id="7" name="Group 6"/>
          <p:cNvGrpSpPr/>
          <p:nvPr/>
        </p:nvGrpSpPr>
        <p:grpSpPr>
          <a:xfrm>
            <a:off x="5101318" y="278077"/>
            <a:ext cx="3313880" cy="3244839"/>
            <a:chOff x="1008519" y="233101"/>
            <a:chExt cx="2163264" cy="1881165"/>
          </a:xfrm>
          <a:scene3d>
            <a:camera prst="orthographicFront"/>
            <a:lightRig rig="flat" dir="t"/>
          </a:scene3d>
        </p:grpSpPr>
        <p:sp>
          <p:nvSpPr>
            <p:cNvPr id="8" name="Hexagon 7"/>
            <p:cNvSpPr/>
            <p:nvPr/>
          </p:nvSpPr>
          <p:spPr>
            <a:xfrm rot="5400000">
              <a:off x="1149568" y="92052"/>
              <a:ext cx="1881165" cy="2163264"/>
            </a:xfrm>
            <a:prstGeom prst="hexagon">
              <a:avLst>
                <a:gd name="adj" fmla="val 25000"/>
                <a:gd name="vf" fmla="val 115470"/>
              </a:avLst>
            </a:prstGeom>
            <a:sp3d prstMaterial="dkEdge">
              <a:bevelT w="8200" h="38100"/>
            </a:sp3d>
          </p:spPr>
          <p:style>
            <a:lnRef idx="1">
              <a:schemeClr val="accent3"/>
            </a:lnRef>
            <a:fillRef idx="2">
              <a:schemeClr val="accent3"/>
            </a:fillRef>
            <a:effectRef idx="1">
              <a:schemeClr val="accent3"/>
            </a:effectRef>
            <a:fontRef idx="minor">
              <a:schemeClr val="dk1"/>
            </a:fontRef>
          </p:style>
        </p:sp>
        <p:sp>
          <p:nvSpPr>
            <p:cNvPr id="9" name="Hexagon 4"/>
            <p:cNvSpPr/>
            <p:nvPr/>
          </p:nvSpPr>
          <p:spPr>
            <a:xfrm>
              <a:off x="1369063" y="546630"/>
              <a:ext cx="1442176" cy="12541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algn="ctr" defTabSz="622300" fontAlgn="base">
                <a:lnSpc>
                  <a:spcPct val="90000"/>
                </a:lnSpc>
                <a:spcBef>
                  <a:spcPct val="0"/>
                </a:spcBef>
                <a:spcAft>
                  <a:spcPct val="35000"/>
                </a:spcAft>
              </a:pPr>
              <a:r>
                <a:rPr lang="en-AU" sz="1600" dirty="0">
                  <a:solidFill>
                    <a:prstClr val="black"/>
                  </a:solidFill>
                </a:rPr>
                <a:t>Farming systems, PAR, Acceptable choices of risk, community development plans, two way communication, traditional knowledge, preparation and preparedness levels</a:t>
              </a:r>
            </a:p>
          </p:txBody>
        </p:sp>
      </p:grpSp>
      <p:grpSp>
        <p:nvGrpSpPr>
          <p:cNvPr id="10" name="Group 9"/>
          <p:cNvGrpSpPr/>
          <p:nvPr/>
        </p:nvGrpSpPr>
        <p:grpSpPr>
          <a:xfrm>
            <a:off x="2483768" y="2492896"/>
            <a:ext cx="4032448" cy="4320480"/>
            <a:chOff x="4168251" y="601644"/>
            <a:chExt cx="2458604" cy="2238916"/>
          </a:xfrm>
          <a:scene3d>
            <a:camera prst="orthographicFront"/>
            <a:lightRig rig="flat" dir="t"/>
          </a:scene3d>
        </p:grpSpPr>
        <p:sp>
          <p:nvSpPr>
            <p:cNvPr id="12" name="Hexagon 4"/>
            <p:cNvSpPr/>
            <p:nvPr/>
          </p:nvSpPr>
          <p:spPr>
            <a:xfrm>
              <a:off x="4578018" y="974797"/>
              <a:ext cx="1639070" cy="1492610"/>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41910" tIns="41910" rIns="41910" bIns="41910" numCol="1" spcCol="1270" anchor="ctr" anchorCtr="0">
              <a:noAutofit/>
            </a:bodyPr>
            <a:lstStyle/>
            <a:p>
              <a:pPr algn="ctr" defTabSz="311150" fontAlgn="base">
                <a:lnSpc>
                  <a:spcPct val="90000"/>
                </a:lnSpc>
                <a:spcBef>
                  <a:spcPct val="0"/>
                </a:spcBef>
                <a:spcAft>
                  <a:spcPct val="35000"/>
                </a:spcAft>
              </a:pPr>
              <a:r>
                <a:rPr lang="en-AU" sz="1600" dirty="0">
                  <a:solidFill>
                    <a:prstClr val="black"/>
                  </a:solidFill>
                </a:rPr>
                <a:t>Dynamic soil maps, water availability maps, understanding nature of risks, access to timely warnings and advisories, demand-side driven, crop diversification, PAR, data access and sharing, traditional knowledge, sunshine and rainfall data, observing network stations, formatting standards, research data and info sharing</a:t>
              </a:r>
            </a:p>
          </p:txBody>
        </p:sp>
        <p:sp>
          <p:nvSpPr>
            <p:cNvPr id="11" name="Hexagon 10"/>
            <p:cNvSpPr/>
            <p:nvPr/>
          </p:nvSpPr>
          <p:spPr>
            <a:xfrm rot="5400000">
              <a:off x="4278095" y="491800"/>
              <a:ext cx="2238916" cy="2458604"/>
            </a:xfrm>
            <a:prstGeom prst="hexagon">
              <a:avLst>
                <a:gd name="adj" fmla="val 25000"/>
                <a:gd name="vf" fmla="val 115470"/>
              </a:avLst>
            </a:prstGeom>
          </p:spPr>
          <p:style>
            <a:lnRef idx="1">
              <a:schemeClr val="accent6"/>
            </a:lnRef>
            <a:fillRef idx="2">
              <a:schemeClr val="accent6"/>
            </a:fillRef>
            <a:effectRef idx="1">
              <a:schemeClr val="accent6"/>
            </a:effectRef>
            <a:fontRef idx="minor">
              <a:schemeClr val="dk1"/>
            </a:fontRef>
          </p:style>
        </p:sp>
      </p:grpSp>
      <p:pic>
        <p:nvPicPr>
          <p:cNvPr id="14" name="Picture 13" descr="IMG_4017_f.JPG"/>
          <p:cNvPicPr>
            <a:picLocks noChangeAspect="1"/>
          </p:cNvPicPr>
          <p:nvPr/>
        </p:nvPicPr>
        <p:blipFill>
          <a:blip r:embed="rId2" cstate="print"/>
          <a:stretch>
            <a:fillRect/>
          </a:stretch>
        </p:blipFill>
        <p:spPr>
          <a:xfrm>
            <a:off x="35496" y="4149080"/>
            <a:ext cx="2304256" cy="2068890"/>
          </a:xfrm>
          <a:prstGeom prst="rect">
            <a:avLst/>
          </a:prstGeom>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131" y="3617645"/>
            <a:ext cx="2341365" cy="3123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934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7504" y="116632"/>
            <a:ext cx="3677574" cy="3567730"/>
            <a:chOff x="4168251" y="601644"/>
            <a:chExt cx="2458604" cy="2238916"/>
          </a:xfrm>
          <a:scene3d>
            <a:camera prst="orthographicFront"/>
            <a:lightRig rig="flat" dir="t"/>
          </a:scene3d>
        </p:grpSpPr>
        <p:sp>
          <p:nvSpPr>
            <p:cNvPr id="5" name="Hexagon 4"/>
            <p:cNvSpPr/>
            <p:nvPr/>
          </p:nvSpPr>
          <p:spPr>
            <a:xfrm rot="5400000">
              <a:off x="4278095" y="491800"/>
              <a:ext cx="2238916" cy="2458604"/>
            </a:xfrm>
            <a:prstGeom prst="hexagon">
              <a:avLst>
                <a:gd name="adj" fmla="val 25000"/>
                <a:gd name="vf" fmla="val 11547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Hexagon 4"/>
            <p:cNvSpPr/>
            <p:nvPr/>
          </p:nvSpPr>
          <p:spPr>
            <a:xfrm>
              <a:off x="4578018" y="974797"/>
              <a:ext cx="1639070" cy="14926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1910" tIns="41910" rIns="41910" bIns="41910" numCol="1" spcCol="1270" anchor="ctr" anchorCtr="0">
              <a:noAutofit/>
            </a:bodyPr>
            <a:lstStyle/>
            <a:p>
              <a:pPr algn="ctr" defTabSz="488950" fontAlgn="base">
                <a:lnSpc>
                  <a:spcPct val="90000"/>
                </a:lnSpc>
                <a:spcBef>
                  <a:spcPct val="0"/>
                </a:spcBef>
                <a:spcAft>
                  <a:spcPct val="35000"/>
                </a:spcAft>
              </a:pPr>
              <a:r>
                <a:rPr lang="en-AU" sz="1600" dirty="0" err="1">
                  <a:solidFill>
                    <a:prstClr val="black"/>
                  </a:solidFill>
                </a:rPr>
                <a:t>Agromet</a:t>
              </a:r>
              <a:r>
                <a:rPr lang="en-AU" sz="1600" dirty="0">
                  <a:solidFill>
                    <a:prstClr val="black"/>
                  </a:solidFill>
                </a:rPr>
                <a:t> Advisory Committee, Joint Climate Forecasting, MOUs, LOAs, Policy and Planning Consultation, </a:t>
              </a:r>
              <a:r>
                <a:rPr lang="en-AU" sz="1600" dirty="0" err="1">
                  <a:solidFill>
                    <a:prstClr val="black"/>
                  </a:solidFill>
                </a:rPr>
                <a:t>AgroMet</a:t>
              </a:r>
              <a:r>
                <a:rPr lang="en-AU" sz="1600" dirty="0">
                  <a:solidFill>
                    <a:prstClr val="black"/>
                  </a:solidFill>
                </a:rPr>
                <a:t> Summit, data and information policies, research, resources limit development </a:t>
              </a:r>
            </a:p>
          </p:txBody>
        </p:sp>
      </p:grpSp>
      <p:grpSp>
        <p:nvGrpSpPr>
          <p:cNvPr id="7" name="Group 6"/>
          <p:cNvGrpSpPr/>
          <p:nvPr/>
        </p:nvGrpSpPr>
        <p:grpSpPr>
          <a:xfrm>
            <a:off x="5101318" y="278077"/>
            <a:ext cx="3313880" cy="3244839"/>
            <a:chOff x="1008519" y="233101"/>
            <a:chExt cx="2163264" cy="1881165"/>
          </a:xfrm>
          <a:scene3d>
            <a:camera prst="orthographicFront"/>
            <a:lightRig rig="flat" dir="t"/>
          </a:scene3d>
        </p:grpSpPr>
        <p:sp>
          <p:nvSpPr>
            <p:cNvPr id="8" name="Hexagon 7"/>
            <p:cNvSpPr/>
            <p:nvPr/>
          </p:nvSpPr>
          <p:spPr>
            <a:xfrm rot="5400000">
              <a:off x="1149568" y="92052"/>
              <a:ext cx="1881165" cy="2163264"/>
            </a:xfrm>
            <a:prstGeom prst="hexagon">
              <a:avLst>
                <a:gd name="adj" fmla="val 25000"/>
                <a:gd name="vf" fmla="val 115470"/>
              </a:avLst>
            </a:prstGeom>
            <a:sp3d prstMaterial="dkEdge">
              <a:bevelT w="8200" h="38100"/>
            </a:sp3d>
          </p:spPr>
          <p:style>
            <a:lnRef idx="1">
              <a:schemeClr val="accent3"/>
            </a:lnRef>
            <a:fillRef idx="2">
              <a:schemeClr val="accent3"/>
            </a:fillRef>
            <a:effectRef idx="1">
              <a:schemeClr val="accent3"/>
            </a:effectRef>
            <a:fontRef idx="minor">
              <a:schemeClr val="dk1"/>
            </a:fontRef>
          </p:style>
        </p:sp>
        <p:sp>
          <p:nvSpPr>
            <p:cNvPr id="9" name="Hexagon 4"/>
            <p:cNvSpPr/>
            <p:nvPr/>
          </p:nvSpPr>
          <p:spPr>
            <a:xfrm>
              <a:off x="1369063" y="546630"/>
              <a:ext cx="1442176" cy="12541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algn="ctr" defTabSz="622300" fontAlgn="base">
                <a:lnSpc>
                  <a:spcPct val="90000"/>
                </a:lnSpc>
                <a:spcBef>
                  <a:spcPct val="0"/>
                </a:spcBef>
                <a:spcAft>
                  <a:spcPct val="35000"/>
                </a:spcAft>
              </a:pPr>
              <a:r>
                <a:rPr lang="en-AU" sz="1600" dirty="0">
                  <a:solidFill>
                    <a:prstClr val="black"/>
                  </a:solidFill>
                </a:rPr>
                <a:t>Traditional knowledge, two way communications, observation networks, seasonal/harvest calendars, realistic expectations, farmer field schools</a:t>
              </a:r>
            </a:p>
          </p:txBody>
        </p:sp>
      </p:grpSp>
      <p:grpSp>
        <p:nvGrpSpPr>
          <p:cNvPr id="10" name="Group 9"/>
          <p:cNvGrpSpPr/>
          <p:nvPr/>
        </p:nvGrpSpPr>
        <p:grpSpPr>
          <a:xfrm>
            <a:off x="2483768" y="2492896"/>
            <a:ext cx="4032448" cy="4320480"/>
            <a:chOff x="4168251" y="601644"/>
            <a:chExt cx="2458604" cy="2238916"/>
          </a:xfrm>
          <a:scene3d>
            <a:camera prst="orthographicFront"/>
            <a:lightRig rig="flat" dir="t"/>
          </a:scene3d>
        </p:grpSpPr>
        <p:sp>
          <p:nvSpPr>
            <p:cNvPr id="12" name="Hexagon 4"/>
            <p:cNvSpPr/>
            <p:nvPr/>
          </p:nvSpPr>
          <p:spPr>
            <a:xfrm>
              <a:off x="4578018" y="974797"/>
              <a:ext cx="1639070" cy="1492610"/>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41910" tIns="41910" rIns="41910" bIns="41910" numCol="1" spcCol="1270" anchor="ctr" anchorCtr="0">
              <a:noAutofit/>
            </a:bodyPr>
            <a:lstStyle/>
            <a:p>
              <a:pPr algn="ctr" defTabSz="311150" fontAlgn="base">
                <a:lnSpc>
                  <a:spcPct val="90000"/>
                </a:lnSpc>
                <a:spcBef>
                  <a:spcPct val="0"/>
                </a:spcBef>
                <a:spcAft>
                  <a:spcPct val="35000"/>
                </a:spcAft>
              </a:pPr>
              <a:r>
                <a:rPr lang="en-AU" sz="1600" dirty="0">
                  <a:solidFill>
                    <a:prstClr val="black"/>
                  </a:solidFill>
                </a:rPr>
                <a:t>Agriculture data (crops, yields, soils etc.), Climate databases, resources limit development, extreme events and impact forecasting, forecasting is not an exact science, realistic expectations, communications strategies</a:t>
              </a:r>
            </a:p>
          </p:txBody>
        </p:sp>
        <p:sp>
          <p:nvSpPr>
            <p:cNvPr id="11" name="Hexagon 10"/>
            <p:cNvSpPr/>
            <p:nvPr/>
          </p:nvSpPr>
          <p:spPr>
            <a:xfrm rot="5400000">
              <a:off x="4278095" y="491800"/>
              <a:ext cx="2238916" cy="2458604"/>
            </a:xfrm>
            <a:prstGeom prst="hexagon">
              <a:avLst>
                <a:gd name="adj" fmla="val 25000"/>
                <a:gd name="vf" fmla="val 115470"/>
              </a:avLst>
            </a:prstGeom>
          </p:spPr>
          <p:style>
            <a:lnRef idx="1">
              <a:schemeClr val="accent6"/>
            </a:lnRef>
            <a:fillRef idx="2">
              <a:schemeClr val="accent6"/>
            </a:fillRef>
            <a:effectRef idx="1">
              <a:schemeClr val="accent6"/>
            </a:effectRef>
            <a:fontRef idx="minor">
              <a:schemeClr val="dk1"/>
            </a:fontRef>
          </p:style>
        </p:sp>
      </p:grpSp>
      <p:pic>
        <p:nvPicPr>
          <p:cNvPr id="14" name="Picture 31" descr="P1010051">
            <a:hlinkHover r:id="" action="ppaction://noaction" highlightClick="1"/>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365104"/>
            <a:ext cx="2243336" cy="1682502"/>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extLst>
              <p:ext uri="{D42A27DB-BD31-4B8C-83A1-F6EECF244321}">
                <p14:modId xmlns:p14="http://schemas.microsoft.com/office/powerpoint/2010/main" val="2476544509"/>
              </p:ext>
            </p:extLst>
          </p:nvPr>
        </p:nvGraphicFramePr>
        <p:xfrm>
          <a:off x="6831334" y="3563777"/>
          <a:ext cx="2061146" cy="3105583"/>
        </p:xfrm>
        <a:graphic>
          <a:graphicData uri="http://schemas.openxmlformats.org/presentationml/2006/ole">
            <mc:AlternateContent xmlns:mc="http://schemas.openxmlformats.org/markup-compatibility/2006">
              <mc:Choice xmlns:v="urn:schemas-microsoft-com:vml" Requires="v">
                <p:oleObj spid="_x0000_s2060" name="Photo Editor Photo" r:id="rId4" imgW="8345065" imgH="12571429" progId="MSPhotoEd.3">
                  <p:embed/>
                </p:oleObj>
              </mc:Choice>
              <mc:Fallback>
                <p:oleObj name="Photo Editor Photo" r:id="rId4" imgW="8345065" imgH="125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1334" y="3563777"/>
                        <a:ext cx="2061146" cy="3105583"/>
                      </a:xfrm>
                      <a:prstGeom prst="rect">
                        <a:avLst/>
                      </a:prstGeom>
                      <a:noFill/>
                      <a:ln>
                        <a:solidFill>
                          <a:schemeClr val="tx1"/>
                        </a:solidFill>
                      </a:ln>
                      <a:effectLst/>
                    </p:spPr>
                  </p:pic>
                </p:oleObj>
              </mc:Fallback>
            </mc:AlternateContent>
          </a:graphicData>
        </a:graphic>
      </p:graphicFrame>
    </p:spTree>
    <p:extLst>
      <p:ext uri="{BB962C8B-B14F-4D97-AF65-F5344CB8AC3E}">
        <p14:creationId xmlns:p14="http://schemas.microsoft.com/office/powerpoint/2010/main" val="3548812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74506957"/>
              </p:ext>
            </p:extLst>
          </p:nvPr>
        </p:nvGraphicFramePr>
        <p:xfrm>
          <a:off x="539552" y="105273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45618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national</a:t>
            </a:r>
            <a:endParaRPr lang="en-AU" dirty="0"/>
          </a:p>
        </p:txBody>
      </p:sp>
      <p:sp>
        <p:nvSpPr>
          <p:cNvPr id="3" name="Content Placeholder 2"/>
          <p:cNvSpPr>
            <a:spLocks noGrp="1"/>
          </p:cNvSpPr>
          <p:nvPr>
            <p:ph idx="1"/>
          </p:nvPr>
        </p:nvSpPr>
        <p:spPr/>
        <p:txBody>
          <a:bodyPr>
            <a:normAutofit/>
          </a:bodyPr>
          <a:lstStyle/>
          <a:p>
            <a:r>
              <a:rPr lang="en-AU" dirty="0" smtClean="0"/>
              <a:t>Agriculture and Met meeting each other!</a:t>
            </a:r>
          </a:p>
          <a:p>
            <a:r>
              <a:rPr lang="en-AU" dirty="0" smtClean="0"/>
              <a:t>Capturing and sharing of best practices (national experiences, lessons learnt, peer to </a:t>
            </a:r>
            <a:r>
              <a:rPr lang="en-AU" dirty="0"/>
              <a:t>peer training, </a:t>
            </a:r>
            <a:r>
              <a:rPr lang="en-AU" dirty="0" smtClean="0"/>
              <a:t>national policy/planning/coordination </a:t>
            </a:r>
            <a:r>
              <a:rPr lang="en-AU" dirty="0"/>
              <a:t>guidelines and </a:t>
            </a:r>
            <a:r>
              <a:rPr lang="en-AU" dirty="0" smtClean="0"/>
              <a:t>requirements)</a:t>
            </a:r>
          </a:p>
          <a:p>
            <a:r>
              <a:rPr lang="en-AU" dirty="0" smtClean="0"/>
              <a:t>Creating/formalizing new partnerships and workspaces</a:t>
            </a:r>
          </a:p>
          <a:p>
            <a:endParaRPr lang="en-AU" dirty="0"/>
          </a:p>
          <a:p>
            <a:r>
              <a:rPr lang="en-AU" dirty="0" smtClean="0"/>
              <a:t>E.g. Tonga/Vanuatu/Samoa guiding principles and manual for MAF/MET formal engagement, sharing info/data principles, user engagement, shared communication plans, shared research priorities etc.</a:t>
            </a:r>
            <a:endParaRPr lang="en-AU" dirty="0"/>
          </a:p>
        </p:txBody>
      </p:sp>
    </p:spTree>
    <p:extLst>
      <p:ext uri="{BB962C8B-B14F-4D97-AF65-F5344CB8AC3E}">
        <p14:creationId xmlns:p14="http://schemas.microsoft.com/office/powerpoint/2010/main" val="2888525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regional</a:t>
            </a:r>
            <a:endParaRPr lang="en-AU" dirty="0"/>
          </a:p>
        </p:txBody>
      </p:sp>
      <p:sp>
        <p:nvSpPr>
          <p:cNvPr id="3" name="Content Placeholder 2"/>
          <p:cNvSpPr>
            <a:spLocks noGrp="1"/>
          </p:cNvSpPr>
          <p:nvPr>
            <p:ph idx="1"/>
          </p:nvPr>
        </p:nvSpPr>
        <p:spPr/>
        <p:txBody>
          <a:bodyPr>
            <a:normAutofit fontScale="92500" lnSpcReduction="10000"/>
          </a:bodyPr>
          <a:lstStyle/>
          <a:p>
            <a:r>
              <a:rPr lang="en-AU" dirty="0" smtClean="0"/>
              <a:t>Supporting actions by regional agencies in support of national level efforts</a:t>
            </a:r>
          </a:p>
          <a:p>
            <a:r>
              <a:rPr lang="en-AU" dirty="0" smtClean="0"/>
              <a:t>Resource mobilization, identifying new opportunities, leveraging existing activities in-country, e.g. capacity building programmes, facilitation of peer to peer exchanges/training, policy/planning/coordination guidelines and requirements</a:t>
            </a:r>
          </a:p>
          <a:p>
            <a:r>
              <a:rPr lang="en-AU" dirty="0" smtClean="0"/>
              <a:t>Terming this piece in partner/donor programmes</a:t>
            </a:r>
          </a:p>
          <a:p>
            <a:endParaRPr lang="en-AU" dirty="0"/>
          </a:p>
          <a:p>
            <a:r>
              <a:rPr lang="en-AU" dirty="0" smtClean="0"/>
              <a:t>Example: Existing SPC/FAO/SPREP/NIWA programmes in demo countries, existing funding opportunities, engaging WMO in </a:t>
            </a:r>
            <a:r>
              <a:rPr lang="en-AU" dirty="0" err="1" smtClean="0"/>
              <a:t>CAgM</a:t>
            </a:r>
            <a:r>
              <a:rPr lang="en-AU" dirty="0" smtClean="0"/>
              <a:t>, RAV CS-Ag, SPC/SPREP/FAO under FSPF, SPREP under PICS Panel and PMC/PIMS</a:t>
            </a:r>
          </a:p>
          <a:p>
            <a:endParaRPr lang="en-AU" dirty="0" smtClean="0"/>
          </a:p>
          <a:p>
            <a:endParaRPr lang="en-AU" dirty="0"/>
          </a:p>
        </p:txBody>
      </p:sp>
    </p:spTree>
    <p:extLst>
      <p:ext uri="{BB962C8B-B14F-4D97-AF65-F5344CB8AC3E}">
        <p14:creationId xmlns:p14="http://schemas.microsoft.com/office/powerpoint/2010/main" val="25126053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a:t>
            </a:r>
            <a:r>
              <a:rPr lang="en-AU" dirty="0" smtClean="0"/>
              <a:t>roof of concept</a:t>
            </a:r>
            <a:endParaRPr lang="en-AU" dirty="0"/>
          </a:p>
        </p:txBody>
      </p:sp>
      <p:sp>
        <p:nvSpPr>
          <p:cNvPr id="3" name="Content Placeholder 2"/>
          <p:cNvSpPr>
            <a:spLocks noGrp="1"/>
          </p:cNvSpPr>
          <p:nvPr>
            <p:ph idx="1"/>
          </p:nvPr>
        </p:nvSpPr>
        <p:spPr/>
        <p:txBody>
          <a:bodyPr/>
          <a:lstStyle/>
          <a:p>
            <a:r>
              <a:rPr lang="en-AU" dirty="0" smtClean="0"/>
              <a:t>Demonstration/learning around an ‘event’ for joint collaboration. </a:t>
            </a:r>
          </a:p>
          <a:p>
            <a:endParaRPr lang="en-AU" dirty="0"/>
          </a:p>
          <a:p>
            <a:r>
              <a:rPr lang="en-AU" dirty="0" smtClean="0"/>
              <a:t>Example: </a:t>
            </a:r>
            <a:r>
              <a:rPr lang="en-AU" dirty="0"/>
              <a:t>Drought seems the most highly rated risk hazard to agriculture services</a:t>
            </a:r>
            <a:r>
              <a:rPr lang="en-AU" dirty="0" smtClean="0"/>
              <a:t>. Case study approach and experiences developed in countries, support from ext. agencies</a:t>
            </a:r>
            <a:endParaRPr lang="en-AU" dirty="0"/>
          </a:p>
          <a:p>
            <a:endParaRPr lang="en-AU" dirty="0"/>
          </a:p>
        </p:txBody>
      </p:sp>
    </p:spTree>
    <p:extLst>
      <p:ext uri="{BB962C8B-B14F-4D97-AF65-F5344CB8AC3E}">
        <p14:creationId xmlns:p14="http://schemas.microsoft.com/office/powerpoint/2010/main" val="40887184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490066"/>
          </a:xfrm>
        </p:spPr>
        <p:txBody>
          <a:bodyPr>
            <a:normAutofit fontScale="90000"/>
          </a:bodyPr>
          <a:lstStyle/>
          <a:p>
            <a:r>
              <a:rPr lang="en-AU" dirty="0"/>
              <a:t>FOOD SECURITY </a:t>
            </a:r>
            <a:r>
              <a:rPr lang="en-AU" dirty="0" smtClean="0"/>
              <a:t>DIMENSIONS</a:t>
            </a:r>
            <a:endParaRPr lang="en-AU" dirty="0"/>
          </a:p>
        </p:txBody>
      </p:sp>
      <p:sp>
        <p:nvSpPr>
          <p:cNvPr id="5" name="Isosceles Triangle 4"/>
          <p:cNvSpPr/>
          <p:nvPr/>
        </p:nvSpPr>
        <p:spPr>
          <a:xfrm>
            <a:off x="0" y="606698"/>
            <a:ext cx="9108504" cy="2030214"/>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457200" fontAlgn="base">
              <a:spcBef>
                <a:spcPct val="0"/>
              </a:spcBef>
              <a:spcAft>
                <a:spcPct val="0"/>
              </a:spcAft>
            </a:pPr>
            <a:endParaRPr lang="en-AU">
              <a:solidFill>
                <a:prstClr val="white"/>
              </a:solidFill>
            </a:endParaRPr>
          </a:p>
        </p:txBody>
      </p:sp>
      <p:sp>
        <p:nvSpPr>
          <p:cNvPr id="6" name="Flowchart: Process 5"/>
          <p:cNvSpPr/>
          <p:nvPr/>
        </p:nvSpPr>
        <p:spPr>
          <a:xfrm>
            <a:off x="179512" y="2636912"/>
            <a:ext cx="2232248" cy="3816424"/>
          </a:xfrm>
          <a:prstGeom prst="flowChart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fontAlgn="base">
              <a:spcBef>
                <a:spcPct val="0"/>
              </a:spcBef>
              <a:spcAft>
                <a:spcPct val="0"/>
              </a:spcAft>
            </a:pPr>
            <a:endParaRPr lang="en-AU">
              <a:solidFill>
                <a:prstClr val="white"/>
              </a:solidFill>
            </a:endParaRPr>
          </a:p>
        </p:txBody>
      </p:sp>
      <p:sp>
        <p:nvSpPr>
          <p:cNvPr id="7" name="Flowchart: Process 6"/>
          <p:cNvSpPr/>
          <p:nvPr/>
        </p:nvSpPr>
        <p:spPr>
          <a:xfrm>
            <a:off x="2555776" y="2636912"/>
            <a:ext cx="2088232" cy="3816424"/>
          </a:xfrm>
          <a:prstGeom prst="flowChart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457200" fontAlgn="base">
              <a:spcBef>
                <a:spcPct val="0"/>
              </a:spcBef>
              <a:spcAft>
                <a:spcPct val="0"/>
              </a:spcAft>
            </a:pPr>
            <a:endParaRPr lang="en-AU">
              <a:solidFill>
                <a:prstClr val="white"/>
              </a:solidFill>
            </a:endParaRPr>
          </a:p>
        </p:txBody>
      </p:sp>
      <p:sp>
        <p:nvSpPr>
          <p:cNvPr id="8" name="Flowchart: Process 7"/>
          <p:cNvSpPr/>
          <p:nvPr/>
        </p:nvSpPr>
        <p:spPr>
          <a:xfrm>
            <a:off x="4788024" y="2636912"/>
            <a:ext cx="2016224" cy="3816424"/>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57200" fontAlgn="base">
              <a:spcBef>
                <a:spcPct val="0"/>
              </a:spcBef>
              <a:spcAft>
                <a:spcPct val="0"/>
              </a:spcAft>
            </a:pPr>
            <a:endParaRPr lang="en-AU" dirty="0">
              <a:solidFill>
                <a:prstClr val="white"/>
              </a:solidFill>
            </a:endParaRPr>
          </a:p>
        </p:txBody>
      </p:sp>
      <p:sp>
        <p:nvSpPr>
          <p:cNvPr id="9" name="Flowchart: Process 8"/>
          <p:cNvSpPr/>
          <p:nvPr/>
        </p:nvSpPr>
        <p:spPr>
          <a:xfrm>
            <a:off x="6948264" y="2636912"/>
            <a:ext cx="1944216" cy="3816424"/>
          </a:xfrm>
          <a:prstGeom prst="flowChartProcess">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457200" fontAlgn="base">
              <a:spcBef>
                <a:spcPct val="0"/>
              </a:spcBef>
              <a:spcAft>
                <a:spcPct val="0"/>
              </a:spcAft>
            </a:pPr>
            <a:endParaRPr lang="en-AU">
              <a:solidFill>
                <a:prstClr val="white"/>
              </a:solidFill>
            </a:endParaRPr>
          </a:p>
        </p:txBody>
      </p:sp>
      <p:sp>
        <p:nvSpPr>
          <p:cNvPr id="10" name="TextBox 9"/>
          <p:cNvSpPr txBox="1"/>
          <p:nvPr/>
        </p:nvSpPr>
        <p:spPr>
          <a:xfrm>
            <a:off x="2291516" y="1681644"/>
            <a:ext cx="4549140" cy="523220"/>
          </a:xfrm>
          <a:prstGeom prst="rect">
            <a:avLst/>
          </a:prstGeom>
          <a:noFill/>
        </p:spPr>
        <p:txBody>
          <a:bodyPr wrap="square" rtlCol="0">
            <a:spAutoFit/>
          </a:bodyPr>
          <a:lstStyle/>
          <a:p>
            <a:pPr algn="ctr" defTabSz="457200" fontAlgn="base">
              <a:spcBef>
                <a:spcPct val="0"/>
              </a:spcBef>
              <a:spcAft>
                <a:spcPct val="0"/>
              </a:spcAft>
            </a:pPr>
            <a:r>
              <a:rPr lang="en-AU" sz="2800" b="1" dirty="0">
                <a:solidFill>
                  <a:prstClr val="black"/>
                </a:solidFill>
                <a:latin typeface="Arial" charset="0"/>
                <a:ea typeface="ＭＳ Ｐゴシック" pitchFamily="-110" charset="-128"/>
              </a:rPr>
              <a:t>FOOD SECURITY </a:t>
            </a:r>
          </a:p>
        </p:txBody>
      </p:sp>
      <p:sp>
        <p:nvSpPr>
          <p:cNvPr id="3" name="TextBox 2"/>
          <p:cNvSpPr txBox="1"/>
          <p:nvPr/>
        </p:nvSpPr>
        <p:spPr>
          <a:xfrm>
            <a:off x="162578" y="2665948"/>
            <a:ext cx="2232248" cy="2616101"/>
          </a:xfrm>
          <a:prstGeom prst="rect">
            <a:avLst/>
          </a:prstGeom>
          <a:noFill/>
        </p:spPr>
        <p:txBody>
          <a:bodyPr wrap="square" rtlCol="0">
            <a:spAutoFit/>
          </a:bodyPr>
          <a:lstStyle/>
          <a:p>
            <a:pPr defTabSz="457200" fontAlgn="base">
              <a:spcBef>
                <a:spcPct val="0"/>
              </a:spcBef>
              <a:spcAft>
                <a:spcPct val="0"/>
              </a:spcAft>
            </a:pPr>
            <a:r>
              <a:rPr lang="en-AU" sz="2000" b="1" u="sng" dirty="0">
                <a:solidFill>
                  <a:prstClr val="black"/>
                </a:solidFill>
                <a:latin typeface="Arial" charset="0"/>
                <a:ea typeface="ＭＳ Ｐゴシック" pitchFamily="-110" charset="-128"/>
              </a:rPr>
              <a:t>Food Availability</a:t>
            </a:r>
          </a:p>
          <a:p>
            <a:pPr defTabSz="457200" fontAlgn="base">
              <a:spcBef>
                <a:spcPct val="0"/>
              </a:spcBef>
              <a:spcAft>
                <a:spcPct val="0"/>
              </a:spcAft>
            </a:pPr>
            <a:endParaRPr lang="en-AU" b="1" u="sng" dirty="0">
              <a:solidFill>
                <a:prstClr val="black"/>
              </a:solidFill>
              <a:ea typeface="ＭＳ Ｐゴシック" pitchFamily="-110" charset="-128"/>
            </a:endParaRPr>
          </a:p>
          <a:p>
            <a:pPr marL="0" lvl="1" defTabSz="457200" fontAlgn="base">
              <a:spcBef>
                <a:spcPct val="0"/>
              </a:spcBef>
              <a:spcAft>
                <a:spcPct val="0"/>
              </a:spcAft>
            </a:pPr>
            <a:r>
              <a:rPr lang="en-AU" dirty="0">
                <a:solidFill>
                  <a:prstClr val="black"/>
                </a:solidFill>
                <a:ea typeface="ＭＳ Ｐゴシック" pitchFamily="-110" charset="-128"/>
              </a:rPr>
              <a:t>Refers to </a:t>
            </a:r>
            <a:r>
              <a:rPr lang="en-AU" u="sng" dirty="0">
                <a:solidFill>
                  <a:srgbClr val="0070C0"/>
                </a:solidFill>
                <a:ea typeface="ＭＳ Ｐゴシック" pitchFamily="-110" charset="-128"/>
              </a:rPr>
              <a:t>“Sufficient”</a:t>
            </a:r>
            <a:r>
              <a:rPr lang="en-AU" dirty="0">
                <a:solidFill>
                  <a:prstClr val="black"/>
                </a:solidFill>
                <a:ea typeface="ＭＳ Ｐゴシック" pitchFamily="-110" charset="-128"/>
              </a:rPr>
              <a:t> amount of food that is present in a country/area through local food production  and imports or food aid</a:t>
            </a:r>
            <a:endParaRPr lang="en-AU" b="1" u="sng" dirty="0">
              <a:solidFill>
                <a:prstClr val="black"/>
              </a:solidFill>
              <a:ea typeface="ＭＳ Ｐゴシック" pitchFamily="-110" charset="-128"/>
            </a:endParaRPr>
          </a:p>
        </p:txBody>
      </p:sp>
      <p:sp>
        <p:nvSpPr>
          <p:cNvPr id="15" name="TextBox 14"/>
          <p:cNvSpPr txBox="1"/>
          <p:nvPr/>
        </p:nvSpPr>
        <p:spPr>
          <a:xfrm>
            <a:off x="2555776" y="2665948"/>
            <a:ext cx="2232248" cy="3231654"/>
          </a:xfrm>
          <a:prstGeom prst="rect">
            <a:avLst/>
          </a:prstGeom>
          <a:noFill/>
        </p:spPr>
        <p:txBody>
          <a:bodyPr wrap="square" rtlCol="0">
            <a:spAutoFit/>
          </a:bodyPr>
          <a:lstStyle/>
          <a:p>
            <a:pPr defTabSz="457200" fontAlgn="base">
              <a:spcBef>
                <a:spcPct val="0"/>
              </a:spcBef>
              <a:spcAft>
                <a:spcPct val="0"/>
              </a:spcAft>
            </a:pPr>
            <a:r>
              <a:rPr lang="en-AU" sz="2400" b="1" u="sng" dirty="0">
                <a:solidFill>
                  <a:prstClr val="black"/>
                </a:solidFill>
                <a:ea typeface="ＭＳ Ｐゴシック" pitchFamily="-110" charset="-128"/>
              </a:rPr>
              <a:t>Food  Access</a:t>
            </a:r>
          </a:p>
          <a:p>
            <a:pPr defTabSz="457200" fontAlgn="base">
              <a:spcBef>
                <a:spcPct val="0"/>
              </a:spcBef>
              <a:spcAft>
                <a:spcPct val="0"/>
              </a:spcAft>
            </a:pPr>
            <a:endParaRPr lang="en-AU" b="1" u="sng" dirty="0">
              <a:solidFill>
                <a:prstClr val="black"/>
              </a:solidFill>
              <a:ea typeface="ＭＳ Ｐゴシック" pitchFamily="-110" charset="-128"/>
            </a:endParaRPr>
          </a:p>
          <a:p>
            <a:pPr defTabSz="457200" fontAlgn="base">
              <a:spcBef>
                <a:spcPct val="0"/>
              </a:spcBef>
              <a:spcAft>
                <a:spcPct val="0"/>
              </a:spcAft>
            </a:pPr>
            <a:r>
              <a:rPr lang="en-AU" dirty="0">
                <a:solidFill>
                  <a:prstClr val="black"/>
                </a:solidFill>
                <a:ea typeface="ＭＳ Ｐゴシック" pitchFamily="-110" charset="-128"/>
              </a:rPr>
              <a:t>Refers to </a:t>
            </a:r>
            <a:r>
              <a:rPr lang="en-AU" dirty="0">
                <a:solidFill>
                  <a:srgbClr val="0070C0"/>
                </a:solidFill>
                <a:ea typeface="ＭＳ Ｐゴシック" pitchFamily="-110" charset="-128"/>
              </a:rPr>
              <a:t>“</a:t>
            </a:r>
            <a:r>
              <a:rPr lang="en-AU" u="sng" dirty="0">
                <a:solidFill>
                  <a:srgbClr val="0070C0"/>
                </a:solidFill>
                <a:ea typeface="ＭＳ Ｐゴシック" pitchFamily="-110" charset="-128"/>
              </a:rPr>
              <a:t>physical, social and economic access</a:t>
            </a:r>
            <a:r>
              <a:rPr lang="en-AU" dirty="0">
                <a:solidFill>
                  <a:srgbClr val="0070C0"/>
                </a:solidFill>
                <a:ea typeface="ＭＳ Ｐゴシック" pitchFamily="-110" charset="-128"/>
              </a:rPr>
              <a:t>” </a:t>
            </a:r>
            <a:r>
              <a:rPr lang="en-AU" dirty="0">
                <a:solidFill>
                  <a:prstClr val="black"/>
                </a:solidFill>
                <a:ea typeface="ＭＳ Ｐゴシック" pitchFamily="-110" charset="-128"/>
              </a:rPr>
              <a:t>to acquire adequate amount of food consistently through  production, purchases, barter, borrowings</a:t>
            </a:r>
          </a:p>
          <a:p>
            <a:pPr defTabSz="457200" fontAlgn="base">
              <a:spcBef>
                <a:spcPct val="0"/>
              </a:spcBef>
              <a:spcAft>
                <a:spcPct val="0"/>
              </a:spcAft>
            </a:pPr>
            <a:endParaRPr lang="en-AU" b="1" u="sng" dirty="0">
              <a:solidFill>
                <a:prstClr val="black"/>
              </a:solidFill>
              <a:ea typeface="ＭＳ Ｐゴシック" pitchFamily="-110" charset="-128"/>
            </a:endParaRPr>
          </a:p>
        </p:txBody>
      </p:sp>
      <p:sp>
        <p:nvSpPr>
          <p:cNvPr id="16" name="TextBox 15"/>
          <p:cNvSpPr txBox="1"/>
          <p:nvPr/>
        </p:nvSpPr>
        <p:spPr>
          <a:xfrm>
            <a:off x="4811854" y="2665948"/>
            <a:ext cx="2056962" cy="2954655"/>
          </a:xfrm>
          <a:prstGeom prst="rect">
            <a:avLst/>
          </a:prstGeom>
          <a:noFill/>
        </p:spPr>
        <p:txBody>
          <a:bodyPr wrap="square" rtlCol="0">
            <a:spAutoFit/>
          </a:bodyPr>
          <a:lstStyle/>
          <a:p>
            <a:pPr defTabSz="457200" fontAlgn="base">
              <a:spcBef>
                <a:spcPct val="0"/>
              </a:spcBef>
              <a:spcAft>
                <a:spcPct val="0"/>
              </a:spcAft>
            </a:pPr>
            <a:r>
              <a:rPr lang="en-AU" sz="2200" b="1" u="sng" dirty="0">
                <a:solidFill>
                  <a:prstClr val="black"/>
                </a:solidFill>
                <a:ea typeface="ＭＳ Ｐゴシック" pitchFamily="-110" charset="-128"/>
              </a:rPr>
              <a:t>Food</a:t>
            </a:r>
            <a:r>
              <a:rPr lang="en-AU" sz="2400" b="1" u="sng" dirty="0">
                <a:solidFill>
                  <a:prstClr val="black"/>
                </a:solidFill>
                <a:ea typeface="ＭＳ Ｐゴシック" pitchFamily="-110" charset="-128"/>
              </a:rPr>
              <a:t> </a:t>
            </a:r>
            <a:r>
              <a:rPr lang="en-AU" sz="2200" b="1" u="sng" dirty="0">
                <a:solidFill>
                  <a:prstClr val="black"/>
                </a:solidFill>
                <a:ea typeface="ＭＳ Ｐゴシック" pitchFamily="-110" charset="-128"/>
              </a:rPr>
              <a:t>Utilisation</a:t>
            </a:r>
          </a:p>
          <a:p>
            <a:pPr defTabSz="457200" fontAlgn="base">
              <a:spcBef>
                <a:spcPct val="0"/>
              </a:spcBef>
              <a:spcAft>
                <a:spcPct val="0"/>
              </a:spcAft>
            </a:pPr>
            <a:endParaRPr lang="en-AU" dirty="0">
              <a:solidFill>
                <a:prstClr val="black"/>
              </a:solidFill>
              <a:ea typeface="ＭＳ Ｐゴシック" pitchFamily="-110" charset="-128"/>
            </a:endParaRPr>
          </a:p>
          <a:p>
            <a:pPr defTabSz="457200" fontAlgn="base">
              <a:spcBef>
                <a:spcPct val="0"/>
              </a:spcBef>
              <a:spcAft>
                <a:spcPct val="0"/>
              </a:spcAft>
            </a:pPr>
            <a:r>
              <a:rPr lang="en-AU" dirty="0">
                <a:solidFill>
                  <a:prstClr val="black"/>
                </a:solidFill>
                <a:ea typeface="ＭＳ Ｐゴシック" pitchFamily="-110" charset="-128"/>
              </a:rPr>
              <a:t>Refers to “</a:t>
            </a:r>
            <a:r>
              <a:rPr lang="en-AU" u="sng" dirty="0">
                <a:solidFill>
                  <a:srgbClr val="00B050"/>
                </a:solidFill>
                <a:ea typeface="ＭＳ Ｐゴシック" pitchFamily="-110" charset="-128"/>
              </a:rPr>
              <a:t>safe and nutritious food which meets dietary needs  for an active and healthy life</a:t>
            </a:r>
            <a:r>
              <a:rPr lang="en-AU" dirty="0">
                <a:solidFill>
                  <a:prstClr val="black"/>
                </a:solidFill>
                <a:ea typeface="ＭＳ Ｐゴシック" pitchFamily="-110" charset="-128"/>
              </a:rPr>
              <a:t>”</a:t>
            </a:r>
          </a:p>
          <a:p>
            <a:pPr defTabSz="457200" fontAlgn="base">
              <a:spcBef>
                <a:spcPct val="0"/>
              </a:spcBef>
              <a:spcAft>
                <a:spcPct val="0"/>
              </a:spcAft>
            </a:pPr>
            <a:endParaRPr lang="en-AU" dirty="0">
              <a:solidFill>
                <a:prstClr val="black"/>
              </a:solidFill>
              <a:ea typeface="ＭＳ Ｐゴシック" pitchFamily="-110" charset="-128"/>
            </a:endParaRPr>
          </a:p>
          <a:p>
            <a:pPr defTabSz="457200" fontAlgn="base">
              <a:spcBef>
                <a:spcPct val="0"/>
              </a:spcBef>
              <a:spcAft>
                <a:spcPct val="0"/>
              </a:spcAft>
            </a:pPr>
            <a:endParaRPr lang="en-AU" dirty="0">
              <a:solidFill>
                <a:prstClr val="black"/>
              </a:solidFill>
              <a:ea typeface="ＭＳ Ｐゴシック" pitchFamily="-110" charset="-128"/>
            </a:endParaRPr>
          </a:p>
        </p:txBody>
      </p:sp>
      <p:sp>
        <p:nvSpPr>
          <p:cNvPr id="17" name="TextBox 16"/>
          <p:cNvSpPr txBox="1"/>
          <p:nvPr/>
        </p:nvSpPr>
        <p:spPr>
          <a:xfrm>
            <a:off x="6953726" y="2665948"/>
            <a:ext cx="2088232" cy="2123658"/>
          </a:xfrm>
          <a:prstGeom prst="rect">
            <a:avLst/>
          </a:prstGeom>
          <a:noFill/>
        </p:spPr>
        <p:txBody>
          <a:bodyPr wrap="square" rtlCol="0">
            <a:spAutoFit/>
          </a:bodyPr>
          <a:lstStyle/>
          <a:p>
            <a:pPr defTabSz="457200" fontAlgn="base">
              <a:spcBef>
                <a:spcPct val="0"/>
              </a:spcBef>
              <a:spcAft>
                <a:spcPct val="0"/>
              </a:spcAft>
            </a:pPr>
            <a:r>
              <a:rPr lang="en-AU" sz="2400" b="1" u="sng" dirty="0">
                <a:solidFill>
                  <a:prstClr val="black"/>
                </a:solidFill>
                <a:ea typeface="ＭＳ Ｐゴシック" pitchFamily="-110" charset="-128"/>
              </a:rPr>
              <a:t>Food Stability</a:t>
            </a:r>
          </a:p>
          <a:p>
            <a:pPr defTabSz="457200" fontAlgn="base">
              <a:spcBef>
                <a:spcPct val="0"/>
              </a:spcBef>
              <a:spcAft>
                <a:spcPct val="0"/>
              </a:spcAft>
            </a:pPr>
            <a:endParaRPr lang="en-AU" b="1" u="sng" dirty="0">
              <a:solidFill>
                <a:prstClr val="black"/>
              </a:solidFill>
              <a:ea typeface="ＭＳ Ｐゴシック" pitchFamily="-110" charset="-128"/>
            </a:endParaRPr>
          </a:p>
          <a:p>
            <a:pPr defTabSz="457200" fontAlgn="base">
              <a:spcBef>
                <a:spcPct val="0"/>
              </a:spcBef>
              <a:spcAft>
                <a:spcPct val="0"/>
              </a:spcAft>
            </a:pPr>
            <a:r>
              <a:rPr lang="en-AU" dirty="0">
                <a:solidFill>
                  <a:prstClr val="black"/>
                </a:solidFill>
                <a:ea typeface="ＭＳ Ｐゴシック" pitchFamily="-110" charset="-128"/>
              </a:rPr>
              <a:t>Refers to </a:t>
            </a:r>
            <a:r>
              <a:rPr lang="en-AU" dirty="0">
                <a:solidFill>
                  <a:srgbClr val="0070C0"/>
                </a:solidFill>
                <a:ea typeface="ＭＳ Ｐゴシック" pitchFamily="-110" charset="-128"/>
              </a:rPr>
              <a:t>“</a:t>
            </a:r>
            <a:r>
              <a:rPr lang="en-AU" u="sng" dirty="0">
                <a:solidFill>
                  <a:srgbClr val="0070C0"/>
                </a:solidFill>
                <a:ea typeface="ＭＳ Ｐゴシック" pitchFamily="-110" charset="-128"/>
              </a:rPr>
              <a:t>at all times” </a:t>
            </a:r>
            <a:r>
              <a:rPr lang="en-AU" dirty="0">
                <a:solidFill>
                  <a:prstClr val="black"/>
                </a:solidFill>
                <a:ea typeface="ＭＳ Ｐゴシック" pitchFamily="-110" charset="-128"/>
              </a:rPr>
              <a:t>in the definition and applies to all 3 dimensions</a:t>
            </a:r>
          </a:p>
        </p:txBody>
      </p:sp>
    </p:spTree>
    <p:extLst>
      <p:ext uri="{BB962C8B-B14F-4D97-AF65-F5344CB8AC3E}">
        <p14:creationId xmlns:p14="http://schemas.microsoft.com/office/powerpoint/2010/main" val="2076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3" grpId="0"/>
      <p:bldP spid="15" grpId="0"/>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t>
            </a:r>
            <a:r>
              <a:rPr lang="en-AU" dirty="0" smtClean="0"/>
              <a:t>o, moving forward</a:t>
            </a:r>
            <a:endParaRPr lang="en-AU" dirty="0"/>
          </a:p>
        </p:txBody>
      </p:sp>
      <p:sp>
        <p:nvSpPr>
          <p:cNvPr id="3" name="Content Placeholder 2"/>
          <p:cNvSpPr>
            <a:spLocks noGrp="1"/>
          </p:cNvSpPr>
          <p:nvPr>
            <p:ph idx="1"/>
          </p:nvPr>
        </p:nvSpPr>
        <p:spPr/>
        <p:txBody>
          <a:bodyPr>
            <a:normAutofit/>
          </a:bodyPr>
          <a:lstStyle/>
          <a:p>
            <a:r>
              <a:rPr lang="en-AU" dirty="0" smtClean="0"/>
              <a:t>Workshop background, shared interest and concern for agricultural end user under weather and climate extremes pressure</a:t>
            </a:r>
          </a:p>
          <a:p>
            <a:r>
              <a:rPr lang="en-AU" dirty="0" smtClean="0"/>
              <a:t>Emerging work space of need identified, and requiring of some regional multi-agency ecosystem of support to national efforts</a:t>
            </a:r>
          </a:p>
          <a:p>
            <a:r>
              <a:rPr lang="en-AU" dirty="0" smtClean="0"/>
              <a:t>Identified some ‘low hanging fruit’ of achievable on ground activities (e.g. training), and opportunities (March 31 concept note to GFCS), key/priority areas for action</a:t>
            </a:r>
            <a:endParaRPr lang="en-AU" dirty="0"/>
          </a:p>
        </p:txBody>
      </p:sp>
    </p:spTree>
    <p:extLst>
      <p:ext uri="{BB962C8B-B14F-4D97-AF65-F5344CB8AC3E}">
        <p14:creationId xmlns:p14="http://schemas.microsoft.com/office/powerpoint/2010/main" val="10459360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 and affirmations</a:t>
            </a:r>
            <a:endParaRPr lang="en-AU" dirty="0"/>
          </a:p>
        </p:txBody>
      </p:sp>
      <p:sp>
        <p:nvSpPr>
          <p:cNvPr id="3" name="Content Placeholder 2"/>
          <p:cNvSpPr>
            <a:spLocks noGrp="1"/>
          </p:cNvSpPr>
          <p:nvPr>
            <p:ph idx="1"/>
          </p:nvPr>
        </p:nvSpPr>
        <p:spPr/>
        <p:txBody>
          <a:bodyPr>
            <a:normAutofit/>
          </a:bodyPr>
          <a:lstStyle/>
          <a:p>
            <a:r>
              <a:rPr lang="en-AU" dirty="0" smtClean="0"/>
              <a:t>There </a:t>
            </a:r>
            <a:r>
              <a:rPr lang="en-AU" b="1" dirty="0" smtClean="0"/>
              <a:t>exists a need </a:t>
            </a:r>
            <a:r>
              <a:rPr lang="en-AU" dirty="0" smtClean="0"/>
              <a:t>to support agricultural end users. Driving needs are many (productivity, total loss risks, commercial/subsistence livelihoods/food security). MAF and MET share the concern and each has supporting assets and capacities.</a:t>
            </a:r>
          </a:p>
          <a:p>
            <a:r>
              <a:rPr lang="en-AU" dirty="0" smtClean="0"/>
              <a:t>There is much to </a:t>
            </a:r>
            <a:r>
              <a:rPr lang="en-AU" b="1" dirty="0" smtClean="0"/>
              <a:t>share </a:t>
            </a:r>
            <a:r>
              <a:rPr lang="en-AU" dirty="0" smtClean="0"/>
              <a:t>with results in much </a:t>
            </a:r>
            <a:r>
              <a:rPr lang="en-AU" b="1" dirty="0" smtClean="0"/>
              <a:t>enhanced support </a:t>
            </a:r>
            <a:r>
              <a:rPr lang="en-AU" dirty="0" smtClean="0"/>
              <a:t>to the </a:t>
            </a:r>
            <a:r>
              <a:rPr lang="en-AU" b="1" dirty="0" smtClean="0"/>
              <a:t>end user</a:t>
            </a:r>
          </a:p>
          <a:p>
            <a:r>
              <a:rPr lang="en-AU" dirty="0" smtClean="0"/>
              <a:t>There </a:t>
            </a:r>
            <a:r>
              <a:rPr lang="en-AU" b="1" dirty="0" smtClean="0"/>
              <a:t>exists opportunities and interests </a:t>
            </a:r>
            <a:r>
              <a:rPr lang="en-AU" dirty="0" smtClean="0"/>
              <a:t>at regional level to support the ongoing national effort on the ground</a:t>
            </a:r>
          </a:p>
          <a:p>
            <a:endParaRPr lang="en-AU" dirty="0" smtClean="0"/>
          </a:p>
          <a:p>
            <a:endParaRPr lang="en-AU" dirty="0"/>
          </a:p>
        </p:txBody>
      </p:sp>
    </p:spTree>
    <p:extLst>
      <p:ext uri="{BB962C8B-B14F-4D97-AF65-F5344CB8AC3E}">
        <p14:creationId xmlns:p14="http://schemas.microsoft.com/office/powerpoint/2010/main" val="30599927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Moving Forward</a:t>
            </a:r>
            <a:br>
              <a:rPr lang="en-AU" dirty="0" smtClean="0"/>
            </a:br>
            <a:r>
              <a:rPr lang="en-AU" sz="3600" dirty="0" smtClean="0"/>
              <a:t>Where To From Here?</a:t>
            </a:r>
            <a:endParaRPr lang="en-AU" dirty="0"/>
          </a:p>
        </p:txBody>
      </p:sp>
      <p:sp>
        <p:nvSpPr>
          <p:cNvPr id="3" name="Content Placeholder 2"/>
          <p:cNvSpPr>
            <a:spLocks noGrp="1"/>
          </p:cNvSpPr>
          <p:nvPr>
            <p:ph idx="1"/>
          </p:nvPr>
        </p:nvSpPr>
        <p:spPr/>
        <p:txBody>
          <a:bodyPr/>
          <a:lstStyle/>
          <a:p>
            <a:r>
              <a:rPr lang="en-AU" dirty="0" smtClean="0"/>
              <a:t>Agencies (regional and national) need to term this relationship and interaction with each other as a collective e.g. PICS Panel, FSPF, PMC</a:t>
            </a:r>
          </a:p>
          <a:p>
            <a:r>
              <a:rPr lang="en-AU" dirty="0" smtClean="0"/>
              <a:t>Champions to form the collective </a:t>
            </a:r>
            <a:r>
              <a:rPr lang="en-AU" dirty="0" smtClean="0"/>
              <a:t>spearhead (at national and regional levels)</a:t>
            </a:r>
            <a:endParaRPr lang="en-AU" dirty="0" smtClean="0"/>
          </a:p>
          <a:p>
            <a:r>
              <a:rPr lang="en-AU" dirty="0" smtClean="0"/>
              <a:t>Highlighting risks/opportunities for the collective</a:t>
            </a:r>
          </a:p>
          <a:p>
            <a:r>
              <a:rPr lang="en-AU" dirty="0" smtClean="0"/>
              <a:t>Long term goals and vision?</a:t>
            </a:r>
          </a:p>
          <a:p>
            <a:r>
              <a:rPr lang="en-AU" dirty="0" smtClean="0"/>
              <a:t>Finally, an Action Plan? Needed or redundant?</a:t>
            </a:r>
          </a:p>
          <a:p>
            <a:pPr lvl="1"/>
            <a:r>
              <a:rPr lang="en-AU" dirty="0" smtClean="0"/>
              <a:t>A few options available</a:t>
            </a:r>
            <a:endParaRPr lang="en-AU" dirty="0"/>
          </a:p>
        </p:txBody>
      </p:sp>
    </p:spTree>
    <p:extLst>
      <p:ext uri="{BB962C8B-B14F-4D97-AF65-F5344CB8AC3E}">
        <p14:creationId xmlns:p14="http://schemas.microsoft.com/office/powerpoint/2010/main" val="28196256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Post Roundtable</a:t>
            </a:r>
            <a:endParaRPr lang="en-AU" dirty="0"/>
          </a:p>
        </p:txBody>
      </p:sp>
      <p:sp>
        <p:nvSpPr>
          <p:cNvPr id="3" name="Content Placeholder 2"/>
          <p:cNvSpPr>
            <a:spLocks noGrp="1"/>
          </p:cNvSpPr>
          <p:nvPr>
            <p:ph idx="1"/>
          </p:nvPr>
        </p:nvSpPr>
        <p:spPr/>
        <p:txBody>
          <a:bodyPr/>
          <a:lstStyle/>
          <a:p>
            <a:r>
              <a:rPr lang="en-AU" sz="2800" dirty="0" smtClean="0"/>
              <a:t>What have we learned from the first meeting of experts?</a:t>
            </a:r>
          </a:p>
          <a:p>
            <a:pPr lvl="1"/>
            <a:r>
              <a:rPr lang="en-AU" sz="2800" dirty="0" smtClean="0"/>
              <a:t>Boundaries and leadership</a:t>
            </a:r>
          </a:p>
          <a:p>
            <a:pPr lvl="1"/>
            <a:r>
              <a:rPr lang="en-AU" sz="2800" dirty="0" smtClean="0"/>
              <a:t>Policy contexts</a:t>
            </a:r>
          </a:p>
          <a:p>
            <a:pPr lvl="1"/>
            <a:r>
              <a:rPr lang="en-AU" sz="2800" dirty="0"/>
              <a:t>What can we demonstrate?</a:t>
            </a:r>
          </a:p>
          <a:p>
            <a:pPr lvl="1"/>
            <a:r>
              <a:rPr lang="en-AU" sz="2800" dirty="0" smtClean="0"/>
              <a:t>Opportunities</a:t>
            </a:r>
            <a:endParaRPr lang="en-AU" sz="2800" dirty="0"/>
          </a:p>
        </p:txBody>
      </p:sp>
    </p:spTree>
    <p:extLst>
      <p:ext uri="{BB962C8B-B14F-4D97-AF65-F5344CB8AC3E}">
        <p14:creationId xmlns:p14="http://schemas.microsoft.com/office/powerpoint/2010/main" val="3785320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have we learned</a:t>
            </a:r>
            <a:endParaRPr lang="en-AU" dirty="0"/>
          </a:p>
        </p:txBody>
      </p:sp>
      <p:sp>
        <p:nvSpPr>
          <p:cNvPr id="3" name="Content Placeholder 2"/>
          <p:cNvSpPr>
            <a:spLocks noGrp="1"/>
          </p:cNvSpPr>
          <p:nvPr>
            <p:ph idx="1"/>
          </p:nvPr>
        </p:nvSpPr>
        <p:spPr>
          <a:xfrm>
            <a:off x="434098" y="2060848"/>
            <a:ext cx="8229600" cy="4144963"/>
          </a:xfrm>
        </p:spPr>
        <p:txBody>
          <a:bodyPr/>
          <a:lstStyle/>
          <a:p>
            <a:r>
              <a:rPr lang="en-AU" sz="2800" dirty="0" smtClean="0"/>
              <a:t>Does data and information in both work areas exist?</a:t>
            </a:r>
          </a:p>
          <a:p>
            <a:endParaRPr lang="en-AU" sz="2800" dirty="0" smtClean="0"/>
          </a:p>
          <a:p>
            <a:r>
              <a:rPr lang="en-AU" sz="2800" dirty="0" smtClean="0"/>
              <a:t>Do we have the right contexts?</a:t>
            </a:r>
          </a:p>
          <a:p>
            <a:endParaRPr lang="en-AU" sz="2800" dirty="0" smtClean="0"/>
          </a:p>
          <a:p>
            <a:r>
              <a:rPr lang="en-AU" sz="2800" dirty="0" smtClean="0"/>
              <a:t>Do we have guidelines available?</a:t>
            </a:r>
          </a:p>
          <a:p>
            <a:endParaRPr lang="en-AU" sz="2800" dirty="0"/>
          </a:p>
          <a:p>
            <a:r>
              <a:rPr lang="en-AU" sz="2800" dirty="0" smtClean="0"/>
              <a:t>Why? Who? What? When? How?</a:t>
            </a:r>
          </a:p>
          <a:p>
            <a:endParaRPr lang="en-AU" sz="2800" dirty="0"/>
          </a:p>
        </p:txBody>
      </p:sp>
    </p:spTree>
    <p:extLst>
      <p:ext uri="{BB962C8B-B14F-4D97-AF65-F5344CB8AC3E}">
        <p14:creationId xmlns:p14="http://schemas.microsoft.com/office/powerpoint/2010/main" val="949597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Do we have expertise available?</a:t>
            </a:r>
            <a:endParaRPr lang="en-AU" dirty="0"/>
          </a:p>
        </p:txBody>
      </p:sp>
      <p:sp>
        <p:nvSpPr>
          <p:cNvPr id="3" name="Content Placeholder 2"/>
          <p:cNvSpPr>
            <a:spLocks noGrp="1"/>
          </p:cNvSpPr>
          <p:nvPr>
            <p:ph idx="1"/>
          </p:nvPr>
        </p:nvSpPr>
        <p:spPr/>
        <p:txBody>
          <a:bodyPr/>
          <a:lstStyle/>
          <a:p>
            <a:r>
              <a:rPr lang="en-AU" sz="2800" dirty="0" smtClean="0"/>
              <a:t>What skill sets exist in both areas?</a:t>
            </a:r>
          </a:p>
          <a:p>
            <a:endParaRPr lang="en-AU" sz="2800" dirty="0"/>
          </a:p>
          <a:p>
            <a:r>
              <a:rPr lang="en-AU" sz="2800" dirty="0" smtClean="0"/>
              <a:t>Outsource and learn?</a:t>
            </a:r>
          </a:p>
          <a:p>
            <a:endParaRPr lang="en-AU" sz="2800" dirty="0"/>
          </a:p>
          <a:p>
            <a:endParaRPr lang="en-AU" sz="2800" dirty="0" smtClean="0"/>
          </a:p>
          <a:p>
            <a:endParaRPr lang="en-AU" sz="2800" dirty="0"/>
          </a:p>
        </p:txBody>
      </p:sp>
    </p:spTree>
    <p:extLst>
      <p:ext uri="{BB962C8B-B14F-4D97-AF65-F5344CB8AC3E}">
        <p14:creationId xmlns:p14="http://schemas.microsoft.com/office/powerpoint/2010/main" val="3388637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Leadership</a:t>
            </a:r>
            <a:endParaRPr lang="en-AU" dirty="0"/>
          </a:p>
        </p:txBody>
      </p:sp>
      <p:sp>
        <p:nvSpPr>
          <p:cNvPr id="3" name="Content Placeholder 2"/>
          <p:cNvSpPr>
            <a:spLocks noGrp="1"/>
          </p:cNvSpPr>
          <p:nvPr>
            <p:ph idx="1"/>
          </p:nvPr>
        </p:nvSpPr>
        <p:spPr/>
        <p:txBody>
          <a:bodyPr/>
          <a:lstStyle/>
          <a:p>
            <a:r>
              <a:rPr lang="en-AU" dirty="0" smtClean="0"/>
              <a:t>VU TO WS have pioneered partnerships and cooperation between Met and Agriculture</a:t>
            </a:r>
          </a:p>
          <a:p>
            <a:pPr lvl="1"/>
            <a:r>
              <a:rPr lang="en-AU" dirty="0" smtClean="0"/>
              <a:t>Comment/lesson 1: Who are we waiting for? We have our people and mechanisms, we’ll use them.</a:t>
            </a:r>
          </a:p>
          <a:p>
            <a:pPr lvl="1"/>
            <a:r>
              <a:rPr lang="en-AU" dirty="0" smtClean="0"/>
              <a:t>Comment/lesson 2: No Fear ;-) </a:t>
            </a:r>
          </a:p>
          <a:p>
            <a:pPr lvl="1"/>
            <a:endParaRPr lang="en-AU" dirty="0"/>
          </a:p>
          <a:p>
            <a:r>
              <a:rPr lang="en-AU" dirty="0" smtClean="0"/>
              <a:t>Sharing of lessons learnt has avenues in both Ag and Met, let’s use them!</a:t>
            </a:r>
          </a:p>
          <a:p>
            <a:endParaRPr lang="en-AU" dirty="0"/>
          </a:p>
        </p:txBody>
      </p:sp>
    </p:spTree>
    <p:extLst>
      <p:ext uri="{BB962C8B-B14F-4D97-AF65-F5344CB8AC3E}">
        <p14:creationId xmlns:p14="http://schemas.microsoft.com/office/powerpoint/2010/main" val="731190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944216"/>
          </a:xfrm>
        </p:spPr>
        <p:txBody>
          <a:bodyPr/>
          <a:lstStyle/>
          <a:p>
            <a:r>
              <a:rPr lang="en-AU" dirty="0" err="1" smtClean="0"/>
              <a:t>Fa’afetai</a:t>
            </a:r>
            <a:r>
              <a:rPr lang="en-AU" dirty="0" smtClean="0"/>
              <a:t> Tele Lava</a:t>
            </a:r>
            <a:endParaRPr lang="en-AU" b="0" dirty="0">
              <a:solidFill>
                <a:schemeClr val="accent6">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456" y="1916832"/>
            <a:ext cx="7064936" cy="4680520"/>
          </a:xfrm>
          <a:prstGeom prst="rect">
            <a:avLst/>
          </a:prstGeom>
        </p:spPr>
      </p:pic>
    </p:spTree>
    <p:extLst>
      <p:ext uri="{BB962C8B-B14F-4D97-AF65-F5344CB8AC3E}">
        <p14:creationId xmlns:p14="http://schemas.microsoft.com/office/powerpoint/2010/main" val="2161123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0" y="2438400"/>
            <a:ext cx="1752600" cy="8302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defTabSz="457200" fontAlgn="base">
              <a:spcBef>
                <a:spcPct val="0"/>
              </a:spcBef>
              <a:spcAft>
                <a:spcPct val="0"/>
              </a:spcAft>
            </a:pPr>
            <a:r>
              <a:rPr lang="en-US" b="1" i="1">
                <a:solidFill>
                  <a:srgbClr val="FF3300"/>
                </a:solidFill>
              </a:rPr>
              <a:t>Food</a:t>
            </a:r>
          </a:p>
          <a:p>
            <a:pPr defTabSz="457200" fontAlgn="base">
              <a:spcBef>
                <a:spcPct val="0"/>
              </a:spcBef>
              <a:spcAft>
                <a:spcPct val="0"/>
              </a:spcAft>
            </a:pPr>
            <a:r>
              <a:rPr lang="en-US" b="1" i="1">
                <a:solidFill>
                  <a:srgbClr val="FF3300"/>
                </a:solidFill>
              </a:rPr>
              <a:t>Availability</a:t>
            </a:r>
          </a:p>
        </p:txBody>
      </p:sp>
      <p:sp>
        <p:nvSpPr>
          <p:cNvPr id="13315" name="Text Box 6"/>
          <p:cNvSpPr txBox="1">
            <a:spLocks noChangeArrowheads="1"/>
          </p:cNvSpPr>
          <p:nvPr/>
        </p:nvSpPr>
        <p:spPr bwMode="auto">
          <a:xfrm>
            <a:off x="1981200" y="2438400"/>
            <a:ext cx="1752600" cy="67710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defTabSz="457200" fontAlgn="base">
              <a:spcBef>
                <a:spcPct val="0"/>
              </a:spcBef>
              <a:spcAft>
                <a:spcPct val="0"/>
              </a:spcAft>
            </a:pPr>
            <a:r>
              <a:rPr lang="en-US" b="1" i="1" dirty="0">
                <a:solidFill>
                  <a:srgbClr val="FF3300"/>
                </a:solidFill>
              </a:rPr>
              <a:t>Food</a:t>
            </a:r>
          </a:p>
          <a:p>
            <a:pPr defTabSz="457200" fontAlgn="base">
              <a:spcBef>
                <a:spcPct val="0"/>
              </a:spcBef>
              <a:spcAft>
                <a:spcPct val="0"/>
              </a:spcAft>
            </a:pPr>
            <a:r>
              <a:rPr lang="en-US" b="1" i="1" dirty="0">
                <a:solidFill>
                  <a:srgbClr val="FF3300"/>
                </a:solidFill>
              </a:rPr>
              <a:t>Accessibility</a:t>
            </a:r>
            <a:endParaRPr lang="en-US" sz="2000" b="1" i="1" dirty="0">
              <a:solidFill>
                <a:srgbClr val="FF3300"/>
              </a:solidFill>
            </a:endParaRPr>
          </a:p>
        </p:txBody>
      </p:sp>
      <p:sp>
        <p:nvSpPr>
          <p:cNvPr id="13316" name="Text Box 8"/>
          <p:cNvSpPr txBox="1">
            <a:spLocks noChangeArrowheads="1"/>
          </p:cNvSpPr>
          <p:nvPr/>
        </p:nvSpPr>
        <p:spPr bwMode="auto">
          <a:xfrm>
            <a:off x="4038600" y="2438400"/>
            <a:ext cx="1563688" cy="83185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spAutoFit/>
          </a:bodyPr>
          <a:lstStyle/>
          <a:p>
            <a:pPr defTabSz="457200" fontAlgn="base">
              <a:spcBef>
                <a:spcPct val="0"/>
              </a:spcBef>
              <a:spcAft>
                <a:spcPct val="0"/>
              </a:spcAft>
            </a:pPr>
            <a:r>
              <a:rPr lang="en-US" b="1" i="1" dirty="0">
                <a:solidFill>
                  <a:srgbClr val="FF3300"/>
                </a:solidFill>
              </a:rPr>
              <a:t>Food</a:t>
            </a:r>
          </a:p>
          <a:p>
            <a:pPr defTabSz="457200" fontAlgn="base">
              <a:spcBef>
                <a:spcPct val="0"/>
              </a:spcBef>
              <a:spcAft>
                <a:spcPct val="0"/>
              </a:spcAft>
            </a:pPr>
            <a:r>
              <a:rPr lang="en-US" b="1" i="1" dirty="0">
                <a:solidFill>
                  <a:srgbClr val="FF3300"/>
                </a:solidFill>
              </a:rPr>
              <a:t>Utilization</a:t>
            </a:r>
            <a:endParaRPr lang="en-US" sz="1600" b="1" i="1" dirty="0">
              <a:solidFill>
                <a:srgbClr val="FF3300"/>
              </a:solidFill>
            </a:endParaRPr>
          </a:p>
        </p:txBody>
      </p:sp>
      <p:sp>
        <p:nvSpPr>
          <p:cNvPr id="4106" name="Text Box 10"/>
          <p:cNvSpPr txBox="1">
            <a:spLocks noChangeArrowheads="1"/>
          </p:cNvSpPr>
          <p:nvPr/>
        </p:nvSpPr>
        <p:spPr bwMode="auto">
          <a:xfrm>
            <a:off x="5791201" y="2438400"/>
            <a:ext cx="1445096" cy="64633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defTabSz="457200" fontAlgn="base">
              <a:spcBef>
                <a:spcPct val="0"/>
              </a:spcBef>
              <a:spcAft>
                <a:spcPct val="0"/>
              </a:spcAft>
            </a:pPr>
            <a:r>
              <a:rPr lang="en-US" b="1" i="1" dirty="0">
                <a:solidFill>
                  <a:srgbClr val="FF3300"/>
                </a:solidFill>
              </a:rPr>
              <a:t>Nutritional </a:t>
            </a:r>
          </a:p>
          <a:p>
            <a:pPr defTabSz="457200" fontAlgn="base">
              <a:spcBef>
                <a:spcPct val="0"/>
              </a:spcBef>
              <a:spcAft>
                <a:spcPct val="0"/>
              </a:spcAft>
            </a:pPr>
            <a:r>
              <a:rPr lang="en-US" b="1" i="1" dirty="0">
                <a:solidFill>
                  <a:srgbClr val="FF3300"/>
                </a:solidFill>
              </a:rPr>
              <a:t>Adequacy</a:t>
            </a:r>
          </a:p>
        </p:txBody>
      </p:sp>
      <p:sp>
        <p:nvSpPr>
          <p:cNvPr id="4108" name="Text Box 12"/>
          <p:cNvSpPr txBox="1">
            <a:spLocks noChangeArrowheads="1"/>
          </p:cNvSpPr>
          <p:nvPr/>
        </p:nvSpPr>
        <p:spPr bwMode="auto">
          <a:xfrm>
            <a:off x="7596336" y="2132856"/>
            <a:ext cx="1416496" cy="1354217"/>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defTabSz="457200" fontAlgn="base">
              <a:spcBef>
                <a:spcPct val="0"/>
              </a:spcBef>
              <a:spcAft>
                <a:spcPct val="0"/>
              </a:spcAft>
            </a:pPr>
            <a:endParaRPr lang="en-US" b="1" i="1" dirty="0">
              <a:solidFill>
                <a:prstClr val="black"/>
              </a:solidFill>
            </a:endParaRPr>
          </a:p>
          <a:p>
            <a:pPr algn="ctr" defTabSz="457200" fontAlgn="base">
              <a:spcBef>
                <a:spcPct val="0"/>
              </a:spcBef>
              <a:spcAft>
                <a:spcPct val="0"/>
              </a:spcAft>
            </a:pPr>
            <a:r>
              <a:rPr lang="en-US" sz="2400" b="1" i="1" dirty="0">
                <a:solidFill>
                  <a:prstClr val="black"/>
                </a:solidFill>
              </a:rPr>
              <a:t>Food</a:t>
            </a:r>
          </a:p>
          <a:p>
            <a:pPr algn="ctr" defTabSz="457200" fontAlgn="base">
              <a:spcBef>
                <a:spcPct val="0"/>
              </a:spcBef>
              <a:spcAft>
                <a:spcPct val="0"/>
              </a:spcAft>
            </a:pPr>
            <a:r>
              <a:rPr lang="en-US" sz="2400" b="1" i="1" dirty="0">
                <a:solidFill>
                  <a:prstClr val="black"/>
                </a:solidFill>
              </a:rPr>
              <a:t>Security</a:t>
            </a:r>
          </a:p>
          <a:p>
            <a:pPr algn="ctr" defTabSz="457200" fontAlgn="base">
              <a:spcBef>
                <a:spcPct val="0"/>
              </a:spcBef>
              <a:spcAft>
                <a:spcPct val="0"/>
              </a:spcAft>
            </a:pPr>
            <a:endParaRPr lang="en-US" sz="1600" b="1" i="1" dirty="0">
              <a:solidFill>
                <a:prstClr val="black"/>
              </a:solidFill>
            </a:endParaRPr>
          </a:p>
        </p:txBody>
      </p:sp>
      <p:sp>
        <p:nvSpPr>
          <p:cNvPr id="4149" name="Text Box 53"/>
          <p:cNvSpPr txBox="1">
            <a:spLocks noChangeArrowheads="1"/>
          </p:cNvSpPr>
          <p:nvPr/>
        </p:nvSpPr>
        <p:spPr bwMode="auto">
          <a:xfrm>
            <a:off x="7696200" y="3886200"/>
            <a:ext cx="990977" cy="738664"/>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400" b="1" dirty="0">
                <a:solidFill>
                  <a:srgbClr val="FF0000"/>
                </a:solidFill>
                <a:latin typeface="Arial" charset="0"/>
                <a:ea typeface="ＭＳ Ｐゴシック" pitchFamily="-110" charset="-128"/>
              </a:rPr>
              <a:t>Market</a:t>
            </a:r>
          </a:p>
          <a:p>
            <a:pPr defTabSz="457200" fontAlgn="base">
              <a:spcBef>
                <a:spcPct val="0"/>
              </a:spcBef>
              <a:spcAft>
                <a:spcPct val="0"/>
              </a:spcAft>
            </a:pPr>
            <a:r>
              <a:rPr lang="en-US" sz="1400" b="1" dirty="0">
                <a:solidFill>
                  <a:srgbClr val="FF0000"/>
                </a:solidFill>
                <a:latin typeface="Arial" charset="0"/>
                <a:ea typeface="ＭＳ Ｐゴシック" pitchFamily="-110" charset="-128"/>
              </a:rPr>
              <a:t>Economy</a:t>
            </a:r>
          </a:p>
          <a:p>
            <a:pPr defTabSz="457200" fontAlgn="base">
              <a:spcBef>
                <a:spcPct val="0"/>
              </a:spcBef>
              <a:spcAft>
                <a:spcPct val="0"/>
              </a:spcAft>
            </a:pPr>
            <a:r>
              <a:rPr lang="en-US" sz="1400" b="1" dirty="0">
                <a:solidFill>
                  <a:srgbClr val="FF0000"/>
                </a:solidFill>
                <a:latin typeface="Arial" charset="0"/>
                <a:ea typeface="ＭＳ Ｐゴシック" pitchFamily="-110" charset="-128"/>
              </a:rPr>
              <a:t>System</a:t>
            </a:r>
          </a:p>
        </p:txBody>
      </p:sp>
      <p:sp>
        <p:nvSpPr>
          <p:cNvPr id="4150" name="Text Box 54"/>
          <p:cNvSpPr txBox="1">
            <a:spLocks noChangeArrowheads="1"/>
          </p:cNvSpPr>
          <p:nvPr/>
        </p:nvSpPr>
        <p:spPr bwMode="auto">
          <a:xfrm>
            <a:off x="7696200" y="990600"/>
            <a:ext cx="1059906" cy="738664"/>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400" b="1" dirty="0">
                <a:solidFill>
                  <a:srgbClr val="FF0000"/>
                </a:solidFill>
                <a:latin typeface="Arial" charset="0"/>
                <a:ea typeface="ＭＳ Ｐゴシック" pitchFamily="-110" charset="-128"/>
              </a:rPr>
              <a:t>Social </a:t>
            </a:r>
          </a:p>
          <a:p>
            <a:pPr defTabSz="457200" fontAlgn="base">
              <a:spcBef>
                <a:spcPct val="0"/>
              </a:spcBef>
              <a:spcAft>
                <a:spcPct val="0"/>
              </a:spcAft>
            </a:pPr>
            <a:r>
              <a:rPr lang="en-US" sz="1400" b="1" dirty="0">
                <a:solidFill>
                  <a:srgbClr val="FF0000"/>
                </a:solidFill>
                <a:latin typeface="Arial" charset="0"/>
                <a:ea typeface="ＭＳ Ｐゴシック" pitchFamily="-110" charset="-128"/>
              </a:rPr>
              <a:t>Safety Net</a:t>
            </a:r>
          </a:p>
          <a:p>
            <a:pPr defTabSz="457200" fontAlgn="base">
              <a:spcBef>
                <a:spcPct val="0"/>
              </a:spcBef>
              <a:spcAft>
                <a:spcPct val="0"/>
              </a:spcAft>
            </a:pPr>
            <a:r>
              <a:rPr lang="en-US" sz="1400" b="1" dirty="0">
                <a:solidFill>
                  <a:srgbClr val="FF0000"/>
                </a:solidFill>
                <a:latin typeface="Arial" charset="0"/>
                <a:ea typeface="ＭＳ Ｐゴシック" pitchFamily="-110" charset="-128"/>
              </a:rPr>
              <a:t>System</a:t>
            </a:r>
          </a:p>
        </p:txBody>
      </p:sp>
      <p:sp>
        <p:nvSpPr>
          <p:cNvPr id="13321" name="Text Box 55"/>
          <p:cNvSpPr txBox="1">
            <a:spLocks noChangeArrowheads="1"/>
          </p:cNvSpPr>
          <p:nvPr/>
        </p:nvSpPr>
        <p:spPr bwMode="auto">
          <a:xfrm>
            <a:off x="395536" y="0"/>
            <a:ext cx="6191250" cy="641350"/>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3600" b="1" i="1" dirty="0">
                <a:solidFill>
                  <a:prstClr val="black"/>
                </a:solidFill>
                <a:latin typeface="Arial" charset="0"/>
                <a:ea typeface="ＭＳ Ｐゴシック" pitchFamily="-110" charset="-128"/>
              </a:rPr>
              <a:t>Determinants of Food Security</a:t>
            </a:r>
            <a:endParaRPr lang="en-US" b="1" i="1" dirty="0">
              <a:solidFill>
                <a:prstClr val="black"/>
              </a:solidFill>
              <a:latin typeface="Arial" charset="0"/>
              <a:ea typeface="ＭＳ Ｐゴシック" pitchFamily="-110" charset="-128"/>
            </a:endParaRPr>
          </a:p>
        </p:txBody>
      </p:sp>
      <p:sp>
        <p:nvSpPr>
          <p:cNvPr id="13322" name="Line 57"/>
          <p:cNvSpPr>
            <a:spLocks noChangeShapeType="1"/>
          </p:cNvSpPr>
          <p:nvPr/>
        </p:nvSpPr>
        <p:spPr bwMode="auto">
          <a:xfrm>
            <a:off x="1752600" y="2819400"/>
            <a:ext cx="228600" cy="0"/>
          </a:xfrm>
          <a:prstGeom prst="line">
            <a:avLst/>
          </a:prstGeom>
          <a:noFill/>
          <a:ln w="38100">
            <a:solidFill>
              <a:schemeClr val="tx1"/>
            </a:solidFill>
            <a:round/>
            <a:headEnd/>
            <a:tailEnd type="triangle" w="med" len="med"/>
          </a:ln>
        </p:spPr>
        <p:txBody>
          <a:bodyPr wrap="none" anchor="ctr"/>
          <a:lstStyle/>
          <a:p>
            <a:pPr defTabSz="457200" fontAlgn="base">
              <a:spcBef>
                <a:spcPct val="0"/>
              </a:spcBef>
              <a:spcAft>
                <a:spcPct val="0"/>
              </a:spcAft>
            </a:pPr>
            <a:endParaRPr lang="en-AU">
              <a:solidFill>
                <a:prstClr val="black"/>
              </a:solidFill>
              <a:latin typeface="Arial" charset="0"/>
              <a:ea typeface="ＭＳ Ｐゴシック" pitchFamily="-110" charset="-128"/>
            </a:endParaRPr>
          </a:p>
        </p:txBody>
      </p:sp>
      <p:sp>
        <p:nvSpPr>
          <p:cNvPr id="13323" name="Line 58"/>
          <p:cNvSpPr>
            <a:spLocks noChangeShapeType="1"/>
          </p:cNvSpPr>
          <p:nvPr/>
        </p:nvSpPr>
        <p:spPr bwMode="auto">
          <a:xfrm>
            <a:off x="3733800" y="2819400"/>
            <a:ext cx="304800" cy="0"/>
          </a:xfrm>
          <a:prstGeom prst="line">
            <a:avLst/>
          </a:prstGeom>
          <a:noFill/>
          <a:ln w="38100">
            <a:solidFill>
              <a:schemeClr val="tx1"/>
            </a:solidFill>
            <a:round/>
            <a:headEnd/>
            <a:tailEnd type="triangle" w="med" len="med"/>
          </a:ln>
        </p:spPr>
        <p:txBody>
          <a:bodyPr wrap="none" anchor="ctr"/>
          <a:lstStyle/>
          <a:p>
            <a:pPr defTabSz="457200" fontAlgn="base">
              <a:spcBef>
                <a:spcPct val="0"/>
              </a:spcBef>
              <a:spcAft>
                <a:spcPct val="0"/>
              </a:spcAft>
            </a:pPr>
            <a:endParaRPr lang="en-AU">
              <a:solidFill>
                <a:prstClr val="black"/>
              </a:solidFill>
              <a:latin typeface="Arial" charset="0"/>
              <a:ea typeface="ＭＳ Ｐゴシック" pitchFamily="-110" charset="-128"/>
            </a:endParaRPr>
          </a:p>
        </p:txBody>
      </p:sp>
      <p:sp>
        <p:nvSpPr>
          <p:cNvPr id="4155" name="Line 59"/>
          <p:cNvSpPr>
            <a:spLocks noChangeShapeType="1"/>
          </p:cNvSpPr>
          <p:nvPr/>
        </p:nvSpPr>
        <p:spPr bwMode="auto">
          <a:xfrm>
            <a:off x="5562600" y="2819400"/>
            <a:ext cx="228600" cy="0"/>
          </a:xfrm>
          <a:prstGeom prst="line">
            <a:avLst/>
          </a:prstGeom>
          <a:noFill/>
          <a:ln w="38100">
            <a:solidFill>
              <a:schemeClr val="tx1"/>
            </a:solidFill>
            <a:round/>
            <a:headEnd/>
            <a:tailEnd type="triangle" w="med" len="med"/>
          </a:ln>
        </p:spPr>
        <p:txBody>
          <a:bodyPr wrap="none" anchor="ctr"/>
          <a:lstStyle/>
          <a:p>
            <a:pPr defTabSz="457200" fontAlgn="base">
              <a:spcBef>
                <a:spcPct val="0"/>
              </a:spcBef>
              <a:spcAft>
                <a:spcPct val="0"/>
              </a:spcAft>
            </a:pPr>
            <a:endParaRPr lang="en-AU">
              <a:solidFill>
                <a:prstClr val="black"/>
              </a:solidFill>
              <a:latin typeface="Arial" charset="0"/>
              <a:ea typeface="ＭＳ Ｐゴシック" pitchFamily="-110" charset="-128"/>
            </a:endParaRPr>
          </a:p>
        </p:txBody>
      </p:sp>
      <p:sp>
        <p:nvSpPr>
          <p:cNvPr id="4156" name="Line 60"/>
          <p:cNvSpPr>
            <a:spLocks noChangeShapeType="1"/>
          </p:cNvSpPr>
          <p:nvPr/>
        </p:nvSpPr>
        <p:spPr bwMode="auto">
          <a:xfrm>
            <a:off x="7236297" y="2819400"/>
            <a:ext cx="360039" cy="0"/>
          </a:xfrm>
          <a:prstGeom prst="line">
            <a:avLst/>
          </a:prstGeom>
          <a:noFill/>
          <a:ln w="38100">
            <a:solidFill>
              <a:schemeClr val="tx1"/>
            </a:solidFill>
            <a:round/>
            <a:headEnd/>
            <a:tailEnd type="triangle" w="med" len="med"/>
          </a:ln>
        </p:spPr>
        <p:txBody>
          <a:bodyPr wrap="none" anchor="ctr"/>
          <a:lstStyle/>
          <a:p>
            <a:pPr defTabSz="457200" fontAlgn="base">
              <a:spcBef>
                <a:spcPct val="0"/>
              </a:spcBef>
              <a:spcAft>
                <a:spcPct val="0"/>
              </a:spcAft>
            </a:pPr>
            <a:endParaRPr lang="en-AU">
              <a:solidFill>
                <a:prstClr val="black"/>
              </a:solidFill>
              <a:latin typeface="Arial" charset="0"/>
              <a:ea typeface="ＭＳ Ｐゴシック" pitchFamily="-110" charset="-128"/>
            </a:endParaRPr>
          </a:p>
        </p:txBody>
      </p:sp>
      <p:sp>
        <p:nvSpPr>
          <p:cNvPr id="15" name="TextBox 14"/>
          <p:cNvSpPr txBox="1">
            <a:spLocks noChangeArrowheads="1"/>
          </p:cNvSpPr>
          <p:nvPr/>
        </p:nvSpPr>
        <p:spPr bwMode="auto">
          <a:xfrm>
            <a:off x="381000" y="1143000"/>
            <a:ext cx="978153" cy="523220"/>
          </a:xfrm>
          <a:prstGeom prst="rect">
            <a:avLst/>
          </a:prstGeom>
          <a:noFill/>
          <a:ln w="3175">
            <a:solidFill>
              <a:schemeClr val="tx1"/>
            </a:solidFill>
            <a:miter lim="800000"/>
            <a:headEnd/>
            <a:tailEnd/>
          </a:ln>
        </p:spPr>
        <p:txBody>
          <a:bodyPr wrap="none">
            <a:spAutoFit/>
          </a:bodyPr>
          <a:lstStyle/>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Food aid </a:t>
            </a:r>
          </a:p>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transfer</a:t>
            </a:r>
          </a:p>
        </p:txBody>
      </p:sp>
      <p:sp>
        <p:nvSpPr>
          <p:cNvPr id="18" name="TextBox 17"/>
          <p:cNvSpPr txBox="1">
            <a:spLocks noChangeArrowheads="1"/>
          </p:cNvSpPr>
          <p:nvPr/>
        </p:nvSpPr>
        <p:spPr bwMode="auto">
          <a:xfrm>
            <a:off x="381000" y="3861048"/>
            <a:ext cx="1128835" cy="369332"/>
          </a:xfrm>
          <a:prstGeom prst="rect">
            <a:avLst/>
          </a:prstGeom>
          <a:noFill/>
          <a:ln w="9525">
            <a:solidFill>
              <a:schemeClr val="tx1"/>
            </a:solidFill>
            <a:miter lim="800000"/>
            <a:headEnd/>
            <a:tailEnd/>
          </a:ln>
        </p:spPr>
        <p:txBody>
          <a:bodyPr wrap="none">
            <a:spAutoFit/>
          </a:bodyPr>
          <a:lstStyle/>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Resource</a:t>
            </a:r>
            <a:r>
              <a:rPr lang="en-GB" b="1" dirty="0">
                <a:solidFill>
                  <a:prstClr val="black"/>
                </a:solidFill>
                <a:latin typeface="Arial" charset="0"/>
                <a:ea typeface="ＭＳ Ｐゴシック" pitchFamily="-110" charset="-128"/>
                <a:cs typeface="Times New Roman" pitchFamily="18" charset="0"/>
              </a:rPr>
              <a:t>s</a:t>
            </a:r>
          </a:p>
        </p:txBody>
      </p:sp>
      <p:sp>
        <p:nvSpPr>
          <p:cNvPr id="19" name="TextBox 18"/>
          <p:cNvSpPr txBox="1">
            <a:spLocks noChangeArrowheads="1"/>
          </p:cNvSpPr>
          <p:nvPr/>
        </p:nvSpPr>
        <p:spPr bwMode="auto">
          <a:xfrm>
            <a:off x="1752600" y="1143000"/>
            <a:ext cx="1357313" cy="523875"/>
          </a:xfrm>
          <a:prstGeom prst="rect">
            <a:avLst/>
          </a:prstGeom>
          <a:noFill/>
          <a:ln w="3175">
            <a:solidFill>
              <a:schemeClr val="tx1"/>
            </a:solidFill>
            <a:miter lim="800000"/>
            <a:headEnd/>
            <a:tailEnd/>
          </a:ln>
        </p:spPr>
        <p:txBody>
          <a:bodyPr>
            <a:spAutoFit/>
          </a:bodyPr>
          <a:lstStyle/>
          <a:p>
            <a:pPr defTabSz="457200" fontAlgn="base">
              <a:spcBef>
                <a:spcPct val="0"/>
              </a:spcBef>
              <a:spcAft>
                <a:spcPct val="0"/>
              </a:spcAft>
            </a:pPr>
            <a:r>
              <a:rPr lang="en-GB" sz="1400" b="1">
                <a:solidFill>
                  <a:prstClr val="black"/>
                </a:solidFill>
                <a:latin typeface="Arial" charset="0"/>
                <a:ea typeface="ＭＳ Ｐゴシック" pitchFamily="-110" charset="-128"/>
                <a:cs typeface="Times New Roman" pitchFamily="18" charset="0"/>
              </a:rPr>
              <a:t>Income aid</a:t>
            </a:r>
          </a:p>
          <a:p>
            <a:pPr defTabSz="457200" fontAlgn="base">
              <a:spcBef>
                <a:spcPct val="0"/>
              </a:spcBef>
              <a:spcAft>
                <a:spcPct val="0"/>
              </a:spcAft>
            </a:pPr>
            <a:r>
              <a:rPr lang="en-GB" sz="1400" b="1">
                <a:solidFill>
                  <a:prstClr val="black"/>
                </a:solidFill>
                <a:latin typeface="Arial" charset="0"/>
                <a:ea typeface="ＭＳ Ｐゴシック" pitchFamily="-110" charset="-128"/>
                <a:cs typeface="Times New Roman" pitchFamily="18" charset="0"/>
              </a:rPr>
              <a:t>transfer</a:t>
            </a:r>
          </a:p>
        </p:txBody>
      </p:sp>
      <p:sp>
        <p:nvSpPr>
          <p:cNvPr id="23" name="TextBox 22"/>
          <p:cNvSpPr txBox="1">
            <a:spLocks noChangeArrowheads="1"/>
          </p:cNvSpPr>
          <p:nvPr/>
        </p:nvSpPr>
        <p:spPr bwMode="auto">
          <a:xfrm>
            <a:off x="3733800" y="1143000"/>
            <a:ext cx="1725152" cy="523220"/>
          </a:xfrm>
          <a:prstGeom prst="rect">
            <a:avLst/>
          </a:prstGeom>
          <a:noFill/>
          <a:ln w="6350">
            <a:solidFill>
              <a:schemeClr val="tx1"/>
            </a:solidFill>
            <a:miter lim="800000"/>
            <a:headEnd/>
            <a:tailEnd/>
          </a:ln>
        </p:spPr>
        <p:txBody>
          <a:bodyPr wrap="none">
            <a:spAutoFit/>
          </a:bodyPr>
          <a:lstStyle/>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Aid transfer-</a:t>
            </a:r>
          </a:p>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Based entitlement</a:t>
            </a:r>
          </a:p>
        </p:txBody>
      </p:sp>
      <p:sp>
        <p:nvSpPr>
          <p:cNvPr id="24" name="TextBox 23"/>
          <p:cNvSpPr txBox="1">
            <a:spLocks noChangeArrowheads="1"/>
          </p:cNvSpPr>
          <p:nvPr/>
        </p:nvSpPr>
        <p:spPr bwMode="auto">
          <a:xfrm>
            <a:off x="6096000" y="1034152"/>
            <a:ext cx="1188146" cy="738664"/>
          </a:xfrm>
          <a:prstGeom prst="rect">
            <a:avLst/>
          </a:prstGeom>
          <a:noFill/>
          <a:ln w="6350">
            <a:solidFill>
              <a:schemeClr val="tx1"/>
            </a:solidFill>
            <a:miter lim="800000"/>
            <a:headEnd/>
            <a:tailEnd/>
          </a:ln>
        </p:spPr>
        <p:txBody>
          <a:bodyPr wrap="none">
            <a:spAutoFit/>
          </a:bodyPr>
          <a:lstStyle/>
          <a:p>
            <a:pPr defTabSz="457200" fontAlgn="base">
              <a:spcBef>
                <a:spcPct val="0"/>
              </a:spcBef>
              <a:spcAft>
                <a:spcPct val="0"/>
              </a:spcAft>
            </a:pPr>
            <a:r>
              <a:rPr lang="en-GB" sz="1400" b="1" dirty="0">
                <a:solidFill>
                  <a:prstClr val="black"/>
                </a:solidFill>
                <a:latin typeface="Arial" charset="0"/>
                <a:ea typeface="ＭＳ Ｐゴシック" pitchFamily="-110" charset="-128"/>
              </a:rPr>
              <a:t>Nutritional </a:t>
            </a:r>
          </a:p>
          <a:p>
            <a:pPr defTabSz="457200" fontAlgn="base">
              <a:spcBef>
                <a:spcPct val="0"/>
              </a:spcBef>
              <a:spcAft>
                <a:spcPct val="0"/>
              </a:spcAft>
            </a:pPr>
            <a:r>
              <a:rPr lang="en-GB" sz="1400" b="1" dirty="0">
                <a:solidFill>
                  <a:prstClr val="black"/>
                </a:solidFill>
                <a:latin typeface="Arial" charset="0"/>
                <a:ea typeface="ＭＳ Ｐゴシック" pitchFamily="-110" charset="-128"/>
              </a:rPr>
              <a:t>Value and </a:t>
            </a:r>
          </a:p>
          <a:p>
            <a:pPr defTabSz="457200" fontAlgn="base">
              <a:spcBef>
                <a:spcPct val="0"/>
              </a:spcBef>
              <a:spcAft>
                <a:spcPct val="0"/>
              </a:spcAft>
            </a:pPr>
            <a:r>
              <a:rPr lang="en-GB" sz="1400" b="1" dirty="0">
                <a:solidFill>
                  <a:prstClr val="black"/>
                </a:solidFill>
                <a:latin typeface="Arial" charset="0"/>
                <a:ea typeface="ＭＳ Ｐゴシック" pitchFamily="-110" charset="-128"/>
              </a:rPr>
              <a:t>Distribution</a:t>
            </a:r>
          </a:p>
        </p:txBody>
      </p:sp>
      <p:cxnSp>
        <p:nvCxnSpPr>
          <p:cNvPr id="26" name="Straight Connector 25"/>
          <p:cNvCxnSpPr/>
          <p:nvPr/>
        </p:nvCxnSpPr>
        <p:spPr>
          <a:xfrm>
            <a:off x="914400" y="2057400"/>
            <a:ext cx="3276600" cy="1588"/>
          </a:xfrm>
          <a:prstGeom prst="line">
            <a:avLst/>
          </a:prstGeom>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rot="5400000" flipH="1" flipV="1">
            <a:off x="4077494" y="1942306"/>
            <a:ext cx="228600" cy="1588"/>
          </a:xfrm>
          <a:prstGeom prst="line">
            <a:avLst/>
          </a:prstGeom>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rot="5400000" flipH="1" flipV="1">
            <a:off x="800894" y="1942306"/>
            <a:ext cx="228600" cy="1588"/>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rot="5400000">
            <a:off x="2400301" y="2247900"/>
            <a:ext cx="381000" cy="31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19" idx="3"/>
            <a:endCxn id="23" idx="1"/>
          </p:cNvCxnSpPr>
          <p:nvPr/>
        </p:nvCxnSpPr>
        <p:spPr>
          <a:xfrm flipV="1">
            <a:off x="3109913" y="1404610"/>
            <a:ext cx="623887" cy="32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1" name="Straight Arrow Connector 40"/>
          <p:cNvCxnSpPr>
            <a:stCxn id="23" idx="3"/>
            <a:endCxn id="24" idx="1"/>
          </p:cNvCxnSpPr>
          <p:nvPr/>
        </p:nvCxnSpPr>
        <p:spPr>
          <a:xfrm flipV="1">
            <a:off x="5458952" y="1403484"/>
            <a:ext cx="637048" cy="112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4800600" y="2057400"/>
            <a:ext cx="1752600" cy="1588"/>
          </a:xfrm>
          <a:prstGeom prst="line">
            <a:avLst/>
          </a:prstGeom>
          <a:ln/>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rot="5400000" flipH="1" flipV="1">
            <a:off x="4687094" y="1942306"/>
            <a:ext cx="228600" cy="1588"/>
          </a:xfrm>
          <a:prstGeom prst="line">
            <a:avLst/>
          </a:prstGeom>
          <a:ln/>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rot="5400000" flipH="1" flipV="1">
            <a:off x="6515101" y="2019300"/>
            <a:ext cx="76200" cy="3175"/>
          </a:xfrm>
          <a:prstGeom prst="line">
            <a:avLst/>
          </a:prstGeom>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rot="5400000">
            <a:off x="4991101" y="2247900"/>
            <a:ext cx="381000" cy="31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0" name="TextBox 49"/>
          <p:cNvSpPr txBox="1">
            <a:spLocks noChangeArrowheads="1"/>
          </p:cNvSpPr>
          <p:nvPr/>
        </p:nvSpPr>
        <p:spPr bwMode="auto">
          <a:xfrm>
            <a:off x="1828800" y="3886200"/>
            <a:ext cx="1128835" cy="307777"/>
          </a:xfrm>
          <a:prstGeom prst="rect">
            <a:avLst/>
          </a:prstGeom>
          <a:noFill/>
          <a:ln w="6350">
            <a:solidFill>
              <a:schemeClr val="tx1"/>
            </a:solidFill>
            <a:miter lim="800000"/>
            <a:headEnd/>
            <a:tailEnd/>
          </a:ln>
        </p:spPr>
        <p:txBody>
          <a:bodyPr wrap="none">
            <a:spAutoFit/>
          </a:bodyPr>
          <a:lstStyle/>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Production</a:t>
            </a:r>
          </a:p>
        </p:txBody>
      </p:sp>
      <p:sp>
        <p:nvSpPr>
          <p:cNvPr id="51" name="TextBox 50"/>
          <p:cNvSpPr txBox="1">
            <a:spLocks noChangeArrowheads="1"/>
          </p:cNvSpPr>
          <p:nvPr/>
        </p:nvSpPr>
        <p:spPr bwMode="auto">
          <a:xfrm>
            <a:off x="3429000" y="3886200"/>
            <a:ext cx="811441" cy="307777"/>
          </a:xfrm>
          <a:prstGeom prst="rect">
            <a:avLst/>
          </a:prstGeom>
          <a:noFill/>
          <a:ln w="6350">
            <a:solidFill>
              <a:schemeClr val="tx1"/>
            </a:solidFill>
            <a:miter lim="800000"/>
            <a:headEnd/>
            <a:tailEnd/>
          </a:ln>
        </p:spPr>
        <p:txBody>
          <a:bodyPr wrap="none">
            <a:spAutoFit/>
          </a:bodyPr>
          <a:lstStyle/>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Income</a:t>
            </a:r>
          </a:p>
        </p:txBody>
      </p:sp>
      <p:sp>
        <p:nvSpPr>
          <p:cNvPr id="52" name="TextBox 51"/>
          <p:cNvSpPr txBox="1">
            <a:spLocks noChangeArrowheads="1"/>
          </p:cNvSpPr>
          <p:nvPr/>
        </p:nvSpPr>
        <p:spPr bwMode="auto">
          <a:xfrm>
            <a:off x="4572000" y="3886200"/>
            <a:ext cx="1138453" cy="738664"/>
          </a:xfrm>
          <a:prstGeom prst="rect">
            <a:avLst/>
          </a:prstGeom>
          <a:noFill/>
          <a:ln w="6350">
            <a:solidFill>
              <a:schemeClr val="tx1"/>
            </a:solidFill>
            <a:miter lim="800000"/>
            <a:headEnd/>
            <a:tailEnd/>
          </a:ln>
        </p:spPr>
        <p:txBody>
          <a:bodyPr wrap="none">
            <a:spAutoFit/>
          </a:bodyPr>
          <a:lstStyle/>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Market-</a:t>
            </a:r>
          </a:p>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Based </a:t>
            </a:r>
          </a:p>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entitlement</a:t>
            </a:r>
          </a:p>
        </p:txBody>
      </p:sp>
      <p:sp>
        <p:nvSpPr>
          <p:cNvPr id="53" name="TextBox 52"/>
          <p:cNvSpPr txBox="1">
            <a:spLocks noChangeArrowheads="1"/>
          </p:cNvSpPr>
          <p:nvPr/>
        </p:nvSpPr>
        <p:spPr bwMode="auto">
          <a:xfrm>
            <a:off x="6096000" y="3886200"/>
            <a:ext cx="1337226" cy="954107"/>
          </a:xfrm>
          <a:prstGeom prst="rect">
            <a:avLst/>
          </a:prstGeom>
          <a:noFill/>
          <a:ln w="6350">
            <a:solidFill>
              <a:schemeClr val="tx1"/>
            </a:solidFill>
            <a:miter lim="800000"/>
            <a:headEnd/>
            <a:tailEnd/>
          </a:ln>
        </p:spPr>
        <p:txBody>
          <a:bodyPr wrap="none">
            <a:spAutoFit/>
          </a:bodyPr>
          <a:lstStyle/>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Processing</a:t>
            </a:r>
          </a:p>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and</a:t>
            </a:r>
          </a:p>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Consumption</a:t>
            </a:r>
          </a:p>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distribution</a:t>
            </a:r>
          </a:p>
        </p:txBody>
      </p:sp>
      <p:cxnSp>
        <p:nvCxnSpPr>
          <p:cNvPr id="55" name="Straight Connector 54"/>
          <p:cNvCxnSpPr/>
          <p:nvPr/>
        </p:nvCxnSpPr>
        <p:spPr>
          <a:xfrm>
            <a:off x="945418" y="3582988"/>
            <a:ext cx="1340582" cy="0"/>
          </a:xfrm>
          <a:prstGeom prst="line">
            <a:avLst/>
          </a:prstGeom>
          <a:ln/>
        </p:spPr>
        <p:style>
          <a:lnRef idx="1">
            <a:schemeClr val="dk1"/>
          </a:lnRef>
          <a:fillRef idx="0">
            <a:schemeClr val="dk1"/>
          </a:fillRef>
          <a:effectRef idx="0">
            <a:schemeClr val="dk1"/>
          </a:effectRef>
          <a:fontRef idx="minor">
            <a:schemeClr val="tx1"/>
          </a:fontRef>
        </p:style>
      </p:cxnSp>
      <p:cxnSp>
        <p:nvCxnSpPr>
          <p:cNvPr id="57" name="Straight Connector 56"/>
          <p:cNvCxnSpPr>
            <a:endCxn id="18" idx="0"/>
          </p:cNvCxnSpPr>
          <p:nvPr/>
        </p:nvCxnSpPr>
        <p:spPr>
          <a:xfrm>
            <a:off x="945418" y="3582988"/>
            <a:ext cx="0" cy="278060"/>
          </a:xfrm>
          <a:prstGeom prst="line">
            <a:avLst/>
          </a:prstGeom>
          <a:ln/>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rot="5400000">
            <a:off x="2171701" y="3695700"/>
            <a:ext cx="228600" cy="3175"/>
          </a:xfrm>
          <a:prstGeom prst="line">
            <a:avLst/>
          </a:prstGeom>
          <a:ln/>
        </p:spPr>
        <p:style>
          <a:lnRef idx="1">
            <a:schemeClr val="dk1"/>
          </a:lnRef>
          <a:fillRef idx="0">
            <a:schemeClr val="dk1"/>
          </a:fillRef>
          <a:effectRef idx="0">
            <a:schemeClr val="dk1"/>
          </a:effectRef>
          <a:fontRef idx="minor">
            <a:schemeClr val="tx1"/>
          </a:fontRef>
        </p:style>
      </p:cxnSp>
      <p:cxnSp>
        <p:nvCxnSpPr>
          <p:cNvPr id="61" name="Straight Arrow Connector 60"/>
          <p:cNvCxnSpPr/>
          <p:nvPr/>
        </p:nvCxnSpPr>
        <p:spPr>
          <a:xfrm rot="5400000" flipH="1" flipV="1">
            <a:off x="1143001" y="3429000"/>
            <a:ext cx="304800" cy="31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3" name="Straight Arrow Connector 62"/>
          <p:cNvCxnSpPr>
            <a:stCxn id="18" idx="3"/>
            <a:endCxn id="50" idx="1"/>
          </p:cNvCxnSpPr>
          <p:nvPr/>
        </p:nvCxnSpPr>
        <p:spPr>
          <a:xfrm flipV="1">
            <a:off x="1509835" y="4040089"/>
            <a:ext cx="318965" cy="56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2667000" y="3581400"/>
            <a:ext cx="2438400" cy="1588"/>
          </a:xfrm>
          <a:prstGeom prst="line">
            <a:avLst/>
          </a:prstGeom>
          <a:ln/>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rot="5400000">
            <a:off x="2514601" y="3733800"/>
            <a:ext cx="304800" cy="3175"/>
          </a:xfrm>
          <a:prstGeom prst="line">
            <a:avLst/>
          </a:prstGeom>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rot="5400000">
            <a:off x="4991101" y="3695700"/>
            <a:ext cx="228600" cy="3175"/>
          </a:xfrm>
          <a:prstGeom prst="line">
            <a:avLst/>
          </a:prstGeom>
          <a:ln/>
        </p:spPr>
        <p:style>
          <a:lnRef idx="1">
            <a:schemeClr val="dk1"/>
          </a:lnRef>
          <a:fillRef idx="0">
            <a:schemeClr val="dk1"/>
          </a:fillRef>
          <a:effectRef idx="0">
            <a:schemeClr val="dk1"/>
          </a:effectRef>
          <a:fontRef idx="minor">
            <a:schemeClr val="tx1"/>
          </a:fontRef>
        </p:style>
      </p:cxnSp>
      <p:cxnSp>
        <p:nvCxnSpPr>
          <p:cNvPr id="71" name="Straight Arrow Connector 70"/>
          <p:cNvCxnSpPr/>
          <p:nvPr/>
        </p:nvCxnSpPr>
        <p:spPr>
          <a:xfrm rot="5400000" flipH="1" flipV="1">
            <a:off x="3200401" y="3429000"/>
            <a:ext cx="304800" cy="31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p:cNvCxnSpPr>
            <a:stCxn id="50" idx="3"/>
            <a:endCxn id="51" idx="1"/>
          </p:cNvCxnSpPr>
          <p:nvPr/>
        </p:nvCxnSpPr>
        <p:spPr>
          <a:xfrm>
            <a:off x="2957635" y="4040089"/>
            <a:ext cx="47136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5" name="Straight Arrow Connector 74"/>
          <p:cNvCxnSpPr>
            <a:stCxn id="51" idx="3"/>
          </p:cNvCxnSpPr>
          <p:nvPr/>
        </p:nvCxnSpPr>
        <p:spPr>
          <a:xfrm flipV="1">
            <a:off x="4240441" y="4038600"/>
            <a:ext cx="331559" cy="148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5257800" y="3581400"/>
            <a:ext cx="1524000" cy="1588"/>
          </a:xfrm>
          <a:prstGeom prst="line">
            <a:avLst/>
          </a:prstGeom>
          <a:ln/>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a:xfrm rot="5400000">
            <a:off x="5068094" y="3771106"/>
            <a:ext cx="381000" cy="1588"/>
          </a:xfrm>
          <a:prstGeom prst="line">
            <a:avLst/>
          </a:prstGeom>
          <a:ln/>
        </p:spPr>
        <p:style>
          <a:lnRef idx="1">
            <a:schemeClr val="dk1"/>
          </a:lnRef>
          <a:fillRef idx="0">
            <a:schemeClr val="dk1"/>
          </a:fillRef>
          <a:effectRef idx="0">
            <a:schemeClr val="dk1"/>
          </a:effectRef>
          <a:fontRef idx="minor">
            <a:schemeClr val="tx1"/>
          </a:fontRef>
        </p:style>
      </p:cxnSp>
      <p:cxnSp>
        <p:nvCxnSpPr>
          <p:cNvPr id="86" name="Straight Connector 85"/>
          <p:cNvCxnSpPr/>
          <p:nvPr/>
        </p:nvCxnSpPr>
        <p:spPr>
          <a:xfrm rot="5400000">
            <a:off x="6591301" y="3771900"/>
            <a:ext cx="381000" cy="3175"/>
          </a:xfrm>
          <a:prstGeom prst="line">
            <a:avLst/>
          </a:prstGeom>
          <a:ln/>
        </p:spPr>
        <p:style>
          <a:lnRef idx="1">
            <a:schemeClr val="dk1"/>
          </a:lnRef>
          <a:fillRef idx="0">
            <a:schemeClr val="dk1"/>
          </a:fillRef>
          <a:effectRef idx="0">
            <a:schemeClr val="dk1"/>
          </a:effectRef>
          <a:fontRef idx="minor">
            <a:schemeClr val="tx1"/>
          </a:fontRef>
        </p:style>
      </p:cxnSp>
      <p:cxnSp>
        <p:nvCxnSpPr>
          <p:cNvPr id="88" name="Straight Arrow Connector 87"/>
          <p:cNvCxnSpPr/>
          <p:nvPr/>
        </p:nvCxnSpPr>
        <p:spPr>
          <a:xfrm rot="5400000" flipH="1" flipV="1">
            <a:off x="5334001" y="3429000"/>
            <a:ext cx="304800" cy="31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0" name="Straight Arrow Connector 89"/>
          <p:cNvCxnSpPr>
            <a:stCxn id="52" idx="3"/>
          </p:cNvCxnSpPr>
          <p:nvPr/>
        </p:nvCxnSpPr>
        <p:spPr>
          <a:xfrm>
            <a:off x="5710453" y="4255532"/>
            <a:ext cx="385547"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1" name="TextBox 90"/>
          <p:cNvSpPr txBox="1">
            <a:spLocks noChangeArrowheads="1"/>
          </p:cNvSpPr>
          <p:nvPr/>
        </p:nvSpPr>
        <p:spPr bwMode="auto">
          <a:xfrm>
            <a:off x="228600" y="4724400"/>
            <a:ext cx="1327608" cy="307777"/>
          </a:xfrm>
          <a:prstGeom prst="rect">
            <a:avLst/>
          </a:prstGeom>
          <a:noFill/>
          <a:ln w="6350">
            <a:solidFill>
              <a:schemeClr val="tx1"/>
            </a:solidFill>
            <a:miter lim="800000"/>
            <a:headEnd/>
            <a:tailEnd/>
          </a:ln>
        </p:spPr>
        <p:txBody>
          <a:bodyPr wrap="none">
            <a:spAutoFit/>
          </a:bodyPr>
          <a:lstStyle/>
          <a:p>
            <a:pPr defTabSz="457200" fontAlgn="base">
              <a:spcBef>
                <a:spcPct val="0"/>
              </a:spcBef>
              <a:spcAft>
                <a:spcPct val="0"/>
              </a:spcAft>
            </a:pPr>
            <a:r>
              <a:rPr lang="en-GB" sz="1400" b="1" dirty="0">
                <a:solidFill>
                  <a:prstClr val="black"/>
                </a:solidFill>
                <a:latin typeface="Arial" charset="0"/>
                <a:ea typeface="ＭＳ Ｐゴシック" pitchFamily="-110" charset="-128"/>
                <a:cs typeface="Times New Roman" pitchFamily="18" charset="0"/>
              </a:rPr>
              <a:t>Food imports</a:t>
            </a:r>
          </a:p>
        </p:txBody>
      </p:sp>
      <p:cxnSp>
        <p:nvCxnSpPr>
          <p:cNvPr id="93" name="Straight Arrow Connector 92"/>
          <p:cNvCxnSpPr/>
          <p:nvPr/>
        </p:nvCxnSpPr>
        <p:spPr>
          <a:xfrm rot="5400000" flipH="1" flipV="1">
            <a:off x="-495299" y="4000500"/>
            <a:ext cx="1447800" cy="31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54" name="Image 9" descr="SPC-PPT-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5" y="6323555"/>
            <a:ext cx="9144000" cy="541900"/>
          </a:xfrm>
          <a:prstGeom prst="rect">
            <a:avLst/>
          </a:prstGeom>
        </p:spPr>
      </p:pic>
      <p:sp>
        <p:nvSpPr>
          <p:cNvPr id="2" name="TextBox 1"/>
          <p:cNvSpPr txBox="1"/>
          <p:nvPr/>
        </p:nvSpPr>
        <p:spPr>
          <a:xfrm>
            <a:off x="914400" y="5548064"/>
            <a:ext cx="7126118" cy="646331"/>
          </a:xfrm>
          <a:prstGeom prst="rect">
            <a:avLst/>
          </a:prstGeom>
          <a:noFill/>
          <a:ln>
            <a:solidFill>
              <a:srgbClr val="FF0000"/>
            </a:solidFill>
          </a:ln>
        </p:spPr>
        <p:txBody>
          <a:bodyPr wrap="none" rtlCol="0">
            <a:spAutoFit/>
          </a:bodyPr>
          <a:lstStyle/>
          <a:p>
            <a:pPr algn="ctr"/>
            <a:r>
              <a:rPr lang="en-AU" dirty="0" smtClean="0"/>
              <a:t>We know CC and CV cuts across all the pillars and within the sub-systems, </a:t>
            </a:r>
          </a:p>
          <a:p>
            <a:pPr algn="ctr"/>
            <a:r>
              <a:rPr lang="en-AU" dirty="0" smtClean="0"/>
              <a:t>but how, and by how much, we don’t know just yet…</a:t>
            </a:r>
            <a:endParaRPr lang="en-AU" dirty="0"/>
          </a:p>
        </p:txBody>
      </p:sp>
    </p:spTree>
    <p:extLst>
      <p:ext uri="{BB962C8B-B14F-4D97-AF65-F5344CB8AC3E}">
        <p14:creationId xmlns:p14="http://schemas.microsoft.com/office/powerpoint/2010/main" val="2386669106"/>
      </p:ext>
    </p:extLst>
  </p:cSld>
  <p:clrMapOvr>
    <a:masterClrMapping/>
  </p:clrMapOvr>
  <p:transition spd="med">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980730"/>
          <a:ext cx="4635624" cy="4165310"/>
        </p:xfrm>
        <a:graphic>
          <a:graphicData uri="http://schemas.openxmlformats.org/drawingml/2006/table">
            <a:tbl>
              <a:tblPr firstRow="1" bandRow="1">
                <a:tableStyleId>{5C22544A-7EE6-4342-B048-85BDC9FD1C3A}</a:tableStyleId>
              </a:tblPr>
              <a:tblGrid>
                <a:gridCol w="1545208"/>
                <a:gridCol w="1545208"/>
                <a:gridCol w="1545208"/>
              </a:tblGrid>
              <a:tr h="706365">
                <a:tc>
                  <a:txBody>
                    <a:bodyPr/>
                    <a:lstStyle/>
                    <a:p>
                      <a:r>
                        <a:rPr lang="en-US" sz="1800" dirty="0" smtClean="0">
                          <a:solidFill>
                            <a:srgbClr val="FF0000"/>
                          </a:solidFill>
                        </a:rPr>
                        <a:t>Country</a:t>
                      </a:r>
                      <a:endParaRPr lang="en-US" sz="1800" dirty="0">
                        <a:solidFill>
                          <a:srgbClr val="FF0000"/>
                        </a:solidFill>
                      </a:endParaRPr>
                    </a:p>
                  </a:txBody>
                  <a:tcPr/>
                </a:tc>
                <a:tc>
                  <a:txBody>
                    <a:bodyPr/>
                    <a:lstStyle/>
                    <a:p>
                      <a:r>
                        <a:rPr lang="en-US" sz="1800" dirty="0" smtClean="0">
                          <a:solidFill>
                            <a:srgbClr val="FF0000"/>
                          </a:solidFill>
                        </a:rPr>
                        <a:t>Kcalorie/per/day</a:t>
                      </a:r>
                      <a:endParaRPr lang="en-US" sz="1800" dirty="0">
                        <a:solidFill>
                          <a:srgbClr val="FF0000"/>
                        </a:solidFill>
                      </a:endParaRPr>
                    </a:p>
                  </a:txBody>
                  <a:tcPr/>
                </a:tc>
                <a:tc>
                  <a:txBody>
                    <a:bodyPr/>
                    <a:lstStyle/>
                    <a:p>
                      <a:r>
                        <a:rPr lang="en-US" sz="1800" dirty="0" smtClean="0">
                          <a:solidFill>
                            <a:srgbClr val="FF0000"/>
                          </a:solidFill>
                        </a:rPr>
                        <a:t>%</a:t>
                      </a:r>
                      <a:r>
                        <a:rPr lang="en-US" sz="1800" baseline="0" dirty="0" smtClean="0">
                          <a:solidFill>
                            <a:srgbClr val="FF0000"/>
                          </a:solidFill>
                        </a:rPr>
                        <a:t> Import</a:t>
                      </a:r>
                      <a:endParaRPr lang="en-US" sz="1800" dirty="0" smtClean="0">
                        <a:solidFill>
                          <a:srgbClr val="FF0000"/>
                        </a:solidFill>
                      </a:endParaRPr>
                    </a:p>
                  </a:txBody>
                  <a:tcPr/>
                </a:tc>
              </a:tr>
              <a:tr h="409243">
                <a:tc>
                  <a:txBody>
                    <a:bodyPr/>
                    <a:lstStyle/>
                    <a:p>
                      <a:r>
                        <a:rPr lang="en-US" sz="1800" b="1" dirty="0" smtClean="0"/>
                        <a:t>Fiji</a:t>
                      </a:r>
                      <a:endParaRPr lang="en-US" sz="1800" b="1" dirty="0"/>
                    </a:p>
                  </a:txBody>
                  <a:tcPr/>
                </a:tc>
                <a:tc>
                  <a:txBody>
                    <a:bodyPr/>
                    <a:lstStyle/>
                    <a:p>
                      <a:r>
                        <a:rPr lang="en-US" sz="1800" b="1" dirty="0" smtClean="0"/>
                        <a:t>3663</a:t>
                      </a:r>
                      <a:endParaRPr lang="en-US" sz="1800" b="1" dirty="0"/>
                    </a:p>
                  </a:txBody>
                  <a:tcPr/>
                </a:tc>
                <a:tc>
                  <a:txBody>
                    <a:bodyPr/>
                    <a:lstStyle/>
                    <a:p>
                      <a:r>
                        <a:rPr lang="en-US" sz="1800" b="1" dirty="0" smtClean="0"/>
                        <a:t>51</a:t>
                      </a:r>
                      <a:endParaRPr lang="en-US" sz="1800" b="1" dirty="0"/>
                    </a:p>
                  </a:txBody>
                  <a:tcPr/>
                </a:tc>
              </a:tr>
              <a:tr h="409243">
                <a:tc>
                  <a:txBody>
                    <a:bodyPr/>
                    <a:lstStyle/>
                    <a:p>
                      <a:r>
                        <a:rPr lang="en-US" sz="1800" b="1" dirty="0" smtClean="0"/>
                        <a:t>Kiribati</a:t>
                      </a:r>
                      <a:endParaRPr lang="en-US" sz="1800" b="1" dirty="0"/>
                    </a:p>
                  </a:txBody>
                  <a:tcPr/>
                </a:tc>
                <a:tc>
                  <a:txBody>
                    <a:bodyPr/>
                    <a:lstStyle/>
                    <a:p>
                      <a:r>
                        <a:rPr lang="en-US" sz="1800" b="1" dirty="0" smtClean="0"/>
                        <a:t>3534</a:t>
                      </a:r>
                      <a:endParaRPr lang="en-US" sz="1800" b="1" dirty="0"/>
                    </a:p>
                  </a:txBody>
                  <a:tcPr/>
                </a:tc>
                <a:tc>
                  <a:txBody>
                    <a:bodyPr/>
                    <a:lstStyle/>
                    <a:p>
                      <a:r>
                        <a:rPr lang="en-US" sz="1800" b="1" dirty="0" smtClean="0"/>
                        <a:t>63.7</a:t>
                      </a:r>
                      <a:endParaRPr lang="en-US" sz="1800" b="1" dirty="0"/>
                    </a:p>
                  </a:txBody>
                  <a:tcPr/>
                </a:tc>
              </a:tr>
              <a:tr h="706365">
                <a:tc>
                  <a:txBody>
                    <a:bodyPr/>
                    <a:lstStyle/>
                    <a:p>
                      <a:r>
                        <a:rPr lang="en-US" sz="1800" b="1" dirty="0" smtClean="0"/>
                        <a:t>Solomon</a:t>
                      </a:r>
                      <a:r>
                        <a:rPr lang="en-US" sz="1800" b="1" baseline="0" dirty="0" smtClean="0"/>
                        <a:t> Islands</a:t>
                      </a:r>
                      <a:endParaRPr lang="en-US" sz="1800" b="1" dirty="0"/>
                    </a:p>
                  </a:txBody>
                  <a:tcPr/>
                </a:tc>
                <a:tc>
                  <a:txBody>
                    <a:bodyPr/>
                    <a:lstStyle/>
                    <a:p>
                      <a:r>
                        <a:rPr lang="en-US" sz="1800" b="1" dirty="0" smtClean="0"/>
                        <a:t>2422</a:t>
                      </a:r>
                      <a:endParaRPr lang="en-US" sz="1800" b="1" dirty="0"/>
                    </a:p>
                  </a:txBody>
                  <a:tcPr/>
                </a:tc>
                <a:tc>
                  <a:txBody>
                    <a:bodyPr/>
                    <a:lstStyle/>
                    <a:p>
                      <a:r>
                        <a:rPr lang="en-US" sz="1800" b="1" dirty="0" smtClean="0"/>
                        <a:t>55.8</a:t>
                      </a:r>
                      <a:endParaRPr lang="en-US" sz="1800" b="1" dirty="0"/>
                    </a:p>
                  </a:txBody>
                  <a:tcPr/>
                </a:tc>
              </a:tr>
              <a:tr h="409243">
                <a:tc>
                  <a:txBody>
                    <a:bodyPr/>
                    <a:lstStyle/>
                    <a:p>
                      <a:r>
                        <a:rPr lang="en-US" sz="1800" b="1" dirty="0" smtClean="0"/>
                        <a:t>Vanuatu</a:t>
                      </a:r>
                      <a:endParaRPr lang="en-US" sz="1800" b="1" dirty="0"/>
                    </a:p>
                  </a:txBody>
                  <a:tcPr/>
                </a:tc>
                <a:tc>
                  <a:txBody>
                    <a:bodyPr/>
                    <a:lstStyle/>
                    <a:p>
                      <a:r>
                        <a:rPr lang="en-US" sz="1800" b="1" dirty="0" smtClean="0"/>
                        <a:t>2757</a:t>
                      </a:r>
                      <a:endParaRPr lang="en-US" sz="1800" b="1" dirty="0"/>
                    </a:p>
                  </a:txBody>
                  <a:tcPr/>
                </a:tc>
                <a:tc>
                  <a:txBody>
                    <a:bodyPr/>
                    <a:lstStyle/>
                    <a:p>
                      <a:r>
                        <a:rPr lang="en-US" sz="1800" b="1" dirty="0" smtClean="0"/>
                        <a:t>49.2</a:t>
                      </a:r>
                      <a:endParaRPr lang="en-US" sz="1800" b="1" dirty="0"/>
                    </a:p>
                  </a:txBody>
                  <a:tcPr/>
                </a:tc>
              </a:tr>
              <a:tr h="409243">
                <a:tc>
                  <a:txBody>
                    <a:bodyPr/>
                    <a:lstStyle/>
                    <a:p>
                      <a:r>
                        <a:rPr lang="en-US" sz="1800" b="1" dirty="0" smtClean="0"/>
                        <a:t>Cook Islands</a:t>
                      </a:r>
                      <a:endParaRPr lang="en-US" sz="1800" b="1" dirty="0"/>
                    </a:p>
                  </a:txBody>
                  <a:tcPr/>
                </a:tc>
                <a:tc>
                  <a:txBody>
                    <a:bodyPr/>
                    <a:lstStyle/>
                    <a:p>
                      <a:r>
                        <a:rPr lang="en-US" sz="1800" b="1" dirty="0" smtClean="0"/>
                        <a:t>3185</a:t>
                      </a:r>
                      <a:endParaRPr lang="en-US" sz="1800" b="1" dirty="0"/>
                    </a:p>
                  </a:txBody>
                  <a:tcPr/>
                </a:tc>
                <a:tc>
                  <a:txBody>
                    <a:bodyPr/>
                    <a:lstStyle/>
                    <a:p>
                      <a:r>
                        <a:rPr lang="en-US" sz="1800" b="1" dirty="0" smtClean="0"/>
                        <a:t>83.4</a:t>
                      </a:r>
                      <a:endParaRPr lang="en-US" sz="1800" b="1" dirty="0"/>
                    </a:p>
                  </a:txBody>
                  <a:tcPr/>
                </a:tc>
              </a:tr>
              <a:tr h="409243">
                <a:tc>
                  <a:txBody>
                    <a:bodyPr/>
                    <a:lstStyle/>
                    <a:p>
                      <a:r>
                        <a:rPr lang="en-US" sz="1800" b="1" dirty="0" smtClean="0"/>
                        <a:t>Samoa</a:t>
                      </a:r>
                      <a:endParaRPr lang="en-US" sz="1800" b="1" dirty="0"/>
                    </a:p>
                  </a:txBody>
                  <a:tcPr/>
                </a:tc>
                <a:tc>
                  <a:txBody>
                    <a:bodyPr/>
                    <a:lstStyle/>
                    <a:p>
                      <a:r>
                        <a:rPr lang="en-US" sz="1800" b="1" dirty="0" smtClean="0"/>
                        <a:t>2886</a:t>
                      </a:r>
                      <a:endParaRPr lang="en-US" sz="1800" b="1" dirty="0"/>
                    </a:p>
                  </a:txBody>
                  <a:tcPr/>
                </a:tc>
                <a:tc>
                  <a:txBody>
                    <a:bodyPr/>
                    <a:lstStyle/>
                    <a:p>
                      <a:r>
                        <a:rPr lang="en-US" sz="1800" b="1" dirty="0" smtClean="0"/>
                        <a:t>&gt;60%</a:t>
                      </a:r>
                      <a:endParaRPr lang="en-US" sz="1800" b="1" dirty="0"/>
                    </a:p>
                  </a:txBody>
                  <a:tcPr/>
                </a:tc>
              </a:tr>
              <a:tr h="706365">
                <a:tc>
                  <a:txBody>
                    <a:bodyPr/>
                    <a:lstStyle/>
                    <a:p>
                      <a:r>
                        <a:rPr lang="en-US" sz="1800" b="1" dirty="0" smtClean="0"/>
                        <a:t>Marshall</a:t>
                      </a:r>
                      <a:r>
                        <a:rPr lang="en-US" sz="1800" b="1" baseline="0" dirty="0" smtClean="0"/>
                        <a:t> Islands</a:t>
                      </a:r>
                      <a:endParaRPr lang="en-US" sz="1800" b="1" dirty="0"/>
                    </a:p>
                  </a:txBody>
                  <a:tcPr/>
                </a:tc>
                <a:tc>
                  <a:txBody>
                    <a:bodyPr/>
                    <a:lstStyle/>
                    <a:p>
                      <a:r>
                        <a:rPr lang="en-US" sz="1800" b="1" dirty="0" smtClean="0"/>
                        <a:t>2950</a:t>
                      </a:r>
                      <a:endParaRPr lang="en-US" sz="1800" b="1" dirty="0"/>
                    </a:p>
                  </a:txBody>
                  <a:tcPr/>
                </a:tc>
                <a:tc>
                  <a:txBody>
                    <a:bodyPr/>
                    <a:lstStyle/>
                    <a:p>
                      <a:r>
                        <a:rPr lang="en-US" sz="1800" b="1" dirty="0" smtClean="0"/>
                        <a:t>89</a:t>
                      </a:r>
                      <a:endParaRPr lang="en-US" sz="1800" b="1" dirty="0"/>
                    </a:p>
                  </a:txBody>
                  <a:tcPr/>
                </a:tc>
              </a:tr>
            </a:tbl>
          </a:graphicData>
        </a:graphic>
      </p:graphicFrame>
      <p:sp>
        <p:nvSpPr>
          <p:cNvPr id="2" name="Title 1"/>
          <p:cNvSpPr>
            <a:spLocks noGrp="1"/>
          </p:cNvSpPr>
          <p:nvPr>
            <p:ph type="title"/>
          </p:nvPr>
        </p:nvSpPr>
        <p:spPr>
          <a:xfrm>
            <a:off x="381000" y="0"/>
            <a:ext cx="8229600" cy="1219200"/>
          </a:xfrm>
        </p:spPr>
        <p:txBody>
          <a:bodyPr/>
          <a:lstStyle/>
          <a:p>
            <a:pPr eaLnBrk="1" fontAlgn="auto" hangingPunct="1">
              <a:spcAft>
                <a:spcPts val="0"/>
              </a:spcAft>
              <a:defRPr/>
            </a:pPr>
            <a:r>
              <a:rPr b="1" i="1" dirty="0" smtClean="0">
                <a:solidFill>
                  <a:srgbClr val="00B050"/>
                </a:solidFill>
              </a:rPr>
              <a:t>Food Availability – National Level</a:t>
            </a:r>
            <a:endParaRPr b="1" i="1" dirty="0">
              <a:solidFill>
                <a:srgbClr val="00B050"/>
              </a:solidFill>
            </a:endParaRPr>
          </a:p>
        </p:txBody>
      </p:sp>
      <p:pic>
        <p:nvPicPr>
          <p:cNvPr id="5" name="Image 9" descr="SPC-PPT-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5" y="6323555"/>
            <a:ext cx="9144000" cy="541900"/>
          </a:xfrm>
          <a:prstGeom prst="rect">
            <a:avLst/>
          </a:prstGeom>
        </p:spPr>
      </p:pic>
      <p:graphicFrame>
        <p:nvGraphicFramePr>
          <p:cNvPr id="7" name="Table 6"/>
          <p:cNvGraphicFramePr>
            <a:graphicFrameLocks noGrp="1"/>
          </p:cNvGraphicFramePr>
          <p:nvPr/>
        </p:nvGraphicFramePr>
        <p:xfrm>
          <a:off x="4932039" y="2420886"/>
          <a:ext cx="4211961" cy="4437114"/>
        </p:xfrm>
        <a:graphic>
          <a:graphicData uri="http://schemas.openxmlformats.org/drawingml/2006/table">
            <a:tbl>
              <a:tblPr firstRow="1" bandRow="1">
                <a:tableStyleId>{5C22544A-7EE6-4342-B048-85BDC9FD1C3A}</a:tableStyleId>
              </a:tblPr>
              <a:tblGrid>
                <a:gridCol w="1403987"/>
                <a:gridCol w="1403987"/>
                <a:gridCol w="1403987"/>
              </a:tblGrid>
              <a:tr h="950810">
                <a:tc>
                  <a:txBody>
                    <a:bodyPr/>
                    <a:lstStyle/>
                    <a:p>
                      <a:r>
                        <a:rPr lang="en-AU" dirty="0" smtClean="0">
                          <a:solidFill>
                            <a:srgbClr val="FF0000"/>
                          </a:solidFill>
                        </a:rPr>
                        <a:t>Country</a:t>
                      </a:r>
                    </a:p>
                    <a:p>
                      <a:r>
                        <a:rPr lang="en-AU" dirty="0" smtClean="0">
                          <a:solidFill>
                            <a:srgbClr val="FF0000"/>
                          </a:solidFill>
                        </a:rPr>
                        <a:t>District/ villages</a:t>
                      </a:r>
                      <a:endParaRPr lang="en-AU" dirty="0">
                        <a:solidFill>
                          <a:srgbClr val="FF0000"/>
                        </a:solidFill>
                      </a:endParaRPr>
                    </a:p>
                  </a:txBody>
                  <a:tcPr/>
                </a:tc>
                <a:tc>
                  <a:txBody>
                    <a:bodyPr/>
                    <a:lstStyle/>
                    <a:p>
                      <a:r>
                        <a:rPr lang="en-AU" dirty="0" smtClean="0">
                          <a:solidFill>
                            <a:srgbClr val="FF0000"/>
                          </a:solidFill>
                        </a:rPr>
                        <a:t>% Energy Local</a:t>
                      </a:r>
                      <a:endParaRPr lang="en-AU" dirty="0">
                        <a:solidFill>
                          <a:srgbClr val="FF0000"/>
                        </a:solidFill>
                      </a:endParaRPr>
                    </a:p>
                  </a:txBody>
                  <a:tcPr/>
                </a:tc>
                <a:tc>
                  <a:txBody>
                    <a:bodyPr/>
                    <a:lstStyle/>
                    <a:p>
                      <a:r>
                        <a:rPr lang="en-AU" dirty="0" smtClean="0">
                          <a:solidFill>
                            <a:srgbClr val="FF0000"/>
                          </a:solidFill>
                        </a:rPr>
                        <a:t>% Protein Local</a:t>
                      </a:r>
                      <a:endParaRPr lang="en-AU" dirty="0">
                        <a:solidFill>
                          <a:srgbClr val="FF0000"/>
                        </a:solidFill>
                      </a:endParaRPr>
                    </a:p>
                  </a:txBody>
                  <a:tcPr/>
                </a:tc>
              </a:tr>
              <a:tr h="871576">
                <a:tc>
                  <a:txBody>
                    <a:bodyPr/>
                    <a:lstStyle/>
                    <a:p>
                      <a:r>
                        <a:rPr lang="en-AU" b="1" dirty="0" err="1" smtClean="0"/>
                        <a:t>Korobebe</a:t>
                      </a:r>
                      <a:endParaRPr lang="en-AU" b="1" dirty="0"/>
                    </a:p>
                  </a:txBody>
                  <a:tcPr/>
                </a:tc>
                <a:tc>
                  <a:txBody>
                    <a:bodyPr/>
                    <a:lstStyle/>
                    <a:p>
                      <a:r>
                        <a:rPr lang="en-AU" b="1" dirty="0" smtClean="0"/>
                        <a:t>48.9.0</a:t>
                      </a:r>
                      <a:endParaRPr lang="en-AU" b="1" dirty="0"/>
                    </a:p>
                  </a:txBody>
                  <a:tcPr/>
                </a:tc>
                <a:tc>
                  <a:txBody>
                    <a:bodyPr/>
                    <a:lstStyle/>
                    <a:p>
                      <a:r>
                        <a:rPr lang="en-AU" b="1" dirty="0" smtClean="0"/>
                        <a:t>33.2</a:t>
                      </a:r>
                      <a:endParaRPr lang="en-AU" b="1" dirty="0"/>
                    </a:p>
                  </a:txBody>
                  <a:tcPr/>
                </a:tc>
              </a:tr>
              <a:tr h="871576">
                <a:tc>
                  <a:txBody>
                    <a:bodyPr/>
                    <a:lstStyle/>
                    <a:p>
                      <a:r>
                        <a:rPr lang="en-AU" b="1" dirty="0" err="1" smtClean="0"/>
                        <a:t>Nabuotini</a:t>
                      </a:r>
                      <a:endParaRPr lang="en-AU" b="1" dirty="0"/>
                    </a:p>
                  </a:txBody>
                  <a:tcPr/>
                </a:tc>
                <a:tc>
                  <a:txBody>
                    <a:bodyPr/>
                    <a:lstStyle/>
                    <a:p>
                      <a:r>
                        <a:rPr lang="en-AU" b="1" dirty="0" smtClean="0"/>
                        <a:t>45.6</a:t>
                      </a:r>
                      <a:endParaRPr lang="en-AU" b="1" dirty="0"/>
                    </a:p>
                  </a:txBody>
                  <a:tcPr/>
                </a:tc>
                <a:tc>
                  <a:txBody>
                    <a:bodyPr/>
                    <a:lstStyle/>
                    <a:p>
                      <a:r>
                        <a:rPr lang="en-AU" b="1" dirty="0" smtClean="0"/>
                        <a:t>38</a:t>
                      </a:r>
                      <a:endParaRPr lang="en-AU" b="1" dirty="0"/>
                    </a:p>
                  </a:txBody>
                  <a:tcPr/>
                </a:tc>
              </a:tr>
              <a:tr h="871576">
                <a:tc>
                  <a:txBody>
                    <a:bodyPr/>
                    <a:lstStyle/>
                    <a:p>
                      <a:r>
                        <a:rPr lang="en-AU" b="1" dirty="0" err="1" smtClean="0"/>
                        <a:t>Kolonga</a:t>
                      </a:r>
                      <a:endParaRPr lang="en-AU" b="1" dirty="0"/>
                    </a:p>
                  </a:txBody>
                  <a:tcPr/>
                </a:tc>
                <a:tc>
                  <a:txBody>
                    <a:bodyPr/>
                    <a:lstStyle/>
                    <a:p>
                      <a:r>
                        <a:rPr lang="en-AU" b="1" dirty="0" smtClean="0"/>
                        <a:t>60</a:t>
                      </a:r>
                      <a:endParaRPr lang="en-AU" b="1" dirty="0"/>
                    </a:p>
                  </a:txBody>
                  <a:tcPr/>
                </a:tc>
                <a:tc>
                  <a:txBody>
                    <a:bodyPr/>
                    <a:lstStyle/>
                    <a:p>
                      <a:r>
                        <a:rPr lang="en-AU" b="1" dirty="0" smtClean="0"/>
                        <a:t>32.5</a:t>
                      </a:r>
                      <a:endParaRPr lang="en-AU" b="1" dirty="0"/>
                    </a:p>
                  </a:txBody>
                  <a:tcPr/>
                </a:tc>
              </a:tr>
              <a:tr h="871576">
                <a:tc>
                  <a:txBody>
                    <a:bodyPr/>
                    <a:lstStyle/>
                    <a:p>
                      <a:r>
                        <a:rPr lang="en-AU" b="1" dirty="0" err="1" smtClean="0"/>
                        <a:t>Tefisi</a:t>
                      </a:r>
                      <a:endParaRPr lang="en-AU" b="1" dirty="0"/>
                    </a:p>
                  </a:txBody>
                  <a:tcPr/>
                </a:tc>
                <a:tc>
                  <a:txBody>
                    <a:bodyPr/>
                    <a:lstStyle/>
                    <a:p>
                      <a:r>
                        <a:rPr lang="en-AU" b="1" dirty="0" smtClean="0"/>
                        <a:t>54.9</a:t>
                      </a:r>
                      <a:endParaRPr lang="en-AU" b="1" dirty="0"/>
                    </a:p>
                  </a:txBody>
                  <a:tcPr/>
                </a:tc>
                <a:tc>
                  <a:txBody>
                    <a:bodyPr/>
                    <a:lstStyle/>
                    <a:p>
                      <a:r>
                        <a:rPr lang="en-AU" b="1" dirty="0" smtClean="0"/>
                        <a:t>55.8</a:t>
                      </a:r>
                      <a:endParaRPr lang="en-AU" b="1" dirty="0"/>
                    </a:p>
                  </a:txBody>
                  <a:tcPr/>
                </a:tc>
              </a:tr>
            </a:tbl>
          </a:graphicData>
        </a:graphic>
      </p:graphicFrame>
    </p:spTree>
    <p:extLst>
      <p:ext uri="{BB962C8B-B14F-4D97-AF65-F5344CB8AC3E}">
        <p14:creationId xmlns:p14="http://schemas.microsoft.com/office/powerpoint/2010/main" val="955707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8229600" cy="494764"/>
          </a:xfrm>
        </p:spPr>
        <p:txBody>
          <a:bodyPr/>
          <a:lstStyle/>
          <a:p>
            <a:r>
              <a:rPr lang="en-AU" dirty="0" smtClean="0"/>
              <a:t>FS Issues in PIs</a:t>
            </a:r>
            <a:endParaRPr lang="en-AU" dirty="0"/>
          </a:p>
        </p:txBody>
      </p:sp>
      <p:graphicFrame>
        <p:nvGraphicFramePr>
          <p:cNvPr id="6" name="Chart 5"/>
          <p:cNvGraphicFramePr>
            <a:graphicFrameLocks/>
          </p:cNvGraphicFramePr>
          <p:nvPr>
            <p:extLst>
              <p:ext uri="{D42A27DB-BD31-4B8C-83A1-F6EECF244321}">
                <p14:modId xmlns:p14="http://schemas.microsoft.com/office/powerpoint/2010/main" val="387173545"/>
              </p:ext>
            </p:extLst>
          </p:nvPr>
        </p:nvGraphicFramePr>
        <p:xfrm>
          <a:off x="3563888" y="980728"/>
          <a:ext cx="5442967" cy="28083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102581118"/>
              </p:ext>
            </p:extLst>
          </p:nvPr>
        </p:nvGraphicFramePr>
        <p:xfrm>
          <a:off x="44244" y="3933056"/>
          <a:ext cx="5319843"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179512" y="1124744"/>
            <a:ext cx="3240360" cy="1200329"/>
          </a:xfrm>
          <a:prstGeom prst="rect">
            <a:avLst/>
          </a:prstGeom>
          <a:noFill/>
        </p:spPr>
        <p:txBody>
          <a:bodyPr wrap="square" rtlCol="0">
            <a:spAutoFit/>
          </a:bodyPr>
          <a:lstStyle/>
          <a:p>
            <a:pPr marL="285750" indent="-285750" defTabSz="457200" fontAlgn="base">
              <a:spcBef>
                <a:spcPct val="0"/>
              </a:spcBef>
              <a:spcAft>
                <a:spcPct val="0"/>
              </a:spcAft>
              <a:buFont typeface="Arial" pitchFamily="34" charset="0"/>
              <a:buChar char="•"/>
            </a:pPr>
            <a:r>
              <a:rPr lang="en-AU" dirty="0">
                <a:solidFill>
                  <a:prstClr val="black"/>
                </a:solidFill>
                <a:latin typeface="Arial" charset="0"/>
                <a:ea typeface="ＭＳ Ｐゴシック" pitchFamily="-110" charset="-128"/>
              </a:rPr>
              <a:t>Except SI, Tonga &amp; Kiribati, average agriculture annual growth rate has declined since 1990s</a:t>
            </a:r>
          </a:p>
        </p:txBody>
      </p:sp>
      <p:sp>
        <p:nvSpPr>
          <p:cNvPr id="9" name="TextBox 8"/>
          <p:cNvSpPr txBox="1"/>
          <p:nvPr/>
        </p:nvSpPr>
        <p:spPr>
          <a:xfrm>
            <a:off x="5600800" y="4005064"/>
            <a:ext cx="3240360" cy="2031325"/>
          </a:xfrm>
          <a:prstGeom prst="rect">
            <a:avLst/>
          </a:prstGeom>
          <a:noFill/>
        </p:spPr>
        <p:txBody>
          <a:bodyPr wrap="square" rtlCol="0">
            <a:spAutoFit/>
          </a:bodyPr>
          <a:lstStyle/>
          <a:p>
            <a:pPr marL="285750" indent="-285750" defTabSz="457200" fontAlgn="base">
              <a:spcBef>
                <a:spcPct val="0"/>
              </a:spcBef>
              <a:spcAft>
                <a:spcPct val="0"/>
              </a:spcAft>
              <a:buFont typeface="Arial" pitchFamily="34" charset="0"/>
              <a:buChar char="•"/>
            </a:pPr>
            <a:r>
              <a:rPr lang="en-AU" dirty="0">
                <a:solidFill>
                  <a:prstClr val="black"/>
                </a:solidFill>
                <a:latin typeface="Arial" charset="0"/>
                <a:ea typeface="ＭＳ Ｐゴシック" pitchFamily="-110" charset="-128"/>
              </a:rPr>
              <a:t>Similar trend for share of agriculture to total GDP</a:t>
            </a:r>
          </a:p>
          <a:p>
            <a:pPr marL="285750" indent="-285750" defTabSz="457200" fontAlgn="base">
              <a:spcBef>
                <a:spcPct val="0"/>
              </a:spcBef>
              <a:spcAft>
                <a:spcPct val="0"/>
              </a:spcAft>
              <a:buFont typeface="Arial" pitchFamily="34" charset="0"/>
              <a:buChar char="•"/>
            </a:pPr>
            <a:r>
              <a:rPr lang="en-AU" dirty="0">
                <a:solidFill>
                  <a:prstClr val="black"/>
                </a:solidFill>
                <a:latin typeface="Arial" charset="0"/>
                <a:ea typeface="ＭＳ Ｐゴシック" pitchFamily="-110" charset="-128"/>
              </a:rPr>
              <a:t>Share of agriculture to total GDP for PNG and SI are mainly due to increased export of coffee, palm oil &amp; coconut oil</a:t>
            </a:r>
          </a:p>
        </p:txBody>
      </p:sp>
      <p:sp>
        <p:nvSpPr>
          <p:cNvPr id="4" name="Oval 3"/>
          <p:cNvSpPr/>
          <p:nvPr/>
        </p:nvSpPr>
        <p:spPr>
          <a:xfrm>
            <a:off x="5004048" y="1772816"/>
            <a:ext cx="524743" cy="122413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AU">
              <a:solidFill>
                <a:prstClr val="white"/>
              </a:solidFill>
            </a:endParaRPr>
          </a:p>
        </p:txBody>
      </p:sp>
      <p:sp>
        <p:nvSpPr>
          <p:cNvPr id="8" name="Oval 7"/>
          <p:cNvSpPr/>
          <p:nvPr/>
        </p:nvSpPr>
        <p:spPr>
          <a:xfrm>
            <a:off x="7740352" y="1844824"/>
            <a:ext cx="524743" cy="122413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AU">
              <a:solidFill>
                <a:prstClr val="white"/>
              </a:solidFill>
            </a:endParaRPr>
          </a:p>
        </p:txBody>
      </p:sp>
      <p:sp>
        <p:nvSpPr>
          <p:cNvPr id="10" name="Oval 9"/>
          <p:cNvSpPr/>
          <p:nvPr/>
        </p:nvSpPr>
        <p:spPr>
          <a:xfrm>
            <a:off x="878905" y="4449886"/>
            <a:ext cx="524743" cy="193144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AU">
              <a:solidFill>
                <a:prstClr val="white"/>
              </a:solidFill>
            </a:endParaRPr>
          </a:p>
        </p:txBody>
      </p:sp>
      <p:sp>
        <p:nvSpPr>
          <p:cNvPr id="11" name="Oval 10"/>
          <p:cNvSpPr/>
          <p:nvPr/>
        </p:nvSpPr>
        <p:spPr>
          <a:xfrm>
            <a:off x="1454969" y="4449886"/>
            <a:ext cx="524743" cy="193144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AU">
              <a:solidFill>
                <a:prstClr val="white"/>
              </a:solidFill>
            </a:endParaRPr>
          </a:p>
        </p:txBody>
      </p:sp>
      <p:sp>
        <p:nvSpPr>
          <p:cNvPr id="12" name="Oval 11"/>
          <p:cNvSpPr/>
          <p:nvPr/>
        </p:nvSpPr>
        <p:spPr>
          <a:xfrm>
            <a:off x="6679180" y="1916832"/>
            <a:ext cx="524743" cy="122413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AU">
              <a:solidFill>
                <a:prstClr val="white"/>
              </a:solidFill>
            </a:endParaRPr>
          </a:p>
        </p:txBody>
      </p:sp>
      <p:sp>
        <p:nvSpPr>
          <p:cNvPr id="5" name="Rectangle 4"/>
          <p:cNvSpPr/>
          <p:nvPr/>
        </p:nvSpPr>
        <p:spPr>
          <a:xfrm>
            <a:off x="179512" y="611396"/>
            <a:ext cx="2448106" cy="430887"/>
          </a:xfrm>
          <a:prstGeom prst="rect">
            <a:avLst/>
          </a:prstGeom>
        </p:spPr>
        <p:txBody>
          <a:bodyPr wrap="none">
            <a:spAutoFit/>
          </a:bodyPr>
          <a:lstStyle/>
          <a:p>
            <a:pPr defTabSz="457200" fontAlgn="base">
              <a:spcBef>
                <a:spcPct val="0"/>
              </a:spcBef>
              <a:spcAft>
                <a:spcPct val="0"/>
              </a:spcAft>
            </a:pPr>
            <a:r>
              <a:rPr lang="en-AU" sz="2200" b="1" dirty="0">
                <a:solidFill>
                  <a:prstClr val="black"/>
                </a:solidFill>
                <a:latin typeface="Arial" charset="0"/>
                <a:ea typeface="ＭＳ Ｐゴシック" pitchFamily="-110" charset="-128"/>
              </a:rPr>
              <a:t>Food Production</a:t>
            </a:r>
          </a:p>
        </p:txBody>
      </p:sp>
    </p:spTree>
    <p:extLst>
      <p:ext uri="{BB962C8B-B14F-4D97-AF65-F5344CB8AC3E}">
        <p14:creationId xmlns:p14="http://schemas.microsoft.com/office/powerpoint/2010/main" val="312576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4" grpId="0" animBg="1"/>
      <p:bldP spid="8"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76064"/>
          </a:xfrm>
        </p:spPr>
        <p:txBody>
          <a:bodyPr/>
          <a:lstStyle/>
          <a:p>
            <a:r>
              <a:rPr lang="en-AU" dirty="0" smtClean="0"/>
              <a:t>FS Issues cont’d</a:t>
            </a:r>
            <a:endParaRPr lang="en-AU" dirty="0"/>
          </a:p>
        </p:txBody>
      </p:sp>
      <p:graphicFrame>
        <p:nvGraphicFramePr>
          <p:cNvPr id="8" name="Chart 7"/>
          <p:cNvGraphicFramePr>
            <a:graphicFrameLocks/>
          </p:cNvGraphicFramePr>
          <p:nvPr>
            <p:extLst>
              <p:ext uri="{D42A27DB-BD31-4B8C-83A1-F6EECF244321}">
                <p14:modId xmlns:p14="http://schemas.microsoft.com/office/powerpoint/2010/main" val="2411421913"/>
              </p:ext>
            </p:extLst>
          </p:nvPr>
        </p:nvGraphicFramePr>
        <p:xfrm>
          <a:off x="4572000" y="764704"/>
          <a:ext cx="4572000" cy="34563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165157995"/>
              </p:ext>
            </p:extLst>
          </p:nvPr>
        </p:nvGraphicFramePr>
        <p:xfrm>
          <a:off x="0" y="3140968"/>
          <a:ext cx="4932040" cy="370188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179512" y="1580599"/>
            <a:ext cx="4032448" cy="1200329"/>
          </a:xfrm>
          <a:prstGeom prst="rect">
            <a:avLst/>
          </a:prstGeom>
          <a:noFill/>
        </p:spPr>
        <p:txBody>
          <a:bodyPr wrap="square" rtlCol="0">
            <a:spAutoFit/>
          </a:bodyPr>
          <a:lstStyle/>
          <a:p>
            <a:pPr marL="285750" indent="-285750" defTabSz="457200" fontAlgn="base">
              <a:spcBef>
                <a:spcPct val="0"/>
              </a:spcBef>
              <a:spcAft>
                <a:spcPct val="0"/>
              </a:spcAft>
              <a:buFont typeface="Arial" pitchFamily="34" charset="0"/>
              <a:buChar char="•"/>
            </a:pPr>
            <a:r>
              <a:rPr lang="en-AU" sz="2400" dirty="0">
                <a:solidFill>
                  <a:prstClr val="black"/>
                </a:solidFill>
                <a:latin typeface="Arial" charset="0"/>
                <a:ea typeface="ＭＳ Ｐゴシック" pitchFamily="-110" charset="-128"/>
              </a:rPr>
              <a:t>Overall food production per capita is declining</a:t>
            </a:r>
          </a:p>
          <a:p>
            <a:pPr marL="285750" indent="-285750" defTabSz="457200" fontAlgn="base">
              <a:spcBef>
                <a:spcPct val="0"/>
              </a:spcBef>
              <a:spcAft>
                <a:spcPct val="0"/>
              </a:spcAft>
              <a:buFont typeface="Arial" pitchFamily="34" charset="0"/>
              <a:buChar char="•"/>
            </a:pPr>
            <a:endParaRPr lang="en-AU" sz="2400" dirty="0">
              <a:solidFill>
                <a:prstClr val="black"/>
              </a:solidFill>
              <a:latin typeface="Arial" charset="0"/>
              <a:ea typeface="ＭＳ Ｐゴシック" pitchFamily="-110" charset="-128"/>
            </a:endParaRPr>
          </a:p>
        </p:txBody>
      </p:sp>
      <p:sp>
        <p:nvSpPr>
          <p:cNvPr id="11" name="TextBox 10"/>
          <p:cNvSpPr txBox="1"/>
          <p:nvPr/>
        </p:nvSpPr>
        <p:spPr>
          <a:xfrm>
            <a:off x="5220072" y="4653136"/>
            <a:ext cx="3744416" cy="1200329"/>
          </a:xfrm>
          <a:prstGeom prst="rect">
            <a:avLst/>
          </a:prstGeom>
          <a:noFill/>
        </p:spPr>
        <p:txBody>
          <a:bodyPr wrap="square" rtlCol="0">
            <a:spAutoFit/>
          </a:bodyPr>
          <a:lstStyle/>
          <a:p>
            <a:pPr marL="285750" indent="-285750" defTabSz="457200" fontAlgn="base">
              <a:spcBef>
                <a:spcPct val="0"/>
              </a:spcBef>
              <a:spcAft>
                <a:spcPct val="0"/>
              </a:spcAft>
              <a:buFont typeface="Arial" pitchFamily="34" charset="0"/>
              <a:buChar char="•"/>
            </a:pPr>
            <a:r>
              <a:rPr lang="en-AU" sz="2400" dirty="0">
                <a:solidFill>
                  <a:prstClr val="black"/>
                </a:solidFill>
                <a:latin typeface="Arial" charset="0"/>
                <a:ea typeface="ＭＳ Ｐゴシック" pitchFamily="-110" charset="-128"/>
              </a:rPr>
              <a:t>Overall livestock production is increasing throughout the region</a:t>
            </a:r>
          </a:p>
        </p:txBody>
      </p:sp>
      <p:sp>
        <p:nvSpPr>
          <p:cNvPr id="3" name="Rectangle 2"/>
          <p:cNvSpPr/>
          <p:nvPr/>
        </p:nvSpPr>
        <p:spPr>
          <a:xfrm>
            <a:off x="182079" y="836712"/>
            <a:ext cx="3058851" cy="523220"/>
          </a:xfrm>
          <a:prstGeom prst="rect">
            <a:avLst/>
          </a:prstGeom>
        </p:spPr>
        <p:txBody>
          <a:bodyPr wrap="none">
            <a:spAutoFit/>
          </a:bodyPr>
          <a:lstStyle/>
          <a:p>
            <a:pPr defTabSz="457200" fontAlgn="base">
              <a:spcBef>
                <a:spcPct val="0"/>
              </a:spcBef>
              <a:spcAft>
                <a:spcPct val="0"/>
              </a:spcAft>
            </a:pPr>
            <a:r>
              <a:rPr lang="en-AU" sz="2800" b="1" dirty="0">
                <a:solidFill>
                  <a:prstClr val="black"/>
                </a:solidFill>
                <a:latin typeface="Arial" charset="0"/>
                <a:ea typeface="ＭＳ Ｐゴシック" pitchFamily="-110" charset="-128"/>
              </a:rPr>
              <a:t>Food Production</a:t>
            </a:r>
          </a:p>
        </p:txBody>
      </p:sp>
    </p:spTree>
    <p:extLst>
      <p:ext uri="{BB962C8B-B14F-4D97-AF65-F5344CB8AC3E}">
        <p14:creationId xmlns:p14="http://schemas.microsoft.com/office/powerpoint/2010/main" val="349914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48" y="188640"/>
            <a:ext cx="8229600" cy="504056"/>
          </a:xfrm>
        </p:spPr>
        <p:txBody>
          <a:bodyPr/>
          <a:lstStyle/>
          <a:p>
            <a:r>
              <a:rPr lang="en-AU" sz="3200" dirty="0" smtClean="0"/>
              <a:t>Fish Availability/Consumption</a:t>
            </a:r>
            <a:endParaRPr lang="en-AU" sz="3200" dirty="0"/>
          </a:p>
        </p:txBody>
      </p:sp>
      <p:sp>
        <p:nvSpPr>
          <p:cNvPr id="7" name="Content Placeholder 6"/>
          <p:cNvSpPr>
            <a:spLocks noGrp="1"/>
          </p:cNvSpPr>
          <p:nvPr>
            <p:ph idx="1"/>
          </p:nvPr>
        </p:nvSpPr>
        <p:spPr>
          <a:xfrm>
            <a:off x="0" y="5534745"/>
            <a:ext cx="9144000" cy="1206623"/>
          </a:xfrm>
        </p:spPr>
        <p:txBody>
          <a:bodyPr/>
          <a:lstStyle/>
          <a:p>
            <a:pPr marL="285750" indent="-285750">
              <a:buFont typeface="Arial" pitchFamily="34" charset="0"/>
              <a:buChar char="•"/>
            </a:pPr>
            <a:r>
              <a:rPr lang="en-AU" sz="2200" dirty="0"/>
              <a:t>Most fish consumption </a:t>
            </a:r>
            <a:r>
              <a:rPr lang="en-AU" sz="2200" dirty="0" smtClean="0"/>
              <a:t>comes from </a:t>
            </a:r>
            <a:r>
              <a:rPr lang="en-AU" sz="2200" dirty="0"/>
              <a:t>coastal fisheries</a:t>
            </a:r>
          </a:p>
          <a:p>
            <a:pPr marL="285750" indent="-285750">
              <a:buFont typeface="Arial" pitchFamily="34" charset="0"/>
              <a:buChar char="•"/>
            </a:pPr>
            <a:r>
              <a:rPr lang="en-AU" sz="2200" dirty="0"/>
              <a:t>Most countries (especially rural) above </a:t>
            </a:r>
            <a:r>
              <a:rPr lang="en-AU" sz="2200" dirty="0" smtClean="0"/>
              <a:t>requirements (35kg/year)</a:t>
            </a:r>
            <a:endParaRPr lang="en-AU" sz="2200" dirty="0"/>
          </a:p>
          <a:p>
            <a:pPr marL="285750" indent="-285750">
              <a:buFont typeface="Arial" pitchFamily="34" charset="0"/>
              <a:buChar char="•"/>
            </a:pPr>
            <a:r>
              <a:rPr lang="en-AU" sz="2200" dirty="0" smtClean="0"/>
              <a:t>Even </a:t>
            </a:r>
            <a:r>
              <a:rPr lang="en-AU" sz="2200" dirty="0"/>
              <a:t>well managed coastal fisheries will not provide the future fish </a:t>
            </a:r>
            <a:r>
              <a:rPr lang="en-AU" sz="2200" dirty="0" smtClean="0"/>
              <a:t>needs</a:t>
            </a:r>
            <a:endParaRPr lang="en-AU" sz="2200" dirty="0"/>
          </a:p>
        </p:txBody>
      </p:sp>
      <p:graphicFrame>
        <p:nvGraphicFramePr>
          <p:cNvPr id="8" name="Chart 7"/>
          <p:cNvGraphicFramePr>
            <a:graphicFrameLocks/>
          </p:cNvGraphicFramePr>
          <p:nvPr>
            <p:extLst>
              <p:ext uri="{D42A27DB-BD31-4B8C-83A1-F6EECF244321}">
                <p14:modId xmlns:p14="http://schemas.microsoft.com/office/powerpoint/2010/main" val="3700473023"/>
              </p:ext>
            </p:extLst>
          </p:nvPr>
        </p:nvGraphicFramePr>
        <p:xfrm>
          <a:off x="107504" y="908720"/>
          <a:ext cx="8928992" cy="44644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4376353"/>
      </p:ext>
    </p:extLst>
  </p:cSld>
  <p:clrMapOvr>
    <a:masterClrMapping/>
  </p:clrMapOvr>
  <p:timing>
    <p:tnLst>
      <p:par>
        <p:cTn id="1" dur="indefinite" restart="never" nodeType="tmRoot"/>
      </p:par>
    </p:tnLst>
  </p:timing>
</p:sld>
</file>

<file path=ppt/theme/theme1.xml><?xml version="1.0" encoding="utf-8"?>
<a:theme xmlns:a="http://schemas.openxmlformats.org/drawingml/2006/main" name="SPC generic templat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70</TotalTime>
  <Words>2827</Words>
  <Application>Microsoft Office PowerPoint</Application>
  <PresentationFormat>On-screen Show (4:3)</PresentationFormat>
  <Paragraphs>587</Paragraphs>
  <Slides>47</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SPC generic template</vt:lpstr>
      <vt:lpstr>Photo Editor Photo</vt:lpstr>
      <vt:lpstr>Food Security in the Pacific</vt:lpstr>
      <vt:lpstr>Who am I</vt:lpstr>
      <vt:lpstr>PowerPoint Presentation</vt:lpstr>
      <vt:lpstr>FOOD SECURITY DIMENSIONS</vt:lpstr>
      <vt:lpstr>PowerPoint Presentation</vt:lpstr>
      <vt:lpstr>Food Availability – National Level</vt:lpstr>
      <vt:lpstr>FS Issues in PIs</vt:lpstr>
      <vt:lpstr>FS Issues cont’d</vt:lpstr>
      <vt:lpstr>Fish Availability/Consumption</vt:lpstr>
      <vt:lpstr>Food Availability Issues in PIs</vt:lpstr>
      <vt:lpstr>FBS</vt:lpstr>
      <vt:lpstr>Arno sample HIES FBS</vt:lpstr>
      <vt:lpstr>PowerPoint Presentation</vt:lpstr>
      <vt:lpstr>Poor native soil fertility (atolls) </vt:lpstr>
      <vt:lpstr>Food Access Issues</vt:lpstr>
      <vt:lpstr>PowerPoint Presentation</vt:lpstr>
      <vt:lpstr>FS Issues</vt:lpstr>
      <vt:lpstr>Food Access Issues</vt:lpstr>
      <vt:lpstr>Food Access Issues</vt:lpstr>
      <vt:lpstr>Food Stability</vt:lpstr>
      <vt:lpstr>Changing times</vt:lpstr>
      <vt:lpstr>Leadership and cooperation </vt:lpstr>
      <vt:lpstr>Enhanced and sustainable production, processing, marketing, trading and use of safe and nutritious local food</vt:lpstr>
      <vt:lpstr>Agriculture Food Security Expert Roundtable Apia Feb 2015</vt:lpstr>
      <vt:lpstr>context</vt:lpstr>
      <vt:lpstr>CC and CV</vt:lpstr>
      <vt:lpstr>Agriculture</vt:lpstr>
      <vt:lpstr>Pacific Met Services</vt:lpstr>
      <vt:lpstr>Combined Services?</vt:lpstr>
      <vt:lpstr>Vision</vt:lpstr>
      <vt:lpstr>Expert Roundtable</vt:lpstr>
      <vt:lpstr>Roundtable</vt:lpstr>
      <vt:lpstr>PowerPoint Presentation</vt:lpstr>
      <vt:lpstr>PowerPoint Presentation</vt:lpstr>
      <vt:lpstr>PowerPoint Presentation</vt:lpstr>
      <vt:lpstr>PowerPoint Presentation</vt:lpstr>
      <vt:lpstr>national</vt:lpstr>
      <vt:lpstr>regional</vt:lpstr>
      <vt:lpstr>proof of concept</vt:lpstr>
      <vt:lpstr>so, moving forward</vt:lpstr>
      <vt:lpstr>Summary and affirmations</vt:lpstr>
      <vt:lpstr>Moving Forward Where To From Here?</vt:lpstr>
      <vt:lpstr>Post Roundtable</vt:lpstr>
      <vt:lpstr>What have we learned</vt:lpstr>
      <vt:lpstr>Do we have expertise available?</vt:lpstr>
      <vt:lpstr>Leadership</vt:lpstr>
      <vt:lpstr>Fa’afetai Tele Lava</vt:lpstr>
    </vt:vector>
  </TitlesOfParts>
  <Company>SPC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Security in the Pacific</dc:title>
  <dc:creator>Dean I. Solofa</dc:creator>
  <cp:lastModifiedBy>Dean I. Solofa</cp:lastModifiedBy>
  <cp:revision>7</cp:revision>
  <dcterms:created xsi:type="dcterms:W3CDTF">2015-04-22T20:30:15Z</dcterms:created>
  <dcterms:modified xsi:type="dcterms:W3CDTF">2015-04-22T21:50:54Z</dcterms:modified>
</cp:coreProperties>
</file>