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7" r:id="rId2"/>
    <p:sldId id="315" r:id="rId3"/>
    <p:sldId id="285" r:id="rId4"/>
    <p:sldId id="316" r:id="rId5"/>
    <p:sldId id="283" r:id="rId6"/>
    <p:sldId id="299" r:id="rId7"/>
    <p:sldId id="278" r:id="rId8"/>
    <p:sldId id="277" r:id="rId9"/>
    <p:sldId id="301" r:id="rId10"/>
    <p:sldId id="302" r:id="rId11"/>
    <p:sldId id="282" r:id="rId12"/>
    <p:sldId id="298" r:id="rId13"/>
    <p:sldId id="269" r:id="rId14"/>
    <p:sldId id="264" r:id="rId15"/>
    <p:sldId id="309" r:id="rId16"/>
    <p:sldId id="310" r:id="rId17"/>
    <p:sldId id="262" r:id="rId18"/>
    <p:sldId id="284" r:id="rId19"/>
    <p:sldId id="266" r:id="rId20"/>
    <p:sldId id="319" r:id="rId21"/>
    <p:sldId id="318" r:id="rId22"/>
    <p:sldId id="31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63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194FD2-D0A9-B446-875B-0394281F3416}" type="datetimeFigureOut">
              <a:rPr lang="en-US" smtClean="0"/>
              <a:t>14/03/15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2E203E-9777-B343-86D3-7BFE90D53380}" type="slidenum">
              <a:rPr lang="en-GB" smtClean="0"/>
              <a:t>‹#›</a:t>
            </a:fld>
            <a:endParaRPr lang="en-GB"/>
          </a:p>
        </p:txBody>
      </p:sp>
    </p:spTree>
    <p:extLst>
      <p:ext uri="{BB962C8B-B14F-4D97-AF65-F5344CB8AC3E}">
        <p14:creationId xmlns:p14="http://schemas.microsoft.com/office/powerpoint/2010/main" val="4229393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A conceptual Flettner spray vessel with Thom fences. The wind would be blowing from the reader's right-hand side, the rotor spin would be clockwise seen from above and rotor thrust to the left. Vessels can also report sea and air temperatures, humidity, solar input, the direction and velocities of winds and currents, atmospheric pressure, visibility, cloud cover, plankton count, aerosol count, salinity, radio reception and could even rescue yachtsmen in distress (copyright © J. MacNeill 2006).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John Marples' Cloudia (a rebuilt Searunner 34), with Thom fences on test at Fort Pierce, FL, February 2008. With a rotor drive power of 600 watts, she could sail faster than the beam wind, stop, go into reverse and yaw 180° in either direction about her own axis. Funding for work on Cloudia was provided by the Discovery Channel and organized by Impossible Pictures. © Discovery Channel.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GB"/>
          </a:p>
        </p:txBody>
      </p:sp>
      <p:sp>
        <p:nvSpPr>
          <p:cNvPr id="4" name="Date Placeholder 3"/>
          <p:cNvSpPr>
            <a:spLocks noGrp="1"/>
          </p:cNvSpPr>
          <p:nvPr>
            <p:ph type="dt" sz="half" idx="10"/>
          </p:nvPr>
        </p:nvSpPr>
        <p:spPr/>
        <p:txBody>
          <a:bodyPr/>
          <a:lstStyle/>
          <a:p>
            <a:fld id="{198D9584-4B5F-1C48-8228-3353D92BC507}" type="datetimeFigureOut">
              <a:rPr lang="en-US" smtClean="0"/>
              <a:t>14/03/15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60E9E6-D16C-A84E-88DA-0A87505BE1C2}" type="slidenum">
              <a:rPr lang="en-GB" smtClean="0"/>
              <a:t>‹#›</a:t>
            </a:fld>
            <a:endParaRPr lang="en-GB"/>
          </a:p>
        </p:txBody>
      </p:sp>
    </p:spTree>
    <p:extLst>
      <p:ext uri="{BB962C8B-B14F-4D97-AF65-F5344CB8AC3E}">
        <p14:creationId xmlns:p14="http://schemas.microsoft.com/office/powerpoint/2010/main" val="351450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Date Placeholder 3"/>
          <p:cNvSpPr>
            <a:spLocks noGrp="1"/>
          </p:cNvSpPr>
          <p:nvPr>
            <p:ph type="dt" sz="half" idx="10"/>
          </p:nvPr>
        </p:nvSpPr>
        <p:spPr/>
        <p:txBody>
          <a:bodyPr/>
          <a:lstStyle/>
          <a:p>
            <a:fld id="{198D9584-4B5F-1C48-8228-3353D92BC507}" type="datetimeFigureOut">
              <a:rPr lang="en-US" smtClean="0"/>
              <a:t>14/03/15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60E9E6-D16C-A84E-88DA-0A87505BE1C2}" type="slidenum">
              <a:rPr lang="en-GB" smtClean="0"/>
              <a:t>‹#›</a:t>
            </a:fld>
            <a:endParaRPr lang="en-GB"/>
          </a:p>
        </p:txBody>
      </p:sp>
    </p:spTree>
    <p:extLst>
      <p:ext uri="{BB962C8B-B14F-4D97-AF65-F5344CB8AC3E}">
        <p14:creationId xmlns:p14="http://schemas.microsoft.com/office/powerpoint/2010/main" val="18720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Date Placeholder 3"/>
          <p:cNvSpPr>
            <a:spLocks noGrp="1"/>
          </p:cNvSpPr>
          <p:nvPr>
            <p:ph type="dt" sz="half" idx="10"/>
          </p:nvPr>
        </p:nvSpPr>
        <p:spPr/>
        <p:txBody>
          <a:bodyPr/>
          <a:lstStyle/>
          <a:p>
            <a:fld id="{198D9584-4B5F-1C48-8228-3353D92BC507}" type="datetimeFigureOut">
              <a:rPr lang="en-US" smtClean="0"/>
              <a:t>14/03/15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60E9E6-D16C-A84E-88DA-0A87505BE1C2}" type="slidenum">
              <a:rPr lang="en-GB" smtClean="0"/>
              <a:t>‹#›</a:t>
            </a:fld>
            <a:endParaRPr lang="en-GB"/>
          </a:p>
        </p:txBody>
      </p:sp>
    </p:spTree>
    <p:extLst>
      <p:ext uri="{BB962C8B-B14F-4D97-AF65-F5344CB8AC3E}">
        <p14:creationId xmlns:p14="http://schemas.microsoft.com/office/powerpoint/2010/main" val="381317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GB"/>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Date Placeholder 3"/>
          <p:cNvSpPr>
            <a:spLocks noGrp="1"/>
          </p:cNvSpPr>
          <p:nvPr>
            <p:ph type="dt" sz="half" idx="10"/>
          </p:nvPr>
        </p:nvSpPr>
        <p:spPr/>
        <p:txBody>
          <a:bodyPr/>
          <a:lstStyle/>
          <a:p>
            <a:fld id="{198D9584-4B5F-1C48-8228-3353D92BC507}" type="datetimeFigureOut">
              <a:rPr lang="en-US" smtClean="0"/>
              <a:t>14/03/15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60E9E6-D16C-A84E-88DA-0A87505BE1C2}" type="slidenum">
              <a:rPr lang="en-GB" smtClean="0"/>
              <a:t>‹#›</a:t>
            </a:fld>
            <a:endParaRPr lang="en-GB"/>
          </a:p>
        </p:txBody>
      </p:sp>
    </p:spTree>
    <p:extLst>
      <p:ext uri="{BB962C8B-B14F-4D97-AF65-F5344CB8AC3E}">
        <p14:creationId xmlns:p14="http://schemas.microsoft.com/office/powerpoint/2010/main" val="270336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98D9584-4B5F-1C48-8228-3353D92BC507}" type="datetimeFigureOut">
              <a:rPr lang="en-US" smtClean="0"/>
              <a:t>14/03/15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60E9E6-D16C-A84E-88DA-0A87505BE1C2}" type="slidenum">
              <a:rPr lang="en-GB" smtClean="0"/>
              <a:t>‹#›</a:t>
            </a:fld>
            <a:endParaRPr lang="en-GB"/>
          </a:p>
        </p:txBody>
      </p:sp>
    </p:spTree>
    <p:extLst>
      <p:ext uri="{BB962C8B-B14F-4D97-AF65-F5344CB8AC3E}">
        <p14:creationId xmlns:p14="http://schemas.microsoft.com/office/powerpoint/2010/main" val="394450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5" name="Date Placeholder 4"/>
          <p:cNvSpPr>
            <a:spLocks noGrp="1"/>
          </p:cNvSpPr>
          <p:nvPr>
            <p:ph type="dt" sz="half" idx="10"/>
          </p:nvPr>
        </p:nvSpPr>
        <p:spPr/>
        <p:txBody>
          <a:bodyPr/>
          <a:lstStyle/>
          <a:p>
            <a:fld id="{198D9584-4B5F-1C48-8228-3353D92BC507}" type="datetimeFigureOut">
              <a:rPr lang="en-US" smtClean="0"/>
              <a:t>14/03/15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60E9E6-D16C-A84E-88DA-0A87505BE1C2}" type="slidenum">
              <a:rPr lang="en-GB" smtClean="0"/>
              <a:t>‹#›</a:t>
            </a:fld>
            <a:endParaRPr lang="en-GB"/>
          </a:p>
        </p:txBody>
      </p:sp>
    </p:spTree>
    <p:extLst>
      <p:ext uri="{BB962C8B-B14F-4D97-AF65-F5344CB8AC3E}">
        <p14:creationId xmlns:p14="http://schemas.microsoft.com/office/powerpoint/2010/main" val="199245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7" name="Date Placeholder 6"/>
          <p:cNvSpPr>
            <a:spLocks noGrp="1"/>
          </p:cNvSpPr>
          <p:nvPr>
            <p:ph type="dt" sz="half" idx="10"/>
          </p:nvPr>
        </p:nvSpPr>
        <p:spPr/>
        <p:txBody>
          <a:bodyPr/>
          <a:lstStyle/>
          <a:p>
            <a:fld id="{198D9584-4B5F-1C48-8228-3353D92BC507}" type="datetimeFigureOut">
              <a:rPr lang="en-US" smtClean="0"/>
              <a:t>14/03/15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60E9E6-D16C-A84E-88DA-0A87505BE1C2}" type="slidenum">
              <a:rPr lang="en-GB" smtClean="0"/>
              <a:t>‹#›</a:t>
            </a:fld>
            <a:endParaRPr lang="en-GB"/>
          </a:p>
        </p:txBody>
      </p:sp>
    </p:spTree>
    <p:extLst>
      <p:ext uri="{BB962C8B-B14F-4D97-AF65-F5344CB8AC3E}">
        <p14:creationId xmlns:p14="http://schemas.microsoft.com/office/powerpoint/2010/main" val="25648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GB"/>
          </a:p>
        </p:txBody>
      </p:sp>
      <p:sp>
        <p:nvSpPr>
          <p:cNvPr id="3" name="Date Placeholder 2"/>
          <p:cNvSpPr>
            <a:spLocks noGrp="1"/>
          </p:cNvSpPr>
          <p:nvPr>
            <p:ph type="dt" sz="half" idx="10"/>
          </p:nvPr>
        </p:nvSpPr>
        <p:spPr/>
        <p:txBody>
          <a:bodyPr/>
          <a:lstStyle/>
          <a:p>
            <a:fld id="{198D9584-4B5F-1C48-8228-3353D92BC507}" type="datetimeFigureOut">
              <a:rPr lang="en-US" smtClean="0"/>
              <a:t>14/03/15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60E9E6-D16C-A84E-88DA-0A87505BE1C2}" type="slidenum">
              <a:rPr lang="en-GB" smtClean="0"/>
              <a:t>‹#›</a:t>
            </a:fld>
            <a:endParaRPr lang="en-GB"/>
          </a:p>
        </p:txBody>
      </p:sp>
    </p:spTree>
    <p:extLst>
      <p:ext uri="{BB962C8B-B14F-4D97-AF65-F5344CB8AC3E}">
        <p14:creationId xmlns:p14="http://schemas.microsoft.com/office/powerpoint/2010/main" val="379229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D9584-4B5F-1C48-8228-3353D92BC507}" type="datetimeFigureOut">
              <a:rPr lang="en-US" smtClean="0"/>
              <a:t>14/03/15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60E9E6-D16C-A84E-88DA-0A87505BE1C2}" type="slidenum">
              <a:rPr lang="en-GB" smtClean="0"/>
              <a:t>‹#›</a:t>
            </a:fld>
            <a:endParaRPr lang="en-GB"/>
          </a:p>
        </p:txBody>
      </p:sp>
    </p:spTree>
    <p:extLst>
      <p:ext uri="{BB962C8B-B14F-4D97-AF65-F5344CB8AC3E}">
        <p14:creationId xmlns:p14="http://schemas.microsoft.com/office/powerpoint/2010/main" val="274129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98D9584-4B5F-1C48-8228-3353D92BC507}" type="datetimeFigureOut">
              <a:rPr lang="en-US" smtClean="0"/>
              <a:t>14/03/15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60E9E6-D16C-A84E-88DA-0A87505BE1C2}" type="slidenum">
              <a:rPr lang="en-GB" smtClean="0"/>
              <a:t>‹#›</a:t>
            </a:fld>
            <a:endParaRPr lang="en-GB"/>
          </a:p>
        </p:txBody>
      </p:sp>
    </p:spTree>
    <p:extLst>
      <p:ext uri="{BB962C8B-B14F-4D97-AF65-F5344CB8AC3E}">
        <p14:creationId xmlns:p14="http://schemas.microsoft.com/office/powerpoint/2010/main" val="16554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98D9584-4B5F-1C48-8228-3353D92BC507}" type="datetimeFigureOut">
              <a:rPr lang="en-US" smtClean="0"/>
              <a:t>14/03/15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60E9E6-D16C-A84E-88DA-0A87505BE1C2}" type="slidenum">
              <a:rPr lang="en-GB" smtClean="0"/>
              <a:t>‹#›</a:t>
            </a:fld>
            <a:endParaRPr lang="en-GB"/>
          </a:p>
        </p:txBody>
      </p:sp>
    </p:spTree>
    <p:extLst>
      <p:ext uri="{BB962C8B-B14F-4D97-AF65-F5344CB8AC3E}">
        <p14:creationId xmlns:p14="http://schemas.microsoft.com/office/powerpoint/2010/main" val="42272358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D9584-4B5F-1C48-8228-3353D92BC507}" type="datetimeFigureOut">
              <a:rPr lang="en-US" smtClean="0"/>
              <a:t>14/03/15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0E9E6-D16C-A84E-88DA-0A87505BE1C2}" type="slidenum">
              <a:rPr lang="en-GB" smtClean="0"/>
              <a:t>‹#›</a:t>
            </a:fld>
            <a:endParaRPr lang="en-GB"/>
          </a:p>
        </p:txBody>
      </p:sp>
    </p:spTree>
    <p:extLst>
      <p:ext uri="{BB962C8B-B14F-4D97-AF65-F5344CB8AC3E}">
        <p14:creationId xmlns:p14="http://schemas.microsoft.com/office/powerpoint/2010/main" val="1760343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5" Type="http://schemas.openxmlformats.org/officeDocument/2006/relationships/image" Target="../media/image8.jp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jpeg"/><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0.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740" y="1613350"/>
            <a:ext cx="7175500" cy="5280800"/>
            <a:chOff x="-11740" y="1613350"/>
            <a:chExt cx="7175500" cy="5280800"/>
          </a:xfrm>
        </p:grpSpPr>
        <p:pic>
          <p:nvPicPr>
            <p:cNvPr id="3" name="Picture 2"/>
            <p:cNvPicPr>
              <a:picLocks noChangeAspect="1"/>
            </p:cNvPicPr>
            <p:nvPr/>
          </p:nvPicPr>
          <p:blipFill>
            <a:blip r:embed="rId2"/>
            <a:stretch>
              <a:fillRect/>
            </a:stretch>
          </p:blipFill>
          <p:spPr>
            <a:xfrm>
              <a:off x="-11740" y="1613350"/>
              <a:ext cx="7175500" cy="2641600"/>
            </a:xfrm>
            <a:prstGeom prst="rect">
              <a:avLst/>
            </a:prstGeom>
          </p:spPr>
        </p:pic>
        <p:pic>
          <p:nvPicPr>
            <p:cNvPr id="6" name="Picture 5"/>
            <p:cNvPicPr>
              <a:picLocks noChangeAspect="1"/>
            </p:cNvPicPr>
            <p:nvPr/>
          </p:nvPicPr>
          <p:blipFill>
            <a:blip r:embed="rId3"/>
            <a:stretch>
              <a:fillRect/>
            </a:stretch>
          </p:blipFill>
          <p:spPr>
            <a:xfrm>
              <a:off x="-11740" y="4252550"/>
              <a:ext cx="7175500" cy="2641600"/>
            </a:xfrm>
            <a:prstGeom prst="rect">
              <a:avLst/>
            </a:prstGeom>
          </p:spPr>
        </p:pic>
      </p:grpSp>
      <p:pic>
        <p:nvPicPr>
          <p:cNvPr id="5" name="Content Placeholder 3" descr="7d46431409.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53221" y="0"/>
            <a:ext cx="3134072" cy="3723017"/>
          </a:xfrm>
          <a:prstGeom prst="rect">
            <a:avLst/>
          </a:prstGeom>
        </p:spPr>
      </p:pic>
      <p:sp>
        <p:nvSpPr>
          <p:cNvPr id="4" name="Rectangle 3"/>
          <p:cNvSpPr/>
          <p:nvPr/>
        </p:nvSpPr>
        <p:spPr>
          <a:xfrm>
            <a:off x="115449" y="230884"/>
            <a:ext cx="5937771" cy="1384995"/>
          </a:xfrm>
          <a:prstGeom prst="rect">
            <a:avLst/>
          </a:prstGeom>
        </p:spPr>
        <p:txBody>
          <a:bodyPr wrap="square">
            <a:spAutoFit/>
          </a:bodyPr>
          <a:lstStyle/>
          <a:p>
            <a:r>
              <a:rPr lang="en-US" sz="2800" b="1" dirty="0"/>
              <a:t>The Magnus Effect and the Flettner Rotor: the potential application for future Oceanic Shipping</a:t>
            </a:r>
            <a:endParaRPr lang="en-AU" sz="2800" b="1" dirty="0"/>
          </a:p>
        </p:txBody>
      </p:sp>
      <p:pic>
        <p:nvPicPr>
          <p:cNvPr id="2" name="Picture 1"/>
          <p:cNvPicPr>
            <a:picLocks noChangeAspect="1"/>
          </p:cNvPicPr>
          <p:nvPr/>
        </p:nvPicPr>
        <p:blipFill>
          <a:blip r:embed="rId5"/>
          <a:stretch>
            <a:fillRect/>
          </a:stretch>
        </p:blipFill>
        <p:spPr>
          <a:xfrm>
            <a:off x="7264764" y="4969460"/>
            <a:ext cx="1763769" cy="1588643"/>
          </a:xfrm>
          <a:prstGeom prst="rect">
            <a:avLst/>
          </a:prstGeom>
        </p:spPr>
      </p:pic>
    </p:spTree>
    <p:extLst>
      <p:ext uri="{BB962C8B-B14F-4D97-AF65-F5344CB8AC3E}">
        <p14:creationId xmlns:p14="http://schemas.microsoft.com/office/powerpoint/2010/main" val="29076035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4" name="Picture 3"/>
          <p:cNvPicPr>
            <a:picLocks noChangeAspect="1"/>
          </p:cNvPicPr>
          <p:nvPr/>
        </p:nvPicPr>
        <p:blipFill>
          <a:blip r:embed="rId2"/>
          <a:stretch>
            <a:fillRect/>
          </a:stretch>
        </p:blipFill>
        <p:spPr>
          <a:xfrm>
            <a:off x="-9341" y="3488042"/>
            <a:ext cx="5597341" cy="3787534"/>
          </a:xfrm>
          <a:prstGeom prst="rect">
            <a:avLst/>
          </a:prstGeom>
        </p:spPr>
      </p:pic>
      <p:sp>
        <p:nvSpPr>
          <p:cNvPr id="5" name="Subtitle 4"/>
          <p:cNvSpPr>
            <a:spLocks noGrp="1"/>
          </p:cNvSpPr>
          <p:nvPr>
            <p:ph type="subTitle" idx="1"/>
          </p:nvPr>
        </p:nvSpPr>
        <p:spPr/>
        <p:txBody>
          <a:bodyPr/>
          <a:lstStyle/>
          <a:p>
            <a:endParaRPr lang="en-GB" dirty="0"/>
          </a:p>
        </p:txBody>
      </p:sp>
      <p:pic>
        <p:nvPicPr>
          <p:cNvPr id="6" name="Picture 5" descr="phpThumb_generated_thumbnailjpg.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3488" y="1465"/>
            <a:ext cx="4300512" cy="6100017"/>
          </a:xfrm>
          <a:prstGeom prst="rect">
            <a:avLst/>
          </a:prstGeom>
        </p:spPr>
      </p:pic>
      <p:pic>
        <p:nvPicPr>
          <p:cNvPr id="7" name="Content Placeholder 3" descr="t307_1_026i.jpg"/>
          <p:cNvPicPr>
            <a:picLocks noChangeAspect="1"/>
          </p:cNvPicPr>
          <p:nvPr/>
        </p:nvPicPr>
        <p:blipFill rotWithShape="1">
          <a:blip r:embed="rId4" cstate="print">
            <a:extLst>
              <a:ext uri="{28A0092B-C50C-407E-A947-70E740481C1C}">
                <a14:useLocalDpi xmlns:a14="http://schemas.microsoft.com/office/drawing/2010/main"/>
              </a:ext>
            </a:extLst>
          </a:blip>
          <a:srcRect l="-494"/>
          <a:stretch/>
        </p:blipFill>
        <p:spPr>
          <a:xfrm>
            <a:off x="-145143" y="0"/>
            <a:ext cx="3392714" cy="3733443"/>
          </a:xfrm>
          <a:prstGeom prst="rect">
            <a:avLst/>
          </a:prstGeom>
        </p:spPr>
      </p:pic>
    </p:spTree>
    <p:extLst>
      <p:ext uri="{BB962C8B-B14F-4D97-AF65-F5344CB8AC3E}">
        <p14:creationId xmlns:p14="http://schemas.microsoft.com/office/powerpoint/2010/main" val="21549519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8"/>
            <a:ext cx="8229600" cy="1143000"/>
          </a:xfrm>
        </p:spPr>
        <p:txBody>
          <a:bodyPr>
            <a:normAutofit fontScale="90000"/>
          </a:bodyPr>
          <a:lstStyle/>
          <a:p>
            <a:r>
              <a:rPr lang="en-GB" sz="3600" dirty="0" smtClean="0"/>
              <a:t>Tracker </a:t>
            </a:r>
            <a:br>
              <a:rPr lang="en-GB" sz="3600" dirty="0" smtClean="0"/>
            </a:br>
            <a:r>
              <a:rPr lang="en-GB" sz="1800" dirty="0"/>
              <a:t>	</a:t>
            </a:r>
            <a:br>
              <a:rPr lang="en-GB" sz="1800" dirty="0"/>
            </a:br>
            <a:endParaRPr lang="en-GB" sz="1800" dirty="0"/>
          </a:p>
        </p:txBody>
      </p:sp>
      <p:pic>
        <p:nvPicPr>
          <p:cNvPr id="4" name="Content Placeholder 3" descr="Foto-3-300x234.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r="-286"/>
          <a:stretch/>
        </p:blipFill>
        <p:spPr>
          <a:xfrm>
            <a:off x="1630731" y="698096"/>
            <a:ext cx="5971125" cy="4646845"/>
          </a:xfrm>
        </p:spPr>
      </p:pic>
      <p:sp>
        <p:nvSpPr>
          <p:cNvPr id="3" name="TextBox 2"/>
          <p:cNvSpPr txBox="1"/>
          <p:nvPr/>
        </p:nvSpPr>
        <p:spPr>
          <a:xfrm>
            <a:off x="577250" y="5541240"/>
            <a:ext cx="8109550" cy="1200329"/>
          </a:xfrm>
          <a:prstGeom prst="rect">
            <a:avLst/>
          </a:prstGeom>
          <a:noFill/>
        </p:spPr>
        <p:txBody>
          <a:bodyPr wrap="square" rtlCol="0">
            <a:spAutoFit/>
          </a:bodyPr>
          <a:lstStyle/>
          <a:p>
            <a:r>
              <a:rPr lang="en-GB" dirty="0" smtClean="0"/>
              <a:t>42’, 18 ton motor vessel retrofitted with a Magnus Effect rotor  42” </a:t>
            </a:r>
            <a:r>
              <a:rPr lang="en-GB" dirty="0"/>
              <a:t>in diameter and </a:t>
            </a:r>
            <a:r>
              <a:rPr lang="en-GB" dirty="0" smtClean="0"/>
              <a:t>24’ high</a:t>
            </a:r>
            <a:r>
              <a:rPr lang="en-GB" dirty="0"/>
              <a:t>. It is </a:t>
            </a:r>
            <a:r>
              <a:rPr lang="en-GB" dirty="0" smtClean="0"/>
              <a:t>driven </a:t>
            </a:r>
            <a:r>
              <a:rPr lang="en-GB" dirty="0"/>
              <a:t>up to about 600 </a:t>
            </a:r>
            <a:r>
              <a:rPr lang="en-GB" dirty="0" smtClean="0"/>
              <a:t>rpm </a:t>
            </a:r>
            <a:r>
              <a:rPr lang="en-GB" dirty="0"/>
              <a:t>by a hydraulic motor which in turn is driven by a hydraulic pump turned by a small gas engine.</a:t>
            </a:r>
          </a:p>
          <a:p>
            <a:endParaRPr lang="en-GB" dirty="0"/>
          </a:p>
        </p:txBody>
      </p:sp>
    </p:spTree>
    <p:extLst>
      <p:ext uri="{BB962C8B-B14F-4D97-AF65-F5344CB8AC3E}">
        <p14:creationId xmlns:p14="http://schemas.microsoft.com/office/powerpoint/2010/main" val="7798090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46527"/>
            <a:ext cx="8229600" cy="4525963"/>
          </a:xfrm>
        </p:spPr>
        <p:txBody>
          <a:bodyPr>
            <a:normAutofit/>
          </a:bodyPr>
          <a:lstStyle/>
          <a:p>
            <a:pPr marL="0" indent="0">
              <a:buNone/>
            </a:pPr>
            <a:endParaRPr lang="en-GB" dirty="0"/>
          </a:p>
          <a:p>
            <a:pPr marL="0" indent="0">
              <a:buNone/>
            </a:pPr>
            <a:endParaRPr lang="en-GB" dirty="0" smtClean="0"/>
          </a:p>
          <a:p>
            <a:pPr marL="0" indent="0">
              <a:buNone/>
            </a:pPr>
            <a:endParaRPr lang="en-GB"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AU" sz="2600" dirty="0" smtClean="0"/>
          </a:p>
          <a:p>
            <a:endParaRPr lang="en-GB" dirty="0"/>
          </a:p>
        </p:txBody>
      </p:sp>
      <p:pic>
        <p:nvPicPr>
          <p:cNvPr id="4" name="Content Placeholder 3" descr="Foto-3-300x234.jpg"/>
          <p:cNvPicPr>
            <a:picLocks noChangeAspect="1"/>
          </p:cNvPicPr>
          <p:nvPr/>
        </p:nvPicPr>
        <p:blipFill rotWithShape="1">
          <a:blip r:embed="rId2" cstate="print">
            <a:extLst>
              <a:ext uri="{28A0092B-C50C-407E-A947-70E740481C1C}">
                <a14:useLocalDpi xmlns:a14="http://schemas.microsoft.com/office/drawing/2010/main"/>
              </a:ext>
            </a:extLst>
          </a:blip>
          <a:srcRect r="-286"/>
          <a:stretch/>
        </p:blipFill>
        <p:spPr>
          <a:xfrm>
            <a:off x="0" y="-4622"/>
            <a:ext cx="4505404" cy="350619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09611206"/>
              </p:ext>
            </p:extLst>
          </p:nvPr>
        </p:nvGraphicFramePr>
        <p:xfrm>
          <a:off x="1705435" y="3829010"/>
          <a:ext cx="7438564" cy="3027508"/>
        </p:xfrm>
        <a:graphic>
          <a:graphicData uri="http://schemas.openxmlformats.org/drawingml/2006/table">
            <a:tbl>
              <a:tblPr firstRow="1" bandRow="1">
                <a:tableStyleId>{5C22544A-7EE6-4342-B048-85BDC9FD1C3A}</a:tableStyleId>
              </a:tblPr>
              <a:tblGrid>
                <a:gridCol w="1859641"/>
                <a:gridCol w="1859641"/>
                <a:gridCol w="1859641"/>
                <a:gridCol w="1859641"/>
              </a:tblGrid>
              <a:tr h="756877">
                <a:tc>
                  <a:txBody>
                    <a:bodyPr/>
                    <a:lstStyle/>
                    <a:p>
                      <a:pPr>
                        <a:spcAft>
                          <a:spcPts val="0"/>
                        </a:spcAft>
                      </a:pPr>
                      <a:r>
                        <a:rPr lang="en-GB" sz="2000" dirty="0">
                          <a:effectLst/>
                          <a:latin typeface="Cambria"/>
                          <a:ea typeface="ＭＳ 明朝"/>
                          <a:cs typeface="Times New Roman"/>
                        </a:rPr>
                        <a:t>Power Mode</a:t>
                      </a:r>
                      <a:endParaRPr lang="en-AU" sz="2000" dirty="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Av. Wind Speed (Knots)</a:t>
                      </a:r>
                      <a:endParaRPr lang="en-AU"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Av. Boat Speed (Knots)</a:t>
                      </a:r>
                      <a:endParaRPr lang="en-AU"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Av. Fuel Savings (%)</a:t>
                      </a:r>
                      <a:endParaRPr lang="en-AU" sz="2000">
                        <a:effectLst/>
                        <a:latin typeface="Cambria"/>
                        <a:ea typeface="ＭＳ 明朝"/>
                        <a:cs typeface="Times New Roman"/>
                      </a:endParaRPr>
                    </a:p>
                  </a:txBody>
                  <a:tcPr marL="68580" marR="68580" marT="0" marB="0"/>
                </a:tc>
              </a:tr>
              <a:tr h="756877">
                <a:tc>
                  <a:txBody>
                    <a:bodyPr/>
                    <a:lstStyle/>
                    <a:p>
                      <a:pPr>
                        <a:spcAft>
                          <a:spcPts val="0"/>
                        </a:spcAft>
                      </a:pPr>
                      <a:r>
                        <a:rPr lang="en-GB" sz="2000" dirty="0">
                          <a:effectLst/>
                          <a:latin typeface="Cambria"/>
                          <a:ea typeface="ＭＳ 明朝"/>
                          <a:cs typeface="Times New Roman"/>
                        </a:rPr>
                        <a:t>Rotor Assist</a:t>
                      </a:r>
                      <a:endParaRPr lang="en-AU" sz="2000" dirty="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16.1</a:t>
                      </a:r>
                      <a:endParaRPr lang="en-AU"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7.0</a:t>
                      </a:r>
                      <a:endParaRPr lang="en-AU"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44</a:t>
                      </a:r>
                      <a:endParaRPr lang="en-AU" sz="2000">
                        <a:effectLst/>
                        <a:latin typeface="Cambria"/>
                        <a:ea typeface="ＭＳ 明朝"/>
                        <a:cs typeface="Times New Roman"/>
                      </a:endParaRPr>
                    </a:p>
                  </a:txBody>
                  <a:tcPr marL="68580" marR="68580" marT="0" marB="0"/>
                </a:tc>
              </a:tr>
              <a:tr h="756877">
                <a:tc>
                  <a:txBody>
                    <a:bodyPr/>
                    <a:lstStyle/>
                    <a:p>
                      <a:pPr>
                        <a:spcAft>
                          <a:spcPts val="0"/>
                        </a:spcAft>
                      </a:pPr>
                      <a:r>
                        <a:rPr lang="en-GB" sz="2000">
                          <a:effectLst/>
                          <a:latin typeface="Cambria"/>
                          <a:ea typeface="ＭＳ 明朝"/>
                          <a:cs typeface="Times New Roman"/>
                        </a:rPr>
                        <a:t>Rotor Assist</a:t>
                      </a:r>
                      <a:endParaRPr lang="en-AU"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12.9</a:t>
                      </a:r>
                      <a:endParaRPr lang="en-AU"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6.0</a:t>
                      </a:r>
                      <a:endParaRPr lang="en-AU"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27</a:t>
                      </a:r>
                      <a:endParaRPr lang="en-AU" sz="2000">
                        <a:effectLst/>
                        <a:latin typeface="Cambria"/>
                        <a:ea typeface="ＭＳ 明朝"/>
                        <a:cs typeface="Times New Roman"/>
                      </a:endParaRPr>
                    </a:p>
                  </a:txBody>
                  <a:tcPr marL="68580" marR="68580" marT="0" marB="0"/>
                </a:tc>
              </a:tr>
              <a:tr h="756877">
                <a:tc>
                  <a:txBody>
                    <a:bodyPr/>
                    <a:lstStyle/>
                    <a:p>
                      <a:pPr>
                        <a:spcAft>
                          <a:spcPts val="0"/>
                        </a:spcAft>
                      </a:pPr>
                      <a:r>
                        <a:rPr lang="en-GB" sz="2000">
                          <a:effectLst/>
                          <a:latin typeface="Cambria"/>
                          <a:ea typeface="ＭＳ 明朝"/>
                          <a:cs typeface="Times New Roman"/>
                        </a:rPr>
                        <a:t>Rotor Sailing</a:t>
                      </a:r>
                      <a:endParaRPr lang="en-AU"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17.7</a:t>
                      </a:r>
                      <a:endParaRPr lang="en-AU" sz="2000">
                        <a:effectLst/>
                        <a:latin typeface="Cambria"/>
                        <a:ea typeface="ＭＳ 明朝"/>
                        <a:cs typeface="Times New Roman"/>
                      </a:endParaRPr>
                    </a:p>
                  </a:txBody>
                  <a:tcPr marL="68580" marR="68580" marT="0" marB="0"/>
                </a:tc>
                <a:tc>
                  <a:txBody>
                    <a:bodyPr/>
                    <a:lstStyle/>
                    <a:p>
                      <a:pPr>
                        <a:spcAft>
                          <a:spcPts val="0"/>
                        </a:spcAft>
                      </a:pPr>
                      <a:r>
                        <a:rPr lang="en-GB" sz="2000">
                          <a:effectLst/>
                          <a:latin typeface="Cambria"/>
                          <a:ea typeface="ＭＳ 明朝"/>
                          <a:cs typeface="Times New Roman"/>
                        </a:rPr>
                        <a:t>5.3</a:t>
                      </a:r>
                      <a:endParaRPr lang="en-AU" sz="2000">
                        <a:effectLst/>
                        <a:latin typeface="Cambria"/>
                        <a:ea typeface="ＭＳ 明朝"/>
                        <a:cs typeface="Times New Roman"/>
                      </a:endParaRPr>
                    </a:p>
                  </a:txBody>
                  <a:tcPr marL="68580" marR="68580" marT="0" marB="0"/>
                </a:tc>
                <a:tc>
                  <a:txBody>
                    <a:bodyPr/>
                    <a:lstStyle/>
                    <a:p>
                      <a:pPr>
                        <a:spcAft>
                          <a:spcPts val="0"/>
                        </a:spcAft>
                      </a:pPr>
                      <a:r>
                        <a:rPr lang="en-GB" sz="2000" dirty="0">
                          <a:effectLst/>
                          <a:latin typeface="Cambria"/>
                          <a:ea typeface="ＭＳ 明朝"/>
                          <a:cs typeface="Times New Roman"/>
                        </a:rPr>
                        <a:t>100</a:t>
                      </a:r>
                      <a:endParaRPr lang="en-AU" sz="20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18807264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81" y="5555804"/>
            <a:ext cx="9014119" cy="1302196"/>
          </a:xfrm>
        </p:spPr>
        <p:txBody>
          <a:bodyPr>
            <a:noAutofit/>
          </a:bodyPr>
          <a:lstStyle/>
          <a:p>
            <a:endParaRPr lang="en-GB" sz="2000" dirty="0"/>
          </a:p>
        </p:txBody>
      </p:sp>
      <p:pic>
        <p:nvPicPr>
          <p:cNvPr id="4" name="Content Placeholder 3" descr="carousel.jp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1034133" y="1485819"/>
            <a:ext cx="7003143" cy="3851459"/>
          </a:xfrm>
        </p:spPr>
      </p:pic>
    </p:spTree>
    <p:extLst>
      <p:ext uri="{BB962C8B-B14F-4D97-AF65-F5344CB8AC3E}">
        <p14:creationId xmlns:p14="http://schemas.microsoft.com/office/powerpoint/2010/main" val="2077801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ensburg Uni-Kat_Kiel2007.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31306" r="17768"/>
          <a:stretch/>
        </p:blipFill>
        <p:spPr>
          <a:xfrm>
            <a:off x="18123" y="0"/>
            <a:ext cx="4191000" cy="4525963"/>
          </a:xfrm>
        </p:spPr>
      </p:pic>
      <p:pic>
        <p:nvPicPr>
          <p:cNvPr id="5" name="Content Placeholder 3" descr="7d4643140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80329" y="961571"/>
            <a:ext cx="4963672" cy="5896429"/>
          </a:xfrm>
          <a:prstGeom prst="rect">
            <a:avLst/>
          </a:prstGeom>
        </p:spPr>
      </p:pic>
    </p:spTree>
    <p:extLst>
      <p:ext uri="{BB962C8B-B14F-4D97-AF65-F5344CB8AC3E}">
        <p14:creationId xmlns:p14="http://schemas.microsoft.com/office/powerpoint/2010/main" val="3723077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63361" y="6335226"/>
            <a:ext cx="682560" cy="371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6" descr="Macneill 201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27182" y="-9391"/>
            <a:ext cx="4994466" cy="6867391"/>
          </a:xfrm>
          <a:prstGeom prst="rect">
            <a:avLst/>
          </a:prstGeom>
        </p:spPr>
      </p:pic>
    </p:spTree>
    <p:extLst>
      <p:ext uri="{BB962C8B-B14F-4D97-AF65-F5344CB8AC3E}">
        <p14:creationId xmlns:p14="http://schemas.microsoft.com/office/powerpoint/2010/main" val="116285799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2440" y="421396"/>
            <a:ext cx="8237989" cy="61786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54043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9968"/>
            <a:ext cx="5609437" cy="3397069"/>
          </a:xfrm>
          <a:prstGeom prst="rect">
            <a:avLst/>
          </a:prstGeom>
          <a:noFill/>
          <a:ln>
            <a:noFill/>
          </a:ln>
        </p:spPr>
      </p:pic>
      <p:pic>
        <p:nvPicPr>
          <p:cNvPr id="7" name="Content Placeholder 3"/>
          <p:cNvPicPr>
            <a:picLocks noGrp="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3546263" y="3387102"/>
            <a:ext cx="5630397" cy="3482924"/>
          </a:xfrm>
          <a:prstGeom prst="rect">
            <a:avLst/>
          </a:prstGeom>
          <a:noFill/>
          <a:ln>
            <a:noFill/>
          </a:ln>
        </p:spPr>
      </p:pic>
    </p:spTree>
    <p:extLst>
      <p:ext uri="{BB962C8B-B14F-4D97-AF65-F5344CB8AC3E}">
        <p14:creationId xmlns:p14="http://schemas.microsoft.com/office/powerpoint/2010/main" val="692389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t>The Flettner Rotor – An Invention Ahead of Its Time?</a:t>
            </a:r>
            <a:br>
              <a:rPr lang="en-GB" sz="2000" b="1" dirty="0"/>
            </a:br>
            <a:r>
              <a:rPr lang="en-GB" sz="2000" b="1" dirty="0"/>
              <a:t>Special exhibition in the shipping section of the German Museum of Technology</a:t>
            </a:r>
            <a:r>
              <a:rPr lang="en-GB" sz="2000" b="1" dirty="0" smtClean="0"/>
              <a:t> 2 </a:t>
            </a:r>
            <a:r>
              <a:rPr lang="en-GB" sz="2000" b="1" dirty="0"/>
              <a:t>February to 1 August 2010</a:t>
            </a:r>
            <a:endParaRPr lang="en-GB" sz="2000" dirty="0"/>
          </a:p>
        </p:txBody>
      </p:sp>
      <p:pic>
        <p:nvPicPr>
          <p:cNvPr id="4" name="Content Placeholder 3" descr="415_268_BARBARA_frontal.jp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343242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112.pn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24421"/>
          <a:stretch/>
        </p:blipFill>
        <p:spPr>
          <a:xfrm>
            <a:off x="0" y="0"/>
            <a:ext cx="9165592" cy="3809744"/>
          </a:xfrm>
        </p:spPr>
      </p:pic>
      <p:pic>
        <p:nvPicPr>
          <p:cNvPr id="5" name="Content Placeholder 3" descr="monorotor_dual.jpg"/>
          <p:cNvPicPr>
            <a:picLocks noChangeAspect="1"/>
          </p:cNvPicPr>
          <p:nvPr/>
        </p:nvPicPr>
        <p:blipFill rotWithShape="1">
          <a:blip r:embed="rId3" cstate="print">
            <a:extLst>
              <a:ext uri="{28A0092B-C50C-407E-A947-70E740481C1C}">
                <a14:useLocalDpi xmlns:a14="http://schemas.microsoft.com/office/drawing/2010/main"/>
              </a:ext>
            </a:extLst>
          </a:blip>
          <a:srcRect l="12912" r="10140"/>
          <a:stretch/>
        </p:blipFill>
        <p:spPr>
          <a:xfrm>
            <a:off x="36799" y="3956518"/>
            <a:ext cx="4896451" cy="2901482"/>
          </a:xfrm>
          <a:prstGeom prst="rect">
            <a:avLst/>
          </a:prstGeom>
        </p:spPr>
      </p:pic>
      <p:pic>
        <p:nvPicPr>
          <p:cNvPr id="6" name="Picture 5" descr="Monorotor_VLCC_10041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28699" y="3809745"/>
            <a:ext cx="4088933" cy="3066700"/>
          </a:xfrm>
          <a:prstGeom prst="rect">
            <a:avLst/>
          </a:prstGeom>
        </p:spPr>
      </p:pic>
    </p:spTree>
    <p:extLst>
      <p:ext uri="{BB962C8B-B14F-4D97-AF65-F5344CB8AC3E}">
        <p14:creationId xmlns:p14="http://schemas.microsoft.com/office/powerpoint/2010/main" val="18668223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58054" y="25397"/>
            <a:ext cx="3376295" cy="2387600"/>
          </a:xfrm>
          <a:prstGeom prst="rect">
            <a:avLst/>
          </a:prstGeom>
        </p:spPr>
      </p:pic>
      <p:pic>
        <p:nvPicPr>
          <p:cNvPr id="6" name="Picture 5" descr="V5 gaff cutter 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89647"/>
            <a:ext cx="2902857" cy="238562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6598619" y="2122715"/>
            <a:ext cx="2521858" cy="1745057"/>
          </a:xfrm>
          <a:prstGeom prst="rect">
            <a:avLst/>
          </a:prstGeom>
          <a:noFill/>
          <a:ln>
            <a:noFill/>
          </a:ln>
        </p:spPr>
      </p:pic>
      <p:pic>
        <p:nvPicPr>
          <p:cNvPr id="17" name="Picture 16" descr="Islander 65 Yellow Hull_disp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5101" y="0"/>
            <a:ext cx="3313883" cy="2340430"/>
          </a:xfrm>
          <a:prstGeom prst="rect">
            <a:avLst/>
          </a:prstGeom>
        </p:spPr>
      </p:pic>
      <p:pic>
        <p:nvPicPr>
          <p:cNvPr id="10" name="Picture 9"/>
          <p:cNvPicPr>
            <a:picLocks noChangeAspect="1"/>
          </p:cNvPicPr>
          <p:nvPr/>
        </p:nvPicPr>
        <p:blipFill>
          <a:blip r:embed="rId6"/>
          <a:stretch>
            <a:fillRect/>
          </a:stretch>
        </p:blipFill>
        <p:spPr>
          <a:xfrm>
            <a:off x="3002256" y="3"/>
            <a:ext cx="3184069" cy="2122712"/>
          </a:xfrm>
          <a:prstGeom prst="rect">
            <a:avLst/>
          </a:prstGeom>
        </p:spPr>
      </p:pic>
      <p:pic>
        <p:nvPicPr>
          <p:cNvPr id="11" name="Picture 10"/>
          <p:cNvPicPr>
            <a:picLocks noChangeAspect="1"/>
          </p:cNvPicPr>
          <p:nvPr/>
        </p:nvPicPr>
        <p:blipFill>
          <a:blip r:embed="rId7"/>
          <a:stretch>
            <a:fillRect/>
          </a:stretch>
        </p:blipFill>
        <p:spPr>
          <a:xfrm>
            <a:off x="2521858" y="4809019"/>
            <a:ext cx="3256077" cy="2083889"/>
          </a:xfrm>
          <a:prstGeom prst="rect">
            <a:avLst/>
          </a:prstGeom>
        </p:spPr>
      </p:pic>
      <p:pic>
        <p:nvPicPr>
          <p:cNvPr id="12" name="Picture 11"/>
          <p:cNvPicPr>
            <a:picLocks noChangeAspect="1"/>
          </p:cNvPicPr>
          <p:nvPr/>
        </p:nvPicPr>
        <p:blipFill>
          <a:blip r:embed="rId8"/>
          <a:stretch>
            <a:fillRect/>
          </a:stretch>
        </p:blipFill>
        <p:spPr>
          <a:xfrm>
            <a:off x="2668137" y="2410994"/>
            <a:ext cx="3028715" cy="2410857"/>
          </a:xfrm>
          <a:prstGeom prst="rect">
            <a:avLst/>
          </a:prstGeom>
        </p:spPr>
      </p:pic>
      <p:pic>
        <p:nvPicPr>
          <p:cNvPr id="14" name="Picture 13"/>
          <p:cNvPicPr/>
          <p:nvPr/>
        </p:nvPicPr>
        <p:blipFill>
          <a:blip r:embed="rId9" cstate="print">
            <a:extLst>
              <a:ext uri="{28A0092B-C50C-407E-A947-70E740481C1C}">
                <a14:useLocalDpi xmlns:a14="http://schemas.microsoft.com/office/drawing/2010/main"/>
              </a:ext>
            </a:extLst>
          </a:blip>
          <a:srcRect/>
          <a:stretch>
            <a:fillRect/>
          </a:stretch>
        </p:blipFill>
        <p:spPr bwMode="auto">
          <a:xfrm>
            <a:off x="6241142" y="4792884"/>
            <a:ext cx="2630715" cy="2029460"/>
          </a:xfrm>
          <a:prstGeom prst="rect">
            <a:avLst/>
          </a:prstGeom>
          <a:noFill/>
          <a:ln>
            <a:noFill/>
          </a:ln>
        </p:spPr>
      </p:pic>
      <p:pic>
        <p:nvPicPr>
          <p:cNvPr id="15" name="Picture 14"/>
          <p:cNvPicPr>
            <a:picLocks noChangeAspect="1"/>
          </p:cNvPicPr>
          <p:nvPr/>
        </p:nvPicPr>
        <p:blipFill>
          <a:blip r:embed="rId10"/>
          <a:stretch>
            <a:fillRect/>
          </a:stretch>
        </p:blipFill>
        <p:spPr>
          <a:xfrm>
            <a:off x="-38379" y="2888359"/>
            <a:ext cx="2941236" cy="1803685"/>
          </a:xfrm>
          <a:prstGeom prst="rect">
            <a:avLst/>
          </a:prstGeom>
        </p:spPr>
      </p:pic>
      <p:pic>
        <p:nvPicPr>
          <p:cNvPr id="16" name="Picture 15"/>
          <p:cNvPicPr>
            <a:picLocks noChangeAspect="1"/>
          </p:cNvPicPr>
          <p:nvPr/>
        </p:nvPicPr>
        <p:blipFill>
          <a:blip r:embed="rId11"/>
          <a:stretch>
            <a:fillRect/>
          </a:stretch>
        </p:blipFill>
        <p:spPr>
          <a:xfrm>
            <a:off x="5429249" y="3651918"/>
            <a:ext cx="2295071" cy="1358682"/>
          </a:xfrm>
          <a:prstGeom prst="rect">
            <a:avLst/>
          </a:prstGeom>
        </p:spPr>
      </p:pic>
    </p:spTree>
    <p:extLst>
      <p:ext uri="{BB962C8B-B14F-4D97-AF65-F5344CB8AC3E}">
        <p14:creationId xmlns:p14="http://schemas.microsoft.com/office/powerpoint/2010/main" val="23847701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ss Flettner 2.bmp"/>
          <p:cNvPicPr>
            <a:picLocks noGrp="1" noChangeAspect="1"/>
          </p:cNvPicPr>
          <p:nvPr>
            <p:ph idx="1"/>
          </p:nvPr>
        </p:nvPicPr>
        <p:blipFill rotWithShape="1">
          <a:blip r:embed="rId2">
            <a:extLst>
              <a:ext uri="{28A0092B-C50C-407E-A947-70E740481C1C}">
                <a14:useLocalDpi xmlns:a14="http://schemas.microsoft.com/office/drawing/2010/main" val="0"/>
              </a:ext>
            </a:extLst>
          </a:blip>
          <a:srcRect t="9162" r="5621" b="194"/>
          <a:stretch/>
        </p:blipFill>
        <p:spPr>
          <a:xfrm>
            <a:off x="-1453" y="32888"/>
            <a:ext cx="9145448" cy="3365057"/>
          </a:xfrm>
        </p:spPr>
      </p:pic>
      <p:pic>
        <p:nvPicPr>
          <p:cNvPr id="5" name="Picture 4" descr="voss Flettner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85844"/>
            <a:ext cx="9144000" cy="3503174"/>
          </a:xfrm>
          <a:prstGeom prst="rect">
            <a:avLst/>
          </a:prstGeom>
        </p:spPr>
      </p:pic>
    </p:spTree>
    <p:extLst>
      <p:ext uri="{BB962C8B-B14F-4D97-AF65-F5344CB8AC3E}">
        <p14:creationId xmlns:p14="http://schemas.microsoft.com/office/powerpoint/2010/main" val="26465015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6063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ji Museum drua.jpg"/>
          <p:cNvPicPr>
            <a:picLocks noChangeAspect="1"/>
          </p:cNvPicPr>
          <p:nvPr/>
        </p:nvPicPr>
        <p:blipFill>
          <a:blip r:embed="rId2" cstate="print"/>
          <a:stretch>
            <a:fillRect/>
          </a:stretch>
        </p:blipFill>
        <p:spPr>
          <a:xfrm>
            <a:off x="0" y="3228325"/>
            <a:ext cx="6084888" cy="3644900"/>
          </a:xfrm>
          <a:prstGeom prst="rect">
            <a:avLst/>
          </a:prstGeom>
          <a:ln>
            <a:noFill/>
          </a:ln>
          <a:effectLst>
            <a:outerShdw blurRad="292100" dist="139700" dir="2700000" algn="tl" rotWithShape="0">
              <a:srgbClr val="333333">
                <a:alpha val="65000"/>
              </a:srgbClr>
            </a:outerShdw>
          </a:effectLst>
        </p:spPr>
      </p:pic>
      <p:pic>
        <p:nvPicPr>
          <p:cNvPr id="4" name="Content Placeholder 3" descr="7d4643140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29217" y="-15118"/>
            <a:ext cx="4214784" cy="5006812"/>
          </a:xfrm>
          <a:prstGeom prst="rect">
            <a:avLst/>
          </a:prstGeom>
        </p:spPr>
      </p:pic>
      <p:pic>
        <p:nvPicPr>
          <p:cNvPr id="5" name="Picture 4" descr="drua model te papa.jpg"/>
          <p:cNvPicPr/>
          <p:nvPr/>
        </p:nvPicPr>
        <p:blipFill>
          <a:blip r:embed="rId4">
            <a:extLst>
              <a:ext uri="{28A0092B-C50C-407E-A947-70E740481C1C}">
                <a14:useLocalDpi xmlns:a14="http://schemas.microsoft.com/office/drawing/2010/main"/>
              </a:ext>
            </a:extLst>
          </a:blip>
          <a:srcRect/>
          <a:stretch>
            <a:fillRect/>
          </a:stretch>
        </p:blipFill>
        <p:spPr bwMode="auto">
          <a:xfrm>
            <a:off x="277146" y="0"/>
            <a:ext cx="3903183" cy="3228325"/>
          </a:xfrm>
          <a:prstGeom prst="rect">
            <a:avLst/>
          </a:prstGeom>
          <a:noFill/>
          <a:ln>
            <a:noFill/>
          </a:ln>
        </p:spPr>
      </p:pic>
      <p:pic>
        <p:nvPicPr>
          <p:cNvPr id="11" name="Picture 10"/>
          <p:cNvPicPr>
            <a:picLocks noChangeAspect="1"/>
          </p:cNvPicPr>
          <p:nvPr/>
        </p:nvPicPr>
        <p:blipFill>
          <a:blip r:embed="rId5"/>
          <a:stretch>
            <a:fillRect/>
          </a:stretch>
        </p:blipFill>
        <p:spPr>
          <a:xfrm>
            <a:off x="7130503" y="5044617"/>
            <a:ext cx="2013497" cy="1813575"/>
          </a:xfrm>
          <a:prstGeom prst="rect">
            <a:avLst/>
          </a:prstGeom>
        </p:spPr>
      </p:pic>
    </p:spTree>
    <p:extLst>
      <p:ext uri="{BB962C8B-B14F-4D97-AF65-F5344CB8AC3E}">
        <p14:creationId xmlns:p14="http://schemas.microsoft.com/office/powerpoint/2010/main" val="39186938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675" y="320675"/>
            <a:ext cx="7772400" cy="1470025"/>
          </a:xfrm>
        </p:spPr>
        <p:txBody>
          <a:bodyPr>
            <a:noAutofit/>
          </a:bodyPr>
          <a:lstStyle/>
          <a:p>
            <a:r>
              <a:rPr lang="en-GB" sz="3600" b="1" dirty="0" smtClean="0"/>
              <a:t>The Magnus Effect </a:t>
            </a:r>
            <a:br>
              <a:rPr lang="en-GB" sz="3600" b="1" dirty="0" smtClean="0"/>
            </a:br>
            <a:r>
              <a:rPr lang="en-GB" sz="3600" b="1" dirty="0" smtClean="0"/>
              <a:t>and the </a:t>
            </a:r>
            <a:br>
              <a:rPr lang="en-GB" sz="3600" b="1" dirty="0" smtClean="0"/>
            </a:br>
            <a:r>
              <a:rPr lang="en-GB" sz="3600" b="1" dirty="0" smtClean="0"/>
              <a:t>Flettner Rotor</a:t>
            </a:r>
            <a:endParaRPr lang="en-GB" sz="3600" b="1" dirty="0"/>
          </a:p>
        </p:txBody>
      </p:sp>
      <p:sp>
        <p:nvSpPr>
          <p:cNvPr id="4" name="TextBox 3"/>
          <p:cNvSpPr txBox="1"/>
          <p:nvPr/>
        </p:nvSpPr>
        <p:spPr>
          <a:xfrm>
            <a:off x="1354546" y="3671054"/>
            <a:ext cx="4398466" cy="3139321"/>
          </a:xfrm>
          <a:prstGeom prst="rect">
            <a:avLst/>
          </a:prstGeom>
          <a:noFill/>
        </p:spPr>
        <p:txBody>
          <a:bodyPr wrap="square" rtlCol="0">
            <a:spAutoFit/>
          </a:bodyPr>
          <a:lstStyle/>
          <a:p>
            <a:r>
              <a:rPr lang="en-GB" dirty="0" smtClean="0"/>
              <a:t>Heinrich Gustav Magnus (1802–1870) discovered a force that arises when air flows over a rotating body</a:t>
            </a:r>
            <a:r>
              <a:rPr lang="en-GB" dirty="0"/>
              <a:t> </a:t>
            </a:r>
            <a:r>
              <a:rPr lang="en-GB" dirty="0" smtClean="0"/>
              <a:t>now called the </a:t>
            </a:r>
            <a:r>
              <a:rPr lang="en-GB" dirty="0"/>
              <a:t>M</a:t>
            </a:r>
            <a:r>
              <a:rPr lang="en-GB" dirty="0" smtClean="0"/>
              <a:t>agnus Effect.</a:t>
            </a:r>
            <a:r>
              <a:rPr lang="en-GB" dirty="0"/>
              <a:t> </a:t>
            </a:r>
            <a:r>
              <a:rPr lang="en-GB" dirty="0" smtClean="0"/>
              <a:t>It is the same effect that allows a baseball to curve in mid air. </a:t>
            </a:r>
          </a:p>
          <a:p>
            <a:endParaRPr lang="en-GB" dirty="0"/>
          </a:p>
          <a:p>
            <a:r>
              <a:rPr lang="en-GB" dirty="0" smtClean="0"/>
              <a:t>A </a:t>
            </a:r>
            <a:r>
              <a:rPr lang="en-GB" dirty="0"/>
              <a:t>Flettner rotor is a rotating cylinder mounted upright on a</a:t>
            </a:r>
            <a:r>
              <a:rPr lang="en-GB" dirty="0" smtClean="0"/>
              <a:t> ship and was </a:t>
            </a:r>
            <a:r>
              <a:rPr lang="en-GB" dirty="0"/>
              <a:t>invented </a:t>
            </a:r>
            <a:r>
              <a:rPr lang="en-GB" dirty="0" smtClean="0"/>
              <a:t>by Anton </a:t>
            </a:r>
            <a:r>
              <a:rPr lang="en-GB" dirty="0"/>
              <a:t>Flettner (1885–1961</a:t>
            </a:r>
            <a:r>
              <a:rPr lang="en-GB" dirty="0" smtClean="0"/>
              <a:t>). In </a:t>
            </a:r>
            <a:r>
              <a:rPr lang="en-GB" dirty="0"/>
              <a:t>sideways winds, the Magnus force generates a lift on the rotor, propelling the ship forward. </a:t>
            </a:r>
          </a:p>
        </p:txBody>
      </p:sp>
      <p:pic>
        <p:nvPicPr>
          <p:cNvPr id="3" name="Picture 2"/>
          <p:cNvPicPr>
            <a:picLocks noChangeAspect="1"/>
          </p:cNvPicPr>
          <p:nvPr/>
        </p:nvPicPr>
        <p:blipFill>
          <a:blip r:embed="rId2"/>
          <a:stretch>
            <a:fillRect/>
          </a:stretch>
        </p:blipFill>
        <p:spPr>
          <a:xfrm>
            <a:off x="-23635" y="3386092"/>
            <a:ext cx="1327150" cy="1972613"/>
          </a:xfrm>
          <a:prstGeom prst="rect">
            <a:avLst/>
          </a:prstGeom>
        </p:spPr>
      </p:pic>
      <p:pic>
        <p:nvPicPr>
          <p:cNvPr id="5" name="Picture 4"/>
          <p:cNvPicPr>
            <a:picLocks noChangeAspect="1"/>
          </p:cNvPicPr>
          <p:nvPr/>
        </p:nvPicPr>
        <p:blipFill>
          <a:blip r:embed="rId3"/>
          <a:stretch>
            <a:fillRect/>
          </a:stretch>
        </p:blipFill>
        <p:spPr>
          <a:xfrm>
            <a:off x="1" y="0"/>
            <a:ext cx="2645960" cy="1790700"/>
          </a:xfrm>
          <a:prstGeom prst="rect">
            <a:avLst/>
          </a:prstGeom>
        </p:spPr>
      </p:pic>
      <p:pic>
        <p:nvPicPr>
          <p:cNvPr id="6" name="Picture 5"/>
          <p:cNvPicPr>
            <a:picLocks noChangeAspect="1"/>
          </p:cNvPicPr>
          <p:nvPr/>
        </p:nvPicPr>
        <p:blipFill>
          <a:blip r:embed="rId4"/>
          <a:stretch>
            <a:fillRect/>
          </a:stretch>
        </p:blipFill>
        <p:spPr>
          <a:xfrm>
            <a:off x="-3885" y="5356939"/>
            <a:ext cx="1219200" cy="1524000"/>
          </a:xfrm>
          <a:prstGeom prst="rect">
            <a:avLst/>
          </a:prstGeom>
        </p:spPr>
      </p:pic>
      <p:pic>
        <p:nvPicPr>
          <p:cNvPr id="7" name="Picture 6"/>
          <p:cNvPicPr>
            <a:picLocks noChangeAspect="1"/>
          </p:cNvPicPr>
          <p:nvPr/>
        </p:nvPicPr>
        <p:blipFill>
          <a:blip r:embed="rId5"/>
          <a:stretch>
            <a:fillRect/>
          </a:stretch>
        </p:blipFill>
        <p:spPr>
          <a:xfrm>
            <a:off x="6397625" y="1"/>
            <a:ext cx="2746374" cy="1591966"/>
          </a:xfrm>
          <a:prstGeom prst="rect">
            <a:avLst/>
          </a:prstGeom>
        </p:spPr>
      </p:pic>
      <p:sp>
        <p:nvSpPr>
          <p:cNvPr id="14" name="TextBox 13"/>
          <p:cNvSpPr txBox="1"/>
          <p:nvPr/>
        </p:nvSpPr>
        <p:spPr>
          <a:xfrm>
            <a:off x="841531" y="2325524"/>
            <a:ext cx="7665583" cy="1200329"/>
          </a:xfrm>
          <a:prstGeom prst="rect">
            <a:avLst/>
          </a:prstGeom>
          <a:noFill/>
        </p:spPr>
        <p:txBody>
          <a:bodyPr wrap="square" rtlCol="0">
            <a:spAutoFit/>
          </a:bodyPr>
          <a:lstStyle/>
          <a:p>
            <a:pPr marL="0" lvl="1"/>
            <a:r>
              <a:rPr lang="en-GB" i="1" dirty="0"/>
              <a:t>In which a spinning cylinder past which an external stream is flowing receives a lateral thrust due to the lower pressure on the side of the cylinder where the cylinder’s motion is in the same direction as the streaming flow.</a:t>
            </a:r>
          </a:p>
          <a:p>
            <a:endParaRPr lang="en-GB" dirty="0"/>
          </a:p>
        </p:txBody>
      </p:sp>
      <p:pic>
        <p:nvPicPr>
          <p:cNvPr id="15" name="Content Placeholder 3" descr="37289498c7.jpg"/>
          <p:cNvPicPr>
            <a:picLocks noChangeAspect="1"/>
          </p:cNvPicPr>
          <p:nvPr/>
        </p:nvPicPr>
        <p:blipFill rotWithShape="1">
          <a:blip r:embed="rId6" cstate="print">
            <a:extLst>
              <a:ext uri="{28A0092B-C50C-407E-A947-70E740481C1C}">
                <a14:useLocalDpi xmlns:a14="http://schemas.microsoft.com/office/drawing/2010/main"/>
              </a:ext>
            </a:extLst>
          </a:blip>
          <a:srcRect r="-678" b="26112"/>
          <a:stretch/>
        </p:blipFill>
        <p:spPr>
          <a:xfrm>
            <a:off x="5891673" y="3344592"/>
            <a:ext cx="3252327" cy="3513408"/>
          </a:xfrm>
          <a:prstGeom prst="rect">
            <a:avLst/>
          </a:prstGeom>
        </p:spPr>
      </p:pic>
    </p:spTree>
    <p:extLst>
      <p:ext uri="{BB962C8B-B14F-4D97-AF65-F5344CB8AC3E}">
        <p14:creationId xmlns:p14="http://schemas.microsoft.com/office/powerpoint/2010/main" val="30617860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21342"/>
            <a:ext cx="4517571" cy="2549201"/>
          </a:xfrm>
          <a:prstGeom prst="rect">
            <a:avLst/>
          </a:prstGeom>
        </p:spPr>
      </p:pic>
      <p:pic>
        <p:nvPicPr>
          <p:cNvPr id="8" name="Picture 7"/>
          <p:cNvPicPr>
            <a:picLocks noChangeAspect="1"/>
          </p:cNvPicPr>
          <p:nvPr/>
        </p:nvPicPr>
        <p:blipFill>
          <a:blip r:embed="rId3"/>
          <a:stretch>
            <a:fillRect/>
          </a:stretch>
        </p:blipFill>
        <p:spPr>
          <a:xfrm>
            <a:off x="3646714" y="3040758"/>
            <a:ext cx="5497286" cy="3817242"/>
          </a:xfrm>
          <a:prstGeom prst="rect">
            <a:avLst/>
          </a:prstGeom>
        </p:spPr>
      </p:pic>
    </p:spTree>
    <p:extLst>
      <p:ext uri="{BB962C8B-B14F-4D97-AF65-F5344CB8AC3E}">
        <p14:creationId xmlns:p14="http://schemas.microsoft.com/office/powerpoint/2010/main" val="5897611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35300"/>
            <a:ext cx="9144000" cy="784472"/>
          </a:xfrm>
          <a:prstGeom prst="rect">
            <a:avLst/>
          </a:prstGeom>
        </p:spPr>
      </p:pic>
      <p:pic>
        <p:nvPicPr>
          <p:cNvPr id="5" name="Picture 4"/>
          <p:cNvPicPr>
            <a:picLocks noChangeAspect="1"/>
          </p:cNvPicPr>
          <p:nvPr/>
        </p:nvPicPr>
        <p:blipFill>
          <a:blip r:embed="rId2"/>
          <a:stretch>
            <a:fillRect/>
          </a:stretch>
        </p:blipFill>
        <p:spPr>
          <a:xfrm>
            <a:off x="0" y="3035300"/>
            <a:ext cx="9144000" cy="784472"/>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94556" y="1"/>
            <a:ext cx="5549444" cy="40095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7" descr="F1.jpg"/>
          <p:cNvPicPr>
            <a:picLocks noChangeAspect="1"/>
          </p:cNvPicPr>
          <p:nvPr/>
        </p:nvPicPr>
        <p:blipFill rotWithShape="1">
          <a:blip r:embed="rId4">
            <a:extLst>
              <a:ext uri="{28A0092B-C50C-407E-A947-70E740481C1C}">
                <a14:useLocalDpi xmlns:a14="http://schemas.microsoft.com/office/drawing/2010/main"/>
              </a:ext>
            </a:extLst>
          </a:blip>
          <a:srcRect b="8024"/>
          <a:stretch/>
        </p:blipFill>
        <p:spPr>
          <a:xfrm>
            <a:off x="33079" y="3215547"/>
            <a:ext cx="5355348" cy="3642453"/>
          </a:xfrm>
          <a:prstGeom prst="rect">
            <a:avLst/>
          </a:prstGeom>
        </p:spPr>
      </p:pic>
    </p:spTree>
    <p:extLst>
      <p:ext uri="{BB962C8B-B14F-4D97-AF65-F5344CB8AC3E}">
        <p14:creationId xmlns:p14="http://schemas.microsoft.com/office/powerpoint/2010/main" val="18205860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388429" cy="6858000"/>
          </a:xfrm>
        </p:spPr>
        <p:txBody>
          <a:bodyPr>
            <a:normAutofit fontScale="77500" lnSpcReduction="20000"/>
          </a:bodyPr>
          <a:lstStyle/>
          <a:p>
            <a:pPr marL="0" indent="0">
              <a:buNone/>
            </a:pPr>
            <a:r>
              <a:rPr lang="en-GB" dirty="0" smtClean="0"/>
              <a:t>“the </a:t>
            </a:r>
            <a:r>
              <a:rPr lang="en-GB" dirty="0"/>
              <a:t>schooner </a:t>
            </a:r>
            <a:r>
              <a:rPr lang="en-GB" dirty="0" err="1"/>
              <a:t>Buckau</a:t>
            </a:r>
            <a:r>
              <a:rPr lang="en-GB" dirty="0"/>
              <a:t> recently put out to sea, a ship without sails or </a:t>
            </a:r>
            <a:r>
              <a:rPr lang="en-GB" dirty="0" smtClean="0"/>
              <a:t>steam. </a:t>
            </a:r>
            <a:r>
              <a:rPr lang="en-GB" dirty="0"/>
              <a:t>Like a ghost ship it moved mysteriously through the water with no apparent means of propulsion</a:t>
            </a:r>
            <a:r>
              <a:rPr lang="en-GB" dirty="0" smtClean="0"/>
              <a:t>.”</a:t>
            </a:r>
          </a:p>
          <a:p>
            <a:pPr marL="0" indent="0">
              <a:buNone/>
            </a:pPr>
            <a:endParaRPr lang="en-GB" dirty="0"/>
          </a:p>
          <a:p>
            <a:pPr marL="0" indent="0">
              <a:buNone/>
            </a:pPr>
            <a:r>
              <a:rPr lang="en-GB" dirty="0" smtClean="0"/>
              <a:t>“The </a:t>
            </a:r>
            <a:r>
              <a:rPr lang="en-GB" dirty="0"/>
              <a:t>astounded spectators on shore knew that the boat was an old 2000-ton steel vessel and that previously 500 square yards of canvas had been needed to propel her</a:t>
            </a:r>
            <a:r>
              <a:rPr lang="en-GB" dirty="0" smtClean="0"/>
              <a:t>.” </a:t>
            </a:r>
          </a:p>
          <a:p>
            <a:pPr marL="0" indent="0">
              <a:buNone/>
            </a:pPr>
            <a:endParaRPr lang="en-GB" dirty="0"/>
          </a:p>
          <a:p>
            <a:pPr marL="0" indent="0">
              <a:buNone/>
            </a:pPr>
            <a:r>
              <a:rPr lang="en-GB" dirty="0" smtClean="0"/>
              <a:t>“Two </a:t>
            </a:r>
            <a:r>
              <a:rPr lang="en-GB" dirty="0"/>
              <a:t>strange cylinders, resembling giant smoke-stacks, rose from her deck. But no smoke was pouring from them and no engine noise was heard. There was no churning of screws. Yet the ship </a:t>
            </a:r>
            <a:r>
              <a:rPr lang="en-GB" dirty="0" err="1"/>
              <a:t>plowed</a:t>
            </a:r>
            <a:r>
              <a:rPr lang="en-GB" dirty="0"/>
              <a:t> its way through the rough waters of the Baltic</a:t>
            </a:r>
            <a:r>
              <a:rPr lang="en-GB" dirty="0" smtClean="0"/>
              <a:t>, </a:t>
            </a:r>
            <a:r>
              <a:rPr lang="en-GB" dirty="0"/>
              <a:t>at nearly twice its former speed</a:t>
            </a:r>
            <a:r>
              <a:rPr lang="en-GB" dirty="0" smtClean="0"/>
              <a:t>.”</a:t>
            </a:r>
          </a:p>
        </p:txBody>
      </p:sp>
      <p:pic>
        <p:nvPicPr>
          <p:cNvPr id="4" name="Content Placeholder 3" descr="048850a9e1.jpg"/>
          <p:cNvPicPr>
            <a:picLocks noChangeAspect="1"/>
          </p:cNvPicPr>
          <p:nvPr/>
        </p:nvPicPr>
        <p:blipFill rotWithShape="1">
          <a:blip r:embed="rId2" cstate="print">
            <a:extLst>
              <a:ext uri="{28A0092B-C50C-407E-A947-70E740481C1C}">
                <a14:useLocalDpi xmlns:a14="http://schemas.microsoft.com/office/drawing/2010/main"/>
              </a:ext>
            </a:extLst>
          </a:blip>
          <a:srcRect l="1195" r="738"/>
          <a:stretch/>
        </p:blipFill>
        <p:spPr>
          <a:xfrm>
            <a:off x="5272010" y="1578419"/>
            <a:ext cx="3872023" cy="3882572"/>
          </a:xfrm>
          <a:prstGeom prst="rect">
            <a:avLst/>
          </a:prstGeom>
        </p:spPr>
      </p:pic>
    </p:spTree>
    <p:extLst>
      <p:ext uri="{BB962C8B-B14F-4D97-AF65-F5344CB8AC3E}">
        <p14:creationId xmlns:p14="http://schemas.microsoft.com/office/powerpoint/2010/main" val="26527865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6px-Bundesarchiv_Bild_102-11748,_Berlin-Wannsee,_Rotor-Yacht_mit_Flettner-Roto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73" y="0"/>
            <a:ext cx="4754880" cy="6858000"/>
          </a:xfrm>
          <a:prstGeom prst="rect">
            <a:avLst/>
          </a:prstGeom>
        </p:spPr>
      </p:pic>
      <p:pic>
        <p:nvPicPr>
          <p:cNvPr id="5" name="Content Placeholder 3" descr="psm9-25a.jpg"/>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3285196" y="743858"/>
            <a:ext cx="5873321" cy="3230100"/>
          </a:xfrm>
        </p:spPr>
      </p:pic>
    </p:spTree>
    <p:extLst>
      <p:ext uri="{BB962C8B-B14F-4D97-AF65-F5344CB8AC3E}">
        <p14:creationId xmlns:p14="http://schemas.microsoft.com/office/powerpoint/2010/main" val="20503540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normAutofit/>
          </a:bodyPr>
          <a:lstStyle/>
          <a:p>
            <a:r>
              <a:rPr lang="en-GB" sz="3600" dirty="0" smtClean="0"/>
              <a:t>                                       Barbara    </a:t>
            </a:r>
            <a:endParaRPr lang="en-GB" sz="3600" dirty="0"/>
          </a:p>
        </p:txBody>
      </p:sp>
      <p:pic>
        <p:nvPicPr>
          <p:cNvPr id="4" name="Content Placeholder 3" descr="Foto-2.jp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51269" y="1867479"/>
            <a:ext cx="9734111" cy="5353386"/>
          </a:xfrm>
          <a:prstGeom prst="rect">
            <a:avLst/>
          </a:prstGeom>
        </p:spPr>
      </p:pic>
      <p:pic>
        <p:nvPicPr>
          <p:cNvPr id="5" name="Picture 4" descr="Rotorschiff_&quot;Barbara&quot;_am_12.05.1927_auslaufend_bei_Blankenes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874" y="1"/>
            <a:ext cx="4678588" cy="1940748"/>
          </a:xfrm>
          <a:prstGeom prst="rect">
            <a:avLst/>
          </a:prstGeom>
        </p:spPr>
      </p:pic>
    </p:spTree>
    <p:extLst>
      <p:ext uri="{BB962C8B-B14F-4D97-AF65-F5344CB8AC3E}">
        <p14:creationId xmlns:p14="http://schemas.microsoft.com/office/powerpoint/2010/main" val="8502064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126999" y="1763350"/>
            <a:ext cx="9285518" cy="5106677"/>
          </a:xfrm>
        </p:spPr>
      </p:pic>
      <p:pic>
        <p:nvPicPr>
          <p:cNvPr id="5" name="Picture 4" descr="turbosail-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21830" y="-145145"/>
            <a:ext cx="3403600" cy="3098800"/>
          </a:xfrm>
          <a:prstGeom prst="rect">
            <a:avLst/>
          </a:prstGeom>
        </p:spPr>
      </p:pic>
    </p:spTree>
    <p:extLst>
      <p:ext uri="{BB962C8B-B14F-4D97-AF65-F5344CB8AC3E}">
        <p14:creationId xmlns:p14="http://schemas.microsoft.com/office/powerpoint/2010/main" val="10194081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2090</TotalTime>
  <Words>549</Words>
  <Application>Microsoft Macintosh PowerPoint</Application>
  <PresentationFormat>On-screen Show (4:3)</PresentationFormat>
  <Paragraphs>40</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The Magnus Effect  and the  Flettner Rotor</vt:lpstr>
      <vt:lpstr>PowerPoint Presentation</vt:lpstr>
      <vt:lpstr>PowerPoint Presentation</vt:lpstr>
      <vt:lpstr>PowerPoint Presentation</vt:lpstr>
      <vt:lpstr>PowerPoint Presentation</vt:lpstr>
      <vt:lpstr>                                       Barbara    </vt:lpstr>
      <vt:lpstr>PowerPoint Presentation</vt:lpstr>
      <vt:lpstr>PowerPoint Presentation</vt:lpstr>
      <vt:lpstr>Tracker    </vt:lpstr>
      <vt:lpstr>PowerPoint Presentation</vt:lpstr>
      <vt:lpstr>PowerPoint Presentation</vt:lpstr>
      <vt:lpstr>PowerPoint Presentation</vt:lpstr>
      <vt:lpstr>PowerPoint Presentation</vt:lpstr>
      <vt:lpstr>PowerPoint Presentation</vt:lpstr>
      <vt:lpstr>PowerPoint Presentation</vt:lpstr>
      <vt:lpstr>The Flettner Rotor – An Invention Ahead of Its Time? Special exhibition in the shipping section of the German Museum of Technology 2 February to 1 August 2010</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Nuttall</dc:creator>
  <cp:lastModifiedBy>Peter Nuttall</cp:lastModifiedBy>
  <cp:revision>99</cp:revision>
  <dcterms:created xsi:type="dcterms:W3CDTF">2013-02-17T08:45:08Z</dcterms:created>
  <dcterms:modified xsi:type="dcterms:W3CDTF">2015-03-14T01:13:52Z</dcterms:modified>
</cp:coreProperties>
</file>