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7" r:id="rId2"/>
    <p:sldId id="271" r:id="rId3"/>
    <p:sldId id="275" r:id="rId4"/>
    <p:sldId id="276" r:id="rId5"/>
    <p:sldId id="268" r:id="rId6"/>
    <p:sldId id="258" r:id="rId7"/>
    <p:sldId id="291" r:id="rId8"/>
    <p:sldId id="298" r:id="rId9"/>
    <p:sldId id="299" r:id="rId10"/>
    <p:sldId id="290" r:id="rId11"/>
    <p:sldId id="300" r:id="rId12"/>
    <p:sldId id="293" r:id="rId13"/>
    <p:sldId id="301" r:id="rId14"/>
    <p:sldId id="294" r:id="rId15"/>
    <p:sldId id="30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6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dirty="0"/>
              <a:t>Efficiency </a:t>
            </a:r>
          </a:p>
          <a:p>
            <a:pPr>
              <a:defRPr/>
            </a:pPr>
            <a:r>
              <a:rPr lang="en-US" dirty="0"/>
              <a:t>Methods</a:t>
            </a:r>
          </a:p>
        </c:rich>
      </c:tx>
      <c:layout>
        <c:manualLayout>
          <c:xMode val="edge"/>
          <c:yMode val="edge"/>
          <c:x val="0.403939544219492"/>
          <c:y val="0.125925928151611"/>
        </c:manualLayout>
      </c:layout>
      <c:overlay val="0"/>
    </c:title>
    <c:autoTitleDeleted val="0"/>
    <c:plotArea>
      <c:layout/>
      <c:pieChart>
        <c:varyColors val="1"/>
        <c:ser>
          <c:idx val="0"/>
          <c:order val="0"/>
          <c:tx>
            <c:strRef>
              <c:f>Sheet1!$B$1</c:f>
              <c:strCache>
                <c:ptCount val="1"/>
                <c:pt idx="0">
                  <c:v>Efficiency Methods</c:v>
                </c:pt>
              </c:strCache>
            </c:strRef>
          </c:tx>
          <c:dLbls>
            <c:dLbl>
              <c:idx val="0"/>
              <c:layout>
                <c:manualLayout>
                  <c:x val="-0.171345375151382"/>
                  <c:y val="0.189746085500326"/>
                </c:manualLayout>
              </c:layout>
              <c:tx>
                <c:rich>
                  <a:bodyPr/>
                  <a:lstStyle/>
                  <a:p>
                    <a:r>
                      <a:rPr lang="en-US" sz="1400" dirty="0"/>
                      <a:t>Operational</a:t>
                    </a:r>
                  </a:p>
                </c:rich>
              </c:tx>
              <c:showLegendKey val="0"/>
              <c:showVal val="0"/>
              <c:showCatName val="1"/>
              <c:showSerName val="0"/>
              <c:showPercent val="0"/>
              <c:showBubbleSize val="0"/>
            </c:dLbl>
            <c:dLbl>
              <c:idx val="1"/>
              <c:layout/>
              <c:tx>
                <c:rich>
                  <a:bodyPr/>
                  <a:lstStyle/>
                  <a:p>
                    <a:r>
                      <a:rPr lang="en-US" sz="1400" dirty="0"/>
                      <a:t>Technology</a:t>
                    </a:r>
                  </a:p>
                </c:rich>
              </c:tx>
              <c:showLegendKey val="0"/>
              <c:showVal val="0"/>
              <c:showCatName val="1"/>
              <c:showSerName val="0"/>
              <c:showPercent val="0"/>
              <c:showBubbleSize val="0"/>
            </c:dLbl>
            <c:dLbl>
              <c:idx val="2"/>
              <c:layout>
                <c:manualLayout>
                  <c:x val="0.149826597348321"/>
                  <c:y val="-0.172372794831478"/>
                </c:manualLayout>
              </c:layout>
              <c:tx>
                <c:rich>
                  <a:bodyPr/>
                  <a:lstStyle/>
                  <a:p>
                    <a:r>
                      <a:rPr lang="en-US" sz="1400" dirty="0" smtClean="0"/>
                      <a:t>Renewable</a:t>
                    </a:r>
                    <a:r>
                      <a:rPr lang="en-US" sz="1400" baseline="0" dirty="0" smtClean="0"/>
                      <a:t> Energy</a:t>
                    </a:r>
                    <a:endParaRPr lang="en-US" sz="1400" dirty="0"/>
                  </a:p>
                </c:rich>
              </c:tx>
              <c:showLegendKey val="0"/>
              <c:showVal val="0"/>
              <c:showCatName val="1"/>
              <c:showSerName val="0"/>
              <c:showPercent val="0"/>
              <c:showBubbleSize val="0"/>
            </c:dLbl>
            <c:dLbl>
              <c:idx val="3"/>
              <c:layout>
                <c:manualLayout>
                  <c:x val="0.172627583045966"/>
                  <c:y val="0.170152940960841"/>
                </c:manualLayout>
              </c:layout>
              <c:tx>
                <c:rich>
                  <a:bodyPr/>
                  <a:lstStyle/>
                  <a:p>
                    <a:r>
                      <a:rPr lang="en-US" sz="1400" dirty="0"/>
                      <a:t>Alternative fuels</a:t>
                    </a: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Sheet1!$A$2:$A$5</c:f>
              <c:strCache>
                <c:ptCount val="4"/>
                <c:pt idx="0">
                  <c:v>Operational</c:v>
                </c:pt>
                <c:pt idx="1">
                  <c:v>Technology</c:v>
                </c:pt>
                <c:pt idx="2">
                  <c:v>Renewable Energy</c:v>
                </c:pt>
                <c:pt idx="3">
                  <c:v>Alternative fuels</c:v>
                </c:pt>
              </c:strCache>
            </c:strRef>
          </c:cat>
          <c:val>
            <c:numRef>
              <c:f>Sheet1!$B$2:$B$5</c:f>
              <c:numCache>
                <c:formatCode>General</c:formatCode>
                <c:ptCount val="4"/>
                <c:pt idx="0">
                  <c:v>25.0</c:v>
                </c:pt>
                <c:pt idx="1">
                  <c:v>25.0</c:v>
                </c:pt>
                <c:pt idx="2">
                  <c:v>25.0</c:v>
                </c:pt>
                <c:pt idx="3">
                  <c:v>25.0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dirty="0"/>
              <a:t>RE Source</a:t>
            </a:r>
          </a:p>
        </c:rich>
      </c:tx>
      <c:layout>
        <c:manualLayout>
          <c:xMode val="edge"/>
          <c:yMode val="edge"/>
          <c:x val="0.350469512196583"/>
          <c:y val="0.137247406010518"/>
        </c:manualLayout>
      </c:layout>
      <c:overlay val="0"/>
    </c:title>
    <c:autoTitleDeleted val="0"/>
    <c:plotArea>
      <c:layout/>
      <c:pieChart>
        <c:varyColors val="1"/>
        <c:ser>
          <c:idx val="0"/>
          <c:order val="0"/>
          <c:tx>
            <c:strRef>
              <c:f>Sheet1!$B$1</c:f>
              <c:strCache>
                <c:ptCount val="1"/>
                <c:pt idx="0">
                  <c:v>Sales</c:v>
                </c:pt>
              </c:strCache>
            </c:strRef>
          </c:tx>
          <c:dLbls>
            <c:dLbl>
              <c:idx val="2"/>
              <c:layout>
                <c:manualLayout>
                  <c:x val="0.137476947287789"/>
                  <c:y val="-0.0743638461153987"/>
                </c:manualLayout>
              </c:layout>
              <c:showLegendKey val="0"/>
              <c:showVal val="0"/>
              <c:showCatName val="1"/>
              <c:showSerName val="0"/>
              <c:showPercent val="0"/>
              <c:showBubbleSize val="0"/>
            </c:dLbl>
            <c:dLbl>
              <c:idx val="3"/>
              <c:layout>
                <c:manualLayout>
                  <c:x val="0.175492687704845"/>
                  <c:y val="0.220353006812388"/>
                </c:manualLayout>
              </c:layout>
              <c:showLegendKey val="0"/>
              <c:showVal val="0"/>
              <c:showCatName val="1"/>
              <c:showSerName val="0"/>
              <c:showPercent val="0"/>
              <c:showBubbleSize val="0"/>
            </c:dLbl>
            <c:txPr>
              <a:bodyPr/>
              <a:lstStyle/>
              <a:p>
                <a:pPr>
                  <a:defRPr sz="1600"/>
                </a:pPr>
                <a:endParaRPr lang="en-US"/>
              </a:p>
            </c:txPr>
            <c:showLegendKey val="0"/>
            <c:showVal val="0"/>
            <c:showCatName val="1"/>
            <c:showSerName val="0"/>
            <c:showPercent val="0"/>
            <c:showBubbleSize val="0"/>
            <c:showLeaderLines val="1"/>
          </c:dLbls>
          <c:cat>
            <c:strRef>
              <c:f>Sheet1!$A$2:$A$5</c:f>
              <c:strCache>
                <c:ptCount val="4"/>
                <c:pt idx="0">
                  <c:v>wind</c:v>
                </c:pt>
                <c:pt idx="1">
                  <c:v>solar</c:v>
                </c:pt>
                <c:pt idx="2">
                  <c:v>wave</c:v>
                </c:pt>
                <c:pt idx="3">
                  <c:v>bio-fuel/gas</c:v>
                </c:pt>
              </c:strCache>
            </c:strRef>
          </c:cat>
          <c:val>
            <c:numRef>
              <c:f>Sheet1!$B$2:$B$5</c:f>
              <c:numCache>
                <c:formatCode>General</c:formatCode>
                <c:ptCount val="4"/>
                <c:pt idx="0">
                  <c:v>40.0</c:v>
                </c:pt>
                <c:pt idx="1">
                  <c:v>20.0</c:v>
                </c:pt>
                <c:pt idx="2">
                  <c:v>10.0</c:v>
                </c:pt>
                <c:pt idx="3">
                  <c:v>25.0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2000"/>
            </a:pPr>
            <a:r>
              <a:rPr lang="en-US" sz="2000" dirty="0"/>
              <a:t>Imported Regional </a:t>
            </a:r>
          </a:p>
          <a:p>
            <a:pPr>
              <a:defRPr sz="2000"/>
            </a:pPr>
            <a:r>
              <a:rPr lang="en-US" sz="2000" dirty="0"/>
              <a:t>Fuel by Sector</a:t>
            </a:r>
          </a:p>
        </c:rich>
      </c:tx>
      <c:layout>
        <c:manualLayout>
          <c:xMode val="edge"/>
          <c:yMode val="edge"/>
          <c:x val="0.319882895567534"/>
          <c:y val="0.0243436790774704"/>
        </c:manualLayout>
      </c:layout>
      <c:overlay val="0"/>
      <c:spPr>
        <a:noFill/>
      </c:spPr>
    </c:title>
    <c:autoTitleDeleted val="0"/>
    <c:plotArea>
      <c:layout/>
      <c:pieChart>
        <c:varyColors val="1"/>
        <c:ser>
          <c:idx val="0"/>
          <c:order val="0"/>
          <c:tx>
            <c:strRef>
              <c:f>Sheet1!$B$1</c:f>
              <c:strCache>
                <c:ptCount val="1"/>
                <c:pt idx="0">
                  <c:v>Imported Regional Fuel by Sector</c:v>
                </c:pt>
              </c:strCache>
            </c:strRef>
          </c:tx>
          <c:dLbls>
            <c:dLbl>
              <c:idx val="0"/>
              <c:layout>
                <c:manualLayout>
                  <c:x val="-0.106400978516319"/>
                  <c:y val="0.132084266188227"/>
                </c:manualLayout>
              </c:layout>
              <c:showLegendKey val="0"/>
              <c:showVal val="0"/>
              <c:showCatName val="1"/>
              <c:showSerName val="0"/>
              <c:showPercent val="0"/>
              <c:showBubbleSize val="0"/>
            </c:dLbl>
            <c:dLbl>
              <c:idx val="1"/>
              <c:layout>
                <c:manualLayout>
                  <c:x val="0.115322199997679"/>
                  <c:y val="-0.236822233085065"/>
                </c:manualLayout>
              </c:layout>
              <c:showLegendKey val="0"/>
              <c:showVal val="0"/>
              <c:showCatName val="1"/>
              <c:showSerName val="0"/>
              <c:showPercent val="0"/>
              <c:showBubbleSize val="0"/>
            </c:dLbl>
            <c:dLbl>
              <c:idx val="2"/>
              <c:layout>
                <c:manualLayout>
                  <c:x val="0.0587305057007889"/>
                  <c:y val="0.13435128680883"/>
                </c:manualLayout>
              </c:layout>
              <c:showLegendKey val="0"/>
              <c:showVal val="0"/>
              <c:showCatName val="1"/>
              <c:showSerName val="0"/>
              <c:showPercent val="0"/>
              <c:showBubbleSize val="0"/>
            </c:dLbl>
            <c:txPr>
              <a:bodyPr/>
              <a:lstStyle/>
              <a:p>
                <a:pPr>
                  <a:defRPr sz="1400"/>
                </a:pPr>
                <a:endParaRPr lang="en-US"/>
              </a:p>
            </c:txPr>
            <c:showLegendKey val="0"/>
            <c:showVal val="0"/>
            <c:showCatName val="1"/>
            <c:showSerName val="0"/>
            <c:showPercent val="0"/>
            <c:showBubbleSize val="0"/>
            <c:showLeaderLines val="1"/>
          </c:dLbls>
          <c:cat>
            <c:strRef>
              <c:f>Sheet1!$A$2:$A$5</c:f>
              <c:strCache>
                <c:ptCount val="3"/>
                <c:pt idx="0">
                  <c:v>Electricity</c:v>
                </c:pt>
                <c:pt idx="1">
                  <c:v>Transport</c:v>
                </c:pt>
                <c:pt idx="2">
                  <c:v>other</c:v>
                </c:pt>
              </c:strCache>
            </c:strRef>
          </c:cat>
          <c:val>
            <c:numRef>
              <c:f>Sheet1!$B$2:$B$5</c:f>
              <c:numCache>
                <c:formatCode>General</c:formatCode>
                <c:ptCount val="4"/>
                <c:pt idx="0">
                  <c:v>20.0</c:v>
                </c:pt>
                <c:pt idx="1">
                  <c:v>70.0</c:v>
                </c:pt>
                <c:pt idx="2">
                  <c:v>10.0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2000"/>
            </a:pPr>
            <a:r>
              <a:rPr lang="en-US" sz="2000" dirty="0"/>
              <a:t>Transport Fuel by</a:t>
            </a:r>
          </a:p>
          <a:p>
            <a:pPr>
              <a:defRPr sz="2000"/>
            </a:pPr>
            <a:r>
              <a:rPr lang="en-US" sz="2000" dirty="0"/>
              <a:t> Sector (Fiji)</a:t>
            </a:r>
          </a:p>
        </c:rich>
      </c:tx>
      <c:layout>
        <c:manualLayout>
          <c:xMode val="edge"/>
          <c:yMode val="edge"/>
          <c:x val="0.315929450724215"/>
          <c:y val="0.0262210780992402"/>
        </c:manualLayout>
      </c:layout>
      <c:overlay val="0"/>
      <c:spPr>
        <a:noFill/>
      </c:spPr>
    </c:title>
    <c:autoTitleDeleted val="0"/>
    <c:plotArea>
      <c:layout/>
      <c:pieChart>
        <c:varyColors val="1"/>
        <c:ser>
          <c:idx val="0"/>
          <c:order val="0"/>
          <c:tx>
            <c:strRef>
              <c:f>Sheet1!$B$1</c:f>
              <c:strCache>
                <c:ptCount val="1"/>
                <c:pt idx="0">
                  <c:v>Transport Fuel by Sector (Fiji)</c:v>
                </c:pt>
              </c:strCache>
            </c:strRef>
          </c:tx>
          <c:dLbls>
            <c:dLbl>
              <c:idx val="2"/>
              <c:layout>
                <c:manualLayout>
                  <c:x val="0.171932279137183"/>
                  <c:y val="0.0587352149422982"/>
                </c:manualLayout>
              </c:layout>
              <c:showLegendKey val="0"/>
              <c:showVal val="0"/>
              <c:showCatName val="1"/>
              <c:showSerName val="0"/>
              <c:showPercent val="0"/>
              <c:showBubbleSize val="0"/>
            </c:dLbl>
            <c:txPr>
              <a:bodyPr/>
              <a:lstStyle/>
              <a:p>
                <a:pPr>
                  <a:defRPr sz="1400"/>
                </a:pPr>
                <a:endParaRPr lang="en-US"/>
              </a:p>
            </c:txPr>
            <c:showLegendKey val="0"/>
            <c:showVal val="0"/>
            <c:showCatName val="1"/>
            <c:showSerName val="0"/>
            <c:showPercent val="0"/>
            <c:showBubbleSize val="0"/>
            <c:showLeaderLines val="1"/>
          </c:dLbls>
          <c:cat>
            <c:strRef>
              <c:f>Sheet1!$A$2:$A$5</c:f>
              <c:strCache>
                <c:ptCount val="3"/>
                <c:pt idx="0">
                  <c:v>Land</c:v>
                </c:pt>
                <c:pt idx="1">
                  <c:v>Air</c:v>
                </c:pt>
                <c:pt idx="2">
                  <c:v>Marine</c:v>
                </c:pt>
              </c:strCache>
            </c:strRef>
          </c:cat>
          <c:val>
            <c:numRef>
              <c:f>Sheet1!$B$2:$B$5</c:f>
              <c:numCache>
                <c:formatCode>General</c:formatCode>
                <c:ptCount val="4"/>
                <c:pt idx="0">
                  <c:v>17.0</c:v>
                </c:pt>
                <c:pt idx="1">
                  <c:v>26.0</c:v>
                </c:pt>
                <c:pt idx="2">
                  <c:v>22.0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sz="2000" dirty="0"/>
              <a:t>Marine by sector</a:t>
            </a:r>
          </a:p>
        </c:rich>
      </c:tx>
      <c:layout>
        <c:manualLayout>
          <c:xMode val="edge"/>
          <c:yMode val="edge"/>
          <c:x val="0.353570239998445"/>
          <c:y val="0.0412564088558368"/>
        </c:manualLayout>
      </c:layout>
      <c:overlay val="0"/>
      <c:spPr>
        <a:noFill/>
      </c:spPr>
    </c:title>
    <c:autoTitleDeleted val="0"/>
    <c:plotArea>
      <c:layout/>
      <c:pieChart>
        <c:varyColors val="1"/>
        <c:ser>
          <c:idx val="0"/>
          <c:order val="0"/>
          <c:tx>
            <c:strRef>
              <c:f>Sheet1!$B$1</c:f>
              <c:strCache>
                <c:ptCount val="1"/>
                <c:pt idx="0">
                  <c:v>Marine by sector</c:v>
                </c:pt>
              </c:strCache>
            </c:strRef>
          </c:tx>
          <c:dLbls>
            <c:dLbl>
              <c:idx val="0"/>
              <c:layout>
                <c:manualLayout>
                  <c:x val="-0.194502979802927"/>
                  <c:y val="0.0786286912072961"/>
                </c:manualLayout>
              </c:layout>
              <c:showLegendKey val="0"/>
              <c:showVal val="0"/>
              <c:showCatName val="1"/>
              <c:showSerName val="0"/>
              <c:showPercent val="0"/>
              <c:showBubbleSize val="0"/>
            </c:dLbl>
            <c:dLbl>
              <c:idx val="1"/>
              <c:layout>
                <c:manualLayout>
                  <c:x val="0.120205572010302"/>
                  <c:y val="-0.163951016805796"/>
                </c:manualLayout>
              </c:layout>
              <c:tx>
                <c:rich>
                  <a:bodyPr/>
                  <a:lstStyle/>
                  <a:p>
                    <a:r>
                      <a:rPr lang="en-US" sz="1400" dirty="0" smtClean="0"/>
                      <a:t>Domestic</a:t>
                    </a:r>
                  </a:p>
                  <a:p>
                    <a:r>
                      <a:rPr lang="en-US" sz="1400" dirty="0" smtClean="0"/>
                      <a:t>Trans</a:t>
                    </a:r>
                    <a:endParaRPr lang="en-US" dirty="0"/>
                  </a:p>
                </c:rich>
              </c:tx>
              <c:showLegendKey val="0"/>
              <c:showVal val="0"/>
              <c:showCatName val="1"/>
              <c:showSerName val="0"/>
              <c:showPercent val="0"/>
              <c:showBubbleSize val="0"/>
            </c:dLbl>
            <c:dLbl>
              <c:idx val="2"/>
              <c:layout>
                <c:manualLayout>
                  <c:x val="0.145811751676682"/>
                  <c:y val="0.0896187830810927"/>
                </c:manualLayout>
              </c:layout>
              <c:showLegendKey val="0"/>
              <c:showVal val="0"/>
              <c:showCatName val="1"/>
              <c:showSerName val="0"/>
              <c:showPercent val="0"/>
              <c:showBubbleSize val="0"/>
            </c:dLbl>
            <c:dLbl>
              <c:idx val="3"/>
              <c:layout>
                <c:manualLayout>
                  <c:x val="0.120188202467726"/>
                  <c:y val="0.0941970360019122"/>
                </c:manualLayout>
              </c:layout>
              <c:showLegendKey val="0"/>
              <c:showVal val="0"/>
              <c:showCatName val="1"/>
              <c:showSerName val="0"/>
              <c:showPercent val="0"/>
              <c:showBubbleSize val="0"/>
            </c:dLbl>
            <c:txPr>
              <a:bodyPr/>
              <a:lstStyle/>
              <a:p>
                <a:pPr>
                  <a:defRPr sz="1400"/>
                </a:pPr>
                <a:endParaRPr lang="en-US"/>
              </a:p>
            </c:txPr>
            <c:showLegendKey val="0"/>
            <c:showVal val="0"/>
            <c:showCatName val="1"/>
            <c:showSerName val="0"/>
            <c:showPercent val="0"/>
            <c:showBubbleSize val="0"/>
            <c:showLeaderLines val="1"/>
          </c:dLbls>
          <c:cat>
            <c:strRef>
              <c:f>Sheet1!$A$2:$A$5</c:f>
              <c:strCache>
                <c:ptCount val="4"/>
                <c:pt idx="0">
                  <c:v>Inter regional</c:v>
                </c:pt>
                <c:pt idx="1">
                  <c:v>Domestic</c:v>
                </c:pt>
                <c:pt idx="2">
                  <c:v>Fishing</c:v>
                </c:pt>
                <c:pt idx="3">
                  <c:v>Tourism</c:v>
                </c:pt>
              </c:strCache>
            </c:strRef>
          </c:cat>
          <c:val>
            <c:numRef>
              <c:f>Sheet1!$B$2:$B$5</c:f>
              <c:numCache>
                <c:formatCode>General</c:formatCode>
                <c:ptCount val="4"/>
                <c:pt idx="0">
                  <c:v>40.0</c:v>
                </c:pt>
                <c:pt idx="1">
                  <c:v>30.0</c:v>
                </c:pt>
                <c:pt idx="2">
                  <c:v>15.0</c:v>
                </c:pt>
                <c:pt idx="3">
                  <c:v>10.0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E95E3-7A66-3645-A4D4-39CC11A3E1E2}" type="datetimeFigureOut">
              <a:rPr lang="en-US" smtClean="0"/>
              <a:t>14/03/15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73C7E-2908-4D41-8365-902C500BD613}" type="slidenum">
              <a:rPr lang="en-GB" smtClean="0"/>
              <a:t>‹#›</a:t>
            </a:fld>
            <a:endParaRPr lang="en-GB"/>
          </a:p>
        </p:txBody>
      </p:sp>
    </p:spTree>
    <p:extLst>
      <p:ext uri="{BB962C8B-B14F-4D97-AF65-F5344CB8AC3E}">
        <p14:creationId xmlns:p14="http://schemas.microsoft.com/office/powerpoint/2010/main" val="788698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GB" dirty="0"/>
          </a:p>
        </p:txBody>
      </p:sp>
      <p:sp>
        <p:nvSpPr>
          <p:cNvPr id="4" name="Slide Number Placeholder 3"/>
          <p:cNvSpPr>
            <a:spLocks noGrp="1"/>
          </p:cNvSpPr>
          <p:nvPr>
            <p:ph type="sldNum" sz="quarter" idx="10"/>
          </p:nvPr>
        </p:nvSpPr>
        <p:spPr/>
        <p:txBody>
          <a:bodyPr/>
          <a:lstStyle/>
          <a:p>
            <a:fld id="{2ED54A35-C4AE-5546-B96E-0C9B6D2BE529}" type="slidenum">
              <a:rPr lang="en-GB" smtClean="0"/>
              <a:pPr/>
              <a:t>1</a:t>
            </a:fld>
            <a:endParaRPr lang="en-GB"/>
          </a:p>
        </p:txBody>
      </p:sp>
    </p:spTree>
    <p:extLst>
      <p:ext uri="{BB962C8B-B14F-4D97-AF65-F5344CB8AC3E}">
        <p14:creationId xmlns:p14="http://schemas.microsoft.com/office/powerpoint/2010/main" val="421989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4068B-6132-42E3-8D2D-DCF46AD5682A}" type="slidenum">
              <a:rPr lang="en-NZ" smtClean="0"/>
              <a:pPr/>
              <a:t>13</a:t>
            </a:fld>
            <a:endParaRPr lang="en-NZ"/>
          </a:p>
        </p:txBody>
      </p:sp>
    </p:spTree>
    <p:extLst>
      <p:ext uri="{BB962C8B-B14F-4D97-AF65-F5344CB8AC3E}">
        <p14:creationId xmlns:p14="http://schemas.microsoft.com/office/powerpoint/2010/main" val="393495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D54A35-C4AE-5546-B96E-0C9B6D2BE529}"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GB" dirty="0"/>
          </a:p>
        </p:txBody>
      </p:sp>
      <p:sp>
        <p:nvSpPr>
          <p:cNvPr id="4" name="Slide Number Placeholder 3"/>
          <p:cNvSpPr>
            <a:spLocks noGrp="1"/>
          </p:cNvSpPr>
          <p:nvPr>
            <p:ph type="sldNum" sz="quarter" idx="10"/>
          </p:nvPr>
        </p:nvSpPr>
        <p:spPr/>
        <p:txBody>
          <a:bodyPr/>
          <a:lstStyle/>
          <a:p>
            <a:fld id="{2ED54A35-C4AE-5546-B96E-0C9B6D2BE529}" type="slidenum">
              <a:rPr lang="en-GB" smtClean="0"/>
              <a:pPr/>
              <a:t>15</a:t>
            </a:fld>
            <a:endParaRPr lang="en-GB"/>
          </a:p>
        </p:txBody>
      </p:sp>
    </p:spTree>
    <p:extLst>
      <p:ext uri="{BB962C8B-B14F-4D97-AF65-F5344CB8AC3E}">
        <p14:creationId xmlns:p14="http://schemas.microsoft.com/office/powerpoint/2010/main" val="421989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is a representative cross section of the current type of vessels servicing Fiji today.  Ships are often old, poorly maintained and inefficient.  Fuel represents a significant proportion of shipping operating costs, often the largest single cost.  Accessing financing is difficult.  This results in a vicious cycle of old ships being replaced with old ships, and the need for larger ships to achieve economies of scale.  This, combined with narrow reef passages, small harbours and small cargos and numbers of passengers, leads to many routes being commercially marginal or even unviable.  Governments are often required to subsidise or service these routes if communities are to have access to transport.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84068B-6132-42E3-8D2D-DCF46AD5682A}" type="slidenum">
              <a:rPr lang="en-NZ" smtClean="0"/>
              <a:pPr/>
              <a:t>2</a:t>
            </a:fld>
            <a:endParaRPr lang="en-NZ"/>
          </a:p>
        </p:txBody>
      </p:sp>
    </p:spTree>
    <p:extLst>
      <p:ext uri="{BB962C8B-B14F-4D97-AF65-F5344CB8AC3E}">
        <p14:creationId xmlns:p14="http://schemas.microsoft.com/office/powerpoint/2010/main" val="130997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Oceania represents arguably the region most dependent on sea transport.</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he island and atoll states of this maritime region face similar challenges in terms of finding sustainable solutions for transitioning to low carbon shipping. Similar issues exist for most SIDS,</a:t>
            </a:r>
            <a:r>
              <a:rPr lang="en-GB" sz="1200" kern="1200" baseline="0" dirty="0" smtClean="0">
                <a:solidFill>
                  <a:schemeClr val="tx1"/>
                </a:solidFill>
                <a:latin typeface="+mn-lt"/>
                <a:ea typeface="+mn-ea"/>
                <a:cs typeface="+mn-cs"/>
              </a:rPr>
              <a:t> indeed for many coastal developing nation.</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Sea transport, especially at the domestic level, has always presented a difficult issue to find long-term, sustainable, and cost-viable solutions for, even in periods of low fuel costs.  The unique characteristics of Pacific shipping (minute economies, imbalance in inward/outward loadings, financing barriers, high operational risk, high infrastructural costs) present a greater challenge than for most other countries and regions.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D54A35-C4AE-5546-B96E-0C9B6D2BE529}" type="slidenum">
              <a:rPr lang="en-GB" smtClean="0"/>
              <a:pPr/>
              <a:t>3</a:t>
            </a:fld>
            <a:endParaRPr lang="en-GB"/>
          </a:p>
        </p:txBody>
      </p:sp>
    </p:spTree>
    <p:extLst>
      <p:ext uri="{BB962C8B-B14F-4D97-AF65-F5344CB8AC3E}">
        <p14:creationId xmlns:p14="http://schemas.microsoft.com/office/powerpoint/2010/main" val="332898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orange pie graph</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Inversely to global sector apportionment, transport uses some 70% of the total fuel imported regionally. The Pacific Island Countries and Territories’</a:t>
            </a:r>
            <a:r>
              <a:rPr lang="en-GB" sz="1200" kern="1200" baseline="30000" dirty="0" smtClean="0">
                <a:solidFill>
                  <a:schemeClr val="tx1"/>
                </a:solidFill>
                <a:latin typeface="+mn-lt"/>
                <a:ea typeface="+mn-ea"/>
                <a:cs typeface="+mn-cs"/>
              </a:rPr>
              <a:t> </a:t>
            </a:r>
            <a:r>
              <a:rPr lang="en-GB" sz="1200" kern="1200" dirty="0" smtClean="0">
                <a:solidFill>
                  <a:schemeClr val="tx1"/>
                </a:solidFill>
                <a:latin typeface="+mn-lt"/>
                <a:ea typeface="+mn-ea"/>
                <a:cs typeface="+mn-cs"/>
              </a:rPr>
              <a:t>fuel bill in 2013 was US$ 6.4 billion.  This year it is one third of Fiji’s total imports.  At the domestic level fuel imports remain a major drain on already scant national budgets.  The high cost of transport hinders all development efforts.  The longer producing a sustainable and more cost effective solution takes, the greater lost economic opportunity cost.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However, despite the identified need and the increasing availability of alternatives, meaningful measures have yet to eventuate.  The focus across the region to reduce fuel dependency over the last decade has been almost exclusively on electricity generation. There has been no concerted programme to apply such priority to Pacific island sea transport.  The barriers are complex and poorly understood.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Red Pie graph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Fiji, for example transport accounts for more than 60% of all fuel used. Data capture and reliability is poor but sea transport is certainly the majority fuel user for some countries. Tuvalu, reported that 38% of total fuel imports or 64% of all transport fuel in 2012 was for maritime use. For countries like Tokelau, maritime fuel use could be as high as 90% of all use.</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Blue pie graph</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do not have sufficient data to determine subsector level breakdowns for most countries. We have elected to focus on the domestic sea transport needs of countries and communities.</a:t>
            </a:r>
          </a:p>
          <a:p>
            <a:r>
              <a:rPr lang="en-GB" sz="1200" kern="1200" dirty="0" smtClean="0">
                <a:solidFill>
                  <a:schemeClr val="tx1"/>
                </a:solidFill>
                <a:latin typeface="+mn-lt"/>
                <a:ea typeface="+mn-ea"/>
                <a:cs typeface="+mn-cs"/>
              </a:rPr>
              <a:t>Purple Pie graph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main options to reduce fuel use and emissions can be grouped into four categories – alternative fuels, operational efficiencies, technology advances and renewable energies.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unique characteristics of the Pacific mean the options available to the global theatre are not necessarily the most accessible or appropriate.  This is due to the characteristics of local demand; the Pacific merchant fleet (blue water but small and old, higher proportion of petrol to diesel); a lack of access to financing for new technologies; and the prohibitive cost and practicality of establishing extensive bunkering and support infrastructure for alternative fuels.  There is considerable scope for operational efficiency improvements for both the current vessels and related infrastructure (port design and options, feeder transport networks, etc) and this will be true regardless of the fuel type used by shipping.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Green Pie graph</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These same factors likely make renewable energy technologies more appropriate for a range of Pacific applications than at a global scale. </a:t>
            </a:r>
            <a:r>
              <a:rPr lang="en-GB" sz="1200" kern="1200" dirty="0" err="1" smtClean="0">
                <a:solidFill>
                  <a:schemeClr val="tx1"/>
                </a:solidFill>
                <a:latin typeface="+mn-lt"/>
                <a:ea typeface="+mn-ea"/>
                <a:cs typeface="+mn-cs"/>
              </a:rPr>
              <a:t>Biofuels</a:t>
            </a:r>
            <a:r>
              <a:rPr lang="en-GB" sz="1200" kern="1200" dirty="0" smtClean="0">
                <a:solidFill>
                  <a:schemeClr val="tx1"/>
                </a:solidFill>
                <a:latin typeface="+mn-lt"/>
                <a:ea typeface="+mn-ea"/>
                <a:cs typeface="+mn-cs"/>
              </a:rPr>
              <a:t>, from coconut oil and </a:t>
            </a:r>
            <a:r>
              <a:rPr lang="en-GB" sz="1200" kern="1200" dirty="0" err="1" smtClean="0">
                <a:solidFill>
                  <a:schemeClr val="tx1"/>
                </a:solidFill>
                <a:latin typeface="+mn-lt"/>
                <a:ea typeface="+mn-ea"/>
                <a:cs typeface="+mn-cs"/>
              </a:rPr>
              <a:t>biomethanes</a:t>
            </a:r>
            <a:r>
              <a:rPr lang="en-GB" sz="1200" kern="1200" dirty="0" smtClean="0">
                <a:solidFill>
                  <a:schemeClr val="tx1"/>
                </a:solidFill>
                <a:latin typeface="+mn-lt"/>
                <a:ea typeface="+mn-ea"/>
                <a:cs typeface="+mn-cs"/>
              </a:rPr>
              <a:t>, have strong potential, again especially for more isolated communities with high biomass availability.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There are numerous options available or emerging. Most global effort is on large scale vessels or high tech solutions for the developed world. We need the small scale and low cost versions.</a:t>
            </a: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D54A35-C4AE-5546-B96E-0C9B6D2BE529}" type="slidenum">
              <a:rPr lang="en-GB" smtClean="0"/>
              <a:pPr/>
              <a:t>7</a:t>
            </a:fld>
            <a:endParaRPr lang="en-GB"/>
          </a:p>
        </p:txBody>
      </p:sp>
    </p:spTree>
    <p:extLst>
      <p:ext uri="{BB962C8B-B14F-4D97-AF65-F5344CB8AC3E}">
        <p14:creationId xmlns:p14="http://schemas.microsoft.com/office/powerpoint/2010/main" val="230117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4068B-6132-42E3-8D2D-DCF46AD5682A}" type="slidenum">
              <a:rPr lang="en-NZ" smtClean="0"/>
              <a:pPr/>
              <a:t>8</a:t>
            </a:fld>
            <a:endParaRPr lang="en-NZ"/>
          </a:p>
        </p:txBody>
      </p:sp>
    </p:spTree>
    <p:extLst>
      <p:ext uri="{BB962C8B-B14F-4D97-AF65-F5344CB8AC3E}">
        <p14:creationId xmlns:p14="http://schemas.microsoft.com/office/powerpoint/2010/main" val="405696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4068B-6132-42E3-8D2D-DCF46AD5682A}" type="slidenum">
              <a:rPr lang="en-NZ" smtClean="0"/>
              <a:pPr/>
              <a:t>9</a:t>
            </a:fld>
            <a:endParaRPr lang="en-NZ"/>
          </a:p>
        </p:txBody>
      </p:sp>
    </p:spTree>
    <p:extLst>
      <p:ext uri="{BB962C8B-B14F-4D97-AF65-F5344CB8AC3E}">
        <p14:creationId xmlns:p14="http://schemas.microsoft.com/office/powerpoint/2010/main" val="385865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is the Kwai - She is the only commercial renewable energy assist vessel operating in our area today (outside tourist related vessels). It operates a tramp service between Hawaii through the Line Islands of Kiribati to the northern and southern Cook Islands. Saving around 35% of fuel, she is the only vessel that can afford to service many of these islands regularly. Without her these economies of these islands</a:t>
            </a:r>
            <a:r>
              <a:rPr lang="en-GB" sz="1200" kern="1200" baseline="0" dirty="0" smtClean="0">
                <a:solidFill>
                  <a:schemeClr val="tx1"/>
                </a:solidFill>
                <a:latin typeface="+mn-lt"/>
                <a:ea typeface="+mn-ea"/>
                <a:cs typeface="+mn-cs"/>
              </a:rPr>
              <a:t> would be devastated. She has been providing proof of concept for 8 years. If these levels of savings and services can be provided with a 60 year old ship using 300 hundred year old technology what can be achieved with new vessels and new advances in technology.</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D54A35-C4AE-5546-B96E-0C9B6D2BE529}" type="slidenum">
              <a:rPr lang="en-GB" smtClean="0"/>
              <a:pPr/>
              <a:t>10</a:t>
            </a:fld>
            <a:endParaRPr lang="en-GB"/>
          </a:p>
        </p:txBody>
      </p:sp>
    </p:spTree>
    <p:extLst>
      <p:ext uri="{BB962C8B-B14F-4D97-AF65-F5344CB8AC3E}">
        <p14:creationId xmlns:p14="http://schemas.microsoft.com/office/powerpoint/2010/main" val="52323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4068B-6132-42E3-8D2D-DCF46AD5682A}" type="slidenum">
              <a:rPr lang="en-NZ" smtClean="0"/>
              <a:pPr/>
              <a:t>11</a:t>
            </a:fld>
            <a:endParaRPr lang="en-NZ"/>
          </a:p>
        </p:txBody>
      </p:sp>
    </p:spTree>
    <p:extLst>
      <p:ext uri="{BB962C8B-B14F-4D97-AF65-F5344CB8AC3E}">
        <p14:creationId xmlns:p14="http://schemas.microsoft.com/office/powerpoint/2010/main" val="398208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4068B-6132-42E3-8D2D-DCF46AD5682A}" type="slidenum">
              <a:rPr lang="en-NZ" smtClean="0"/>
              <a:pPr/>
              <a:t>12</a:t>
            </a:fld>
            <a:endParaRPr lang="en-NZ"/>
          </a:p>
        </p:txBody>
      </p:sp>
    </p:spTree>
    <p:extLst>
      <p:ext uri="{BB962C8B-B14F-4D97-AF65-F5344CB8AC3E}">
        <p14:creationId xmlns:p14="http://schemas.microsoft.com/office/powerpoint/2010/main" val="393495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GB"/>
          </a:p>
        </p:txBody>
      </p:sp>
      <p:sp>
        <p:nvSpPr>
          <p:cNvPr id="4" name="Date Placeholder 3"/>
          <p:cNvSpPr>
            <a:spLocks noGrp="1"/>
          </p:cNvSpPr>
          <p:nvPr>
            <p:ph type="dt" sz="half" idx="10"/>
          </p:nvPr>
        </p:nvSpPr>
        <p:spPr/>
        <p:txBody>
          <a:bodyPr/>
          <a:lstStyle/>
          <a:p>
            <a:fld id="{E8CD3762-DE60-464A-B9A6-7D999E053094}"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362089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E8CD3762-DE60-464A-B9A6-7D999E053094}"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36433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E8CD3762-DE60-464A-B9A6-7D999E053094}"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12147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E8CD3762-DE60-464A-B9A6-7D999E053094}"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35145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8CD3762-DE60-464A-B9A6-7D999E053094}"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281776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Date Placeholder 4"/>
          <p:cNvSpPr>
            <a:spLocks noGrp="1"/>
          </p:cNvSpPr>
          <p:nvPr>
            <p:ph type="dt" sz="half" idx="10"/>
          </p:nvPr>
        </p:nvSpPr>
        <p:spPr/>
        <p:txBody>
          <a:bodyPr/>
          <a:lstStyle/>
          <a:p>
            <a:fld id="{E8CD3762-DE60-464A-B9A6-7D999E053094}"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116631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7" name="Date Placeholder 6"/>
          <p:cNvSpPr>
            <a:spLocks noGrp="1"/>
          </p:cNvSpPr>
          <p:nvPr>
            <p:ph type="dt" sz="half" idx="10"/>
          </p:nvPr>
        </p:nvSpPr>
        <p:spPr/>
        <p:txBody>
          <a:bodyPr/>
          <a:lstStyle/>
          <a:p>
            <a:fld id="{E8CD3762-DE60-464A-B9A6-7D999E053094}" type="datetimeFigureOut">
              <a:rPr lang="en-US" smtClean="0"/>
              <a:t>14/03/15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87385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Date Placeholder 2"/>
          <p:cNvSpPr>
            <a:spLocks noGrp="1"/>
          </p:cNvSpPr>
          <p:nvPr>
            <p:ph type="dt" sz="half" idx="10"/>
          </p:nvPr>
        </p:nvSpPr>
        <p:spPr/>
        <p:txBody>
          <a:bodyPr/>
          <a:lstStyle/>
          <a:p>
            <a:fld id="{E8CD3762-DE60-464A-B9A6-7D999E053094}" type="datetimeFigureOut">
              <a:rPr lang="en-US" smtClean="0"/>
              <a:t>14/03/15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6817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D3762-DE60-464A-B9A6-7D999E053094}" type="datetimeFigureOut">
              <a:rPr lang="en-US" smtClean="0"/>
              <a:t>14/03/15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41898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8CD3762-DE60-464A-B9A6-7D999E053094}"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258596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8CD3762-DE60-464A-B9A6-7D999E053094}"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6003B-CB84-A647-A545-2184F7DA8E7B}" type="slidenum">
              <a:rPr lang="en-GB" smtClean="0"/>
              <a:t>‹#›</a:t>
            </a:fld>
            <a:endParaRPr lang="en-GB"/>
          </a:p>
        </p:txBody>
      </p:sp>
    </p:spTree>
    <p:extLst>
      <p:ext uri="{BB962C8B-B14F-4D97-AF65-F5344CB8AC3E}">
        <p14:creationId xmlns:p14="http://schemas.microsoft.com/office/powerpoint/2010/main" val="2795920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D3762-DE60-464A-B9A6-7D999E053094}" type="datetimeFigureOut">
              <a:rPr lang="en-US" smtClean="0"/>
              <a:t>14/03/15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6003B-CB84-A647-A545-2184F7DA8E7B}" type="slidenum">
              <a:rPr lang="en-GB" smtClean="0"/>
              <a:t>‹#›</a:t>
            </a:fld>
            <a:endParaRPr lang="en-GB"/>
          </a:p>
        </p:txBody>
      </p:sp>
    </p:spTree>
    <p:extLst>
      <p:ext uri="{BB962C8B-B14F-4D97-AF65-F5344CB8AC3E}">
        <p14:creationId xmlns:p14="http://schemas.microsoft.com/office/powerpoint/2010/main" val="231243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package" Target="../embeddings/Microsoft_Word_Document6.docx"/><Relationship Id="rId6"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pn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3"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image" Target="../media/image18.jpeg"/><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chart" Target="../charts/chart5.xml"/><Relationship Id="rId9" Type="http://schemas.openxmlformats.org/officeDocument/2006/relationships/image" Target="../media/image19.jpeg"/><Relationship Id="rId10"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31.jpe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75" y="-45132"/>
            <a:ext cx="9309347" cy="1143000"/>
          </a:xfrm>
        </p:spPr>
        <p:txBody>
          <a:bodyPr>
            <a:normAutofit fontScale="90000"/>
          </a:bodyPr>
          <a:lstStyle/>
          <a:p>
            <a:pPr marL="2960688" indent="-2960688"/>
            <a:r>
              <a:rPr lang="en-GB" sz="2400" b="1" dirty="0" smtClean="0">
                <a:solidFill>
                  <a:schemeClr val="accent1">
                    <a:lumMod val="75000"/>
                  </a:schemeClr>
                </a:solidFill>
              </a:rPr>
              <a:t>Turning the Tide: transitioning to low carbon transport futures</a:t>
            </a:r>
            <a:br>
              <a:rPr lang="en-GB" sz="2400" b="1" dirty="0" smtClean="0">
                <a:solidFill>
                  <a:schemeClr val="accent1">
                    <a:lumMod val="75000"/>
                  </a:schemeClr>
                </a:solidFill>
              </a:rPr>
            </a:br>
            <a:r>
              <a:rPr lang="en-GB" sz="2400" b="1" dirty="0" smtClean="0">
                <a:solidFill>
                  <a:schemeClr val="accent1">
                    <a:lumMod val="75000"/>
                  </a:schemeClr>
                </a:solidFill>
              </a:rPr>
              <a:t>OCEANIA CENTRE FOR SUSTAINABLE TRANSPORT</a:t>
            </a:r>
            <a:endParaRPr lang="en-GB" sz="2800" b="1" dirty="0">
              <a:solidFill>
                <a:schemeClr val="accent1">
                  <a:lumMod val="75000"/>
                </a:schemeClr>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874948"/>
            <a:ext cx="9141461" cy="4733969"/>
          </a:xfrm>
        </p:spPr>
      </p:pic>
      <p:pic>
        <p:nvPicPr>
          <p:cNvPr id="5" name="Picture 4" descr="Power Point Design.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5558973"/>
            <a:ext cx="9156973" cy="1367187"/>
          </a:xfrm>
          <a:prstGeom prst="rect">
            <a:avLst/>
          </a:prstGeom>
        </p:spPr>
      </p:pic>
      <p:sp>
        <p:nvSpPr>
          <p:cNvPr id="7" name="TextBox 6"/>
          <p:cNvSpPr txBox="1"/>
          <p:nvPr/>
        </p:nvSpPr>
        <p:spPr>
          <a:xfrm>
            <a:off x="1629255" y="5787522"/>
            <a:ext cx="5281918" cy="615553"/>
          </a:xfrm>
          <a:prstGeom prst="rect">
            <a:avLst/>
          </a:prstGeom>
          <a:noFill/>
        </p:spPr>
        <p:txBody>
          <a:bodyPr wrap="square" rtlCol="0">
            <a:spAutoFit/>
          </a:bodyPr>
          <a:lstStyle/>
          <a:p>
            <a:pPr algn="ctr"/>
            <a:r>
              <a:rPr lang="en-GB" sz="2000" dirty="0" smtClean="0">
                <a:solidFill>
                  <a:schemeClr val="bg1"/>
                </a:solidFill>
                <a:latin typeface="+mj-lt"/>
                <a:cs typeface="Arial"/>
              </a:rPr>
              <a:t>Dr Peter Nuttall</a:t>
            </a:r>
            <a:endParaRPr lang="en-GB" sz="1600" dirty="0" smtClean="0">
              <a:solidFill>
                <a:schemeClr val="bg1"/>
              </a:solidFill>
              <a:latin typeface="+mj-lt"/>
              <a:cs typeface="Arial"/>
            </a:endParaRPr>
          </a:p>
          <a:p>
            <a:pPr algn="ctr"/>
            <a:r>
              <a:rPr lang="en-GB" sz="1400" dirty="0" smtClean="0">
                <a:solidFill>
                  <a:schemeClr val="bg1"/>
                </a:solidFill>
                <a:latin typeface="+mj-lt"/>
                <a:cs typeface="Helvetica"/>
              </a:rPr>
              <a:t>Research Associate: University of the South Pacific</a:t>
            </a:r>
            <a:endParaRPr lang="en-GB" sz="1400" dirty="0">
              <a:solidFill>
                <a:schemeClr val="bg1"/>
              </a:solidFill>
              <a:latin typeface="+mj-lt"/>
              <a:cs typeface="Helvetica"/>
            </a:endParaRPr>
          </a:p>
        </p:txBody>
      </p:sp>
      <p:sp>
        <p:nvSpPr>
          <p:cNvPr id="6" name="7-Point Star 5"/>
          <p:cNvSpPr/>
          <p:nvPr/>
        </p:nvSpPr>
        <p:spPr>
          <a:xfrm>
            <a:off x="3197791" y="3059899"/>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7-Point Star 8"/>
          <p:cNvSpPr/>
          <p:nvPr/>
        </p:nvSpPr>
        <p:spPr>
          <a:xfrm>
            <a:off x="1743586" y="364067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7-Point Star 9"/>
          <p:cNvSpPr/>
          <p:nvPr/>
        </p:nvSpPr>
        <p:spPr>
          <a:xfrm>
            <a:off x="3471989" y="364008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7-Point Star 10"/>
          <p:cNvSpPr/>
          <p:nvPr/>
        </p:nvSpPr>
        <p:spPr>
          <a:xfrm>
            <a:off x="2660426" y="2369674"/>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7-Point Star 11"/>
          <p:cNvSpPr/>
          <p:nvPr/>
        </p:nvSpPr>
        <p:spPr>
          <a:xfrm>
            <a:off x="4266421" y="379189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7-Point Star 12"/>
          <p:cNvSpPr/>
          <p:nvPr/>
        </p:nvSpPr>
        <p:spPr>
          <a:xfrm>
            <a:off x="2416830" y="4375023"/>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7-Point Star 13"/>
          <p:cNvSpPr/>
          <p:nvPr/>
        </p:nvSpPr>
        <p:spPr>
          <a:xfrm>
            <a:off x="3318979" y="4450928"/>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7-Point Star 14"/>
          <p:cNvSpPr/>
          <p:nvPr/>
        </p:nvSpPr>
        <p:spPr>
          <a:xfrm>
            <a:off x="3808001" y="4618627"/>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7-Point Star 15"/>
          <p:cNvSpPr/>
          <p:nvPr/>
        </p:nvSpPr>
        <p:spPr>
          <a:xfrm>
            <a:off x="4113411" y="4174366"/>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7-Point Star 16"/>
          <p:cNvSpPr/>
          <p:nvPr/>
        </p:nvSpPr>
        <p:spPr>
          <a:xfrm>
            <a:off x="5214473" y="4510354"/>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7-Point Star 17"/>
          <p:cNvSpPr/>
          <p:nvPr/>
        </p:nvSpPr>
        <p:spPr>
          <a:xfrm>
            <a:off x="4631474" y="3933979"/>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7-Point Star 18"/>
          <p:cNvSpPr/>
          <p:nvPr/>
        </p:nvSpPr>
        <p:spPr>
          <a:xfrm>
            <a:off x="1445422" y="2837565"/>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8089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4535153" cy="3401365"/>
          </a:xfrm>
          <a:prstGeom prst="rect">
            <a:avLst/>
          </a:prstGeom>
        </p:spPr>
      </p:pic>
      <p:pic>
        <p:nvPicPr>
          <p:cNvPr id="5" name="Picture 4"/>
          <p:cNvPicPr>
            <a:picLocks noChangeAspect="1"/>
          </p:cNvPicPr>
          <p:nvPr/>
        </p:nvPicPr>
        <p:blipFill>
          <a:blip r:embed="rId4"/>
          <a:stretch>
            <a:fillRect/>
          </a:stretch>
        </p:blipFill>
        <p:spPr>
          <a:xfrm>
            <a:off x="5873021" y="-19579"/>
            <a:ext cx="2953517" cy="3942478"/>
          </a:xfrm>
          <a:prstGeom prst="rect">
            <a:avLst/>
          </a:prstGeom>
        </p:spPr>
      </p:pic>
      <p:pic>
        <p:nvPicPr>
          <p:cNvPr id="3" name="Picture 2"/>
          <p:cNvPicPr>
            <a:picLocks noChangeAspect="1"/>
          </p:cNvPicPr>
          <p:nvPr/>
        </p:nvPicPr>
        <p:blipFill>
          <a:blip r:embed="rId5"/>
          <a:stretch>
            <a:fillRect/>
          </a:stretch>
        </p:blipFill>
        <p:spPr>
          <a:xfrm>
            <a:off x="5221389" y="3922899"/>
            <a:ext cx="3922611" cy="2935101"/>
          </a:xfrm>
          <a:prstGeom prst="rect">
            <a:avLst/>
          </a:prstGeom>
        </p:spPr>
      </p:pic>
      <p:pic>
        <p:nvPicPr>
          <p:cNvPr id="4" name="Picture 3"/>
          <p:cNvPicPr>
            <a:picLocks noChangeAspect="1"/>
          </p:cNvPicPr>
          <p:nvPr/>
        </p:nvPicPr>
        <p:blipFill>
          <a:blip r:embed="rId6"/>
          <a:stretch>
            <a:fillRect/>
          </a:stretch>
        </p:blipFill>
        <p:spPr>
          <a:xfrm>
            <a:off x="-1" y="2754531"/>
            <a:ext cx="5510211" cy="4132657"/>
          </a:xfrm>
          <a:prstGeom prst="rect">
            <a:avLst/>
          </a:prstGeom>
        </p:spPr>
      </p:pic>
    </p:spTree>
    <p:extLst>
      <p:ext uri="{BB962C8B-B14F-4D97-AF65-F5344CB8AC3E}">
        <p14:creationId xmlns:p14="http://schemas.microsoft.com/office/powerpoint/2010/main" val="24281329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754573982"/>
              </p:ext>
            </p:extLst>
          </p:nvPr>
        </p:nvGraphicFramePr>
        <p:xfrm>
          <a:off x="-156041" y="0"/>
          <a:ext cx="9165570" cy="6858000"/>
        </p:xfrm>
        <a:graphic>
          <a:graphicData uri="http://schemas.openxmlformats.org/presentationml/2006/ole">
            <mc:AlternateContent xmlns:mc="http://schemas.openxmlformats.org/markup-compatibility/2006">
              <mc:Choice xmlns:v="urn:schemas-microsoft-com:vml" Requires="v">
                <p:oleObj spid="_x0000_s1041" name="Document" r:id="rId5" imgW="14454720" imgH="7826040" progId="Word.Document.12">
                  <p:embed/>
                </p:oleObj>
              </mc:Choice>
              <mc:Fallback>
                <p:oleObj name="Document" r:id="rId5" imgW="14454720" imgH="782604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41" y="0"/>
                        <a:ext cx="916557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3446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7" name="Picture 473" descr="D:\Photos and images\Greenheart Images\greenheart_v4_fu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 y="981072"/>
            <a:ext cx="9144001" cy="5143500"/>
          </a:xfrm>
          <a:prstGeom prst="rect">
            <a:avLst/>
          </a:prstGeom>
          <a:noFill/>
        </p:spPr>
      </p:pic>
      <p:sp>
        <p:nvSpPr>
          <p:cNvPr id="4" name="TextBox 3"/>
          <p:cNvSpPr txBox="1"/>
          <p:nvPr/>
        </p:nvSpPr>
        <p:spPr>
          <a:xfrm>
            <a:off x="539262" y="6260123"/>
            <a:ext cx="45719" cy="369332"/>
          </a:xfrm>
          <a:prstGeom prst="rect">
            <a:avLst/>
          </a:prstGeom>
          <a:noFill/>
        </p:spPr>
        <p:txBody>
          <a:bodyPr wrap="square" rtlCol="0">
            <a:spAutoFit/>
          </a:bodyPr>
          <a:lstStyle/>
          <a:p>
            <a:endParaRPr lang="en-NZ" dirty="0"/>
          </a:p>
        </p:txBody>
      </p:sp>
      <p:sp>
        <p:nvSpPr>
          <p:cNvPr id="5" name="TextBox 4"/>
          <p:cNvSpPr txBox="1"/>
          <p:nvPr/>
        </p:nvSpPr>
        <p:spPr>
          <a:xfrm>
            <a:off x="2180482" y="6517995"/>
            <a:ext cx="3376246" cy="369332"/>
          </a:xfrm>
          <a:prstGeom prst="rect">
            <a:avLst/>
          </a:prstGeom>
          <a:noFill/>
        </p:spPr>
        <p:txBody>
          <a:bodyPr wrap="square" rtlCol="0">
            <a:spAutoFit/>
          </a:bodyPr>
          <a:lstStyle/>
          <a:p>
            <a:r>
              <a:rPr lang="en-NZ" dirty="0" smtClean="0">
                <a:solidFill>
                  <a:schemeClr val="bg1"/>
                </a:solidFill>
              </a:rPr>
              <a:t>SV Greenheart</a:t>
            </a:r>
            <a:endParaRPr lang="en-NZ" dirty="0">
              <a:solidFill>
                <a:schemeClr val="bg1"/>
              </a:solidFill>
            </a:endParaRP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4160812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7" name="Picture 473" descr="D:\Photos and images\Greenheart Images\greenheart_v4_full.jpg"/>
          <p:cNvPicPr>
            <a:picLocks noChangeAspect="1" noChangeArrowheads="1"/>
          </p:cNvPicPr>
          <p:nvPr/>
        </p:nvPicPr>
        <p:blipFill>
          <a:blip r:embed="rId3" cstate="email">
            <a:alphaModFix amt="39000"/>
            <a:extLst>
              <a:ext uri="{28A0092B-C50C-407E-A947-70E740481C1C}">
                <a14:useLocalDpi xmlns:a14="http://schemas.microsoft.com/office/drawing/2010/main"/>
              </a:ext>
            </a:extLst>
          </a:blip>
          <a:srcRect/>
          <a:stretch>
            <a:fillRect/>
          </a:stretch>
        </p:blipFill>
        <p:spPr bwMode="auto">
          <a:xfrm>
            <a:off x="-2" y="981072"/>
            <a:ext cx="9144001" cy="5143500"/>
          </a:xfrm>
          <a:prstGeom prst="rect">
            <a:avLst/>
          </a:prstGeom>
          <a:noFill/>
        </p:spPr>
      </p:pic>
      <p:sp>
        <p:nvSpPr>
          <p:cNvPr id="4" name="TextBox 3"/>
          <p:cNvSpPr txBox="1"/>
          <p:nvPr/>
        </p:nvSpPr>
        <p:spPr>
          <a:xfrm>
            <a:off x="539262" y="6260123"/>
            <a:ext cx="45719" cy="369332"/>
          </a:xfrm>
          <a:prstGeom prst="rect">
            <a:avLst/>
          </a:prstGeom>
          <a:noFill/>
        </p:spPr>
        <p:txBody>
          <a:bodyPr wrap="square" rtlCol="0">
            <a:spAutoFit/>
          </a:bodyPr>
          <a:lstStyle/>
          <a:p>
            <a:endParaRPr lang="en-NZ" dirty="0"/>
          </a:p>
        </p:txBody>
      </p:sp>
      <p:sp>
        <p:nvSpPr>
          <p:cNvPr id="5" name="TextBox 4"/>
          <p:cNvSpPr txBox="1"/>
          <p:nvPr/>
        </p:nvSpPr>
        <p:spPr>
          <a:xfrm>
            <a:off x="2180482" y="6517995"/>
            <a:ext cx="3376246" cy="369332"/>
          </a:xfrm>
          <a:prstGeom prst="rect">
            <a:avLst/>
          </a:prstGeom>
          <a:noFill/>
        </p:spPr>
        <p:txBody>
          <a:bodyPr wrap="square" rtlCol="0">
            <a:spAutoFit/>
          </a:bodyPr>
          <a:lstStyle/>
          <a:p>
            <a:r>
              <a:rPr lang="en-NZ" dirty="0" smtClean="0">
                <a:solidFill>
                  <a:schemeClr val="bg1"/>
                </a:solidFill>
              </a:rPr>
              <a:t>SV Greenheart</a:t>
            </a:r>
            <a:endParaRPr lang="en-NZ" dirty="0">
              <a:solidFill>
                <a:schemeClr val="bg1"/>
              </a:solidFill>
            </a:endParaRPr>
          </a:p>
        </p:txBody>
      </p:sp>
      <p:sp>
        <p:nvSpPr>
          <p:cNvPr id="3" name="Title 2"/>
          <p:cNvSpPr>
            <a:spLocks noGrp="1"/>
          </p:cNvSpPr>
          <p:nvPr>
            <p:ph type="title"/>
          </p:nvPr>
        </p:nvSpPr>
        <p:spPr>
          <a:xfrm>
            <a:off x="539262" y="890658"/>
            <a:ext cx="8453384" cy="5233914"/>
          </a:xfrm>
        </p:spPr>
        <p:txBody>
          <a:bodyPr>
            <a:noAutofit/>
          </a:bodyPr>
          <a:lstStyle/>
          <a:p>
            <a:pPr marL="442913" indent="-442913" algn="l"/>
            <a:r>
              <a:rPr lang="en-GB" sz="3600" dirty="0" smtClean="0"/>
              <a:t>What would USP use a </a:t>
            </a:r>
            <a:r>
              <a:rPr lang="en-GB" sz="3600" dirty="0" err="1" smtClean="0"/>
              <a:t>GreenHeart</a:t>
            </a:r>
            <a:r>
              <a:rPr lang="en-GB" sz="3600" dirty="0" smtClean="0"/>
              <a:t> ship for?</a:t>
            </a:r>
            <a:br>
              <a:rPr lang="en-GB" sz="3600" dirty="0" smtClean="0"/>
            </a:br>
            <a:r>
              <a:rPr lang="en-GB" sz="3600" dirty="0" smtClean="0"/>
              <a:t/>
            </a:r>
            <a:br>
              <a:rPr lang="en-GB" sz="3600" dirty="0" smtClean="0"/>
            </a:br>
            <a:r>
              <a:rPr lang="en-GB" sz="3600" dirty="0" smtClean="0"/>
              <a:t>+	</a:t>
            </a:r>
            <a:r>
              <a:rPr lang="en-GB" sz="3200" dirty="0" smtClean="0"/>
              <a:t>A low carbon solution flagship</a:t>
            </a:r>
            <a:br>
              <a:rPr lang="en-GB" sz="3200" dirty="0" smtClean="0"/>
            </a:br>
            <a:r>
              <a:rPr lang="en-GB" sz="3200" dirty="0" smtClean="0"/>
              <a:t>+	trailing Fiji- Tuvalu - Kiribati – </a:t>
            </a:r>
            <a:r>
              <a:rPr lang="en-GB" sz="3200" dirty="0"/>
              <a:t>M</a:t>
            </a:r>
            <a:r>
              <a:rPr lang="en-GB" sz="3200" dirty="0" smtClean="0"/>
              <a:t>arshall trade+	Inter-campus transport of equipment, resources, teachers, students, researchers</a:t>
            </a:r>
            <a:br>
              <a:rPr lang="en-GB" sz="3200" dirty="0" smtClean="0"/>
            </a:br>
            <a:r>
              <a:rPr lang="en-GB" sz="3200" dirty="0" smtClean="0"/>
              <a:t>+	Research, both  into transport and marine</a:t>
            </a:r>
            <a:br>
              <a:rPr lang="en-GB" sz="3200" dirty="0" smtClean="0"/>
            </a:br>
            <a:r>
              <a:rPr lang="en-GB" sz="3200" dirty="0" smtClean="0"/>
              <a:t>+	Sea service time for maritime cadets</a:t>
            </a:r>
            <a:br>
              <a:rPr lang="en-GB" sz="3200" dirty="0" smtClean="0"/>
            </a:br>
            <a:r>
              <a:rPr lang="en-GB" sz="3200" dirty="0" smtClean="0"/>
              <a:t>+	Operational cost recovery</a:t>
            </a:r>
            <a:endParaRPr lang="en-GB" sz="3200" dirty="0"/>
          </a:p>
        </p:txBody>
      </p:sp>
    </p:spTree>
    <p:extLst>
      <p:ext uri="{BB962C8B-B14F-4D97-AF65-F5344CB8AC3E}">
        <p14:creationId xmlns:p14="http://schemas.microsoft.com/office/powerpoint/2010/main" val="35311093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470" r="3818"/>
          <a:stretch/>
        </p:blipFill>
        <p:spPr>
          <a:xfrm>
            <a:off x="3850105" y="-19615"/>
            <a:ext cx="5319596" cy="3859851"/>
          </a:xfrm>
        </p:spPr>
      </p:pic>
      <p:pic>
        <p:nvPicPr>
          <p:cNvPr id="5" name="Content Placeholder 11" descr="Marshall Is proa.jpg"/>
          <p:cNvPicPr>
            <a:picLocks noChangeAspect="1"/>
          </p:cNvPicPr>
          <p:nvPr/>
        </p:nvPicPr>
        <p:blipFill>
          <a:blip r:embed="rId4" cstate="print"/>
          <a:srcRect/>
          <a:stretch>
            <a:fillRect/>
          </a:stretch>
        </p:blipFill>
        <p:spPr>
          <a:xfrm>
            <a:off x="0" y="-19616"/>
            <a:ext cx="4552355" cy="3594575"/>
          </a:xfrm>
          <a:prstGeom prst="rect">
            <a:avLst/>
          </a:prstGeom>
        </p:spPr>
      </p:pic>
      <p:sp>
        <p:nvSpPr>
          <p:cNvPr id="6" name="Title 5"/>
          <p:cNvSpPr>
            <a:spLocks noGrp="1"/>
          </p:cNvSpPr>
          <p:nvPr>
            <p:ph type="title"/>
          </p:nvPr>
        </p:nvSpPr>
        <p:spPr/>
        <p:txBody>
          <a:bodyPr/>
          <a:lstStyle/>
          <a:p>
            <a:endParaRPr lang="en-GB"/>
          </a:p>
        </p:txBody>
      </p:sp>
      <p:pic>
        <p:nvPicPr>
          <p:cNvPr id="7" name="Content Placeholder 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244108" y="3542875"/>
            <a:ext cx="6064990" cy="3335511"/>
          </a:xfrm>
          <a:prstGeom prst="rect">
            <a:avLst/>
          </a:prstGeom>
        </p:spPr>
      </p:pic>
      <p:pic>
        <p:nvPicPr>
          <p:cNvPr id="8" name="Picture 7" descr="page 245 model canoe racing Kiribati.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3601552"/>
            <a:ext cx="3244108" cy="3246952"/>
          </a:xfrm>
          <a:prstGeom prst="rect">
            <a:avLst/>
          </a:prstGeom>
        </p:spPr>
      </p:pic>
    </p:spTree>
    <p:extLst>
      <p:ext uri="{BB962C8B-B14F-4D97-AF65-F5344CB8AC3E}">
        <p14:creationId xmlns:p14="http://schemas.microsoft.com/office/powerpoint/2010/main" val="3059465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75" y="-45132"/>
            <a:ext cx="9309347" cy="1143000"/>
          </a:xfrm>
        </p:spPr>
        <p:txBody>
          <a:bodyPr>
            <a:normAutofit fontScale="90000"/>
          </a:bodyPr>
          <a:lstStyle/>
          <a:p>
            <a:pPr marL="2960688" indent="-2960688"/>
            <a:r>
              <a:rPr lang="en-GB" sz="2400" b="1" dirty="0" smtClean="0">
                <a:solidFill>
                  <a:schemeClr val="accent1">
                    <a:lumMod val="75000"/>
                  </a:schemeClr>
                </a:solidFill>
              </a:rPr>
              <a:t>Turning the Tide: transitioning to low carbon transport futures</a:t>
            </a:r>
            <a:br>
              <a:rPr lang="en-GB" sz="2400" b="1" dirty="0" smtClean="0">
                <a:solidFill>
                  <a:schemeClr val="accent1">
                    <a:lumMod val="75000"/>
                  </a:schemeClr>
                </a:solidFill>
              </a:rPr>
            </a:br>
            <a:r>
              <a:rPr lang="en-GB" sz="2400" b="1" dirty="0" smtClean="0">
                <a:solidFill>
                  <a:schemeClr val="accent1">
                    <a:lumMod val="75000"/>
                  </a:schemeClr>
                </a:solidFill>
              </a:rPr>
              <a:t>OCEANIA CENTRE FOR SUSTAINABLE TRANSPORT</a:t>
            </a:r>
            <a:endParaRPr lang="en-GB" sz="2800" b="1" dirty="0">
              <a:solidFill>
                <a:schemeClr val="accent1">
                  <a:lumMod val="75000"/>
                </a:schemeClr>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874948"/>
            <a:ext cx="9141461" cy="4733969"/>
          </a:xfrm>
        </p:spPr>
      </p:pic>
      <p:pic>
        <p:nvPicPr>
          <p:cNvPr id="5" name="Picture 4" descr="Power Point Design.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5558973"/>
            <a:ext cx="9156973" cy="1367187"/>
          </a:xfrm>
          <a:prstGeom prst="rect">
            <a:avLst/>
          </a:prstGeom>
        </p:spPr>
      </p:pic>
      <p:sp>
        <p:nvSpPr>
          <p:cNvPr id="7" name="TextBox 6"/>
          <p:cNvSpPr txBox="1"/>
          <p:nvPr/>
        </p:nvSpPr>
        <p:spPr>
          <a:xfrm>
            <a:off x="1629255" y="5787522"/>
            <a:ext cx="5281918" cy="615553"/>
          </a:xfrm>
          <a:prstGeom prst="rect">
            <a:avLst/>
          </a:prstGeom>
          <a:noFill/>
        </p:spPr>
        <p:txBody>
          <a:bodyPr wrap="square" rtlCol="0">
            <a:spAutoFit/>
          </a:bodyPr>
          <a:lstStyle/>
          <a:p>
            <a:pPr algn="ctr"/>
            <a:r>
              <a:rPr lang="en-GB" sz="2000" dirty="0" smtClean="0">
                <a:solidFill>
                  <a:schemeClr val="bg1"/>
                </a:solidFill>
                <a:latin typeface="+mj-lt"/>
                <a:cs typeface="Arial"/>
              </a:rPr>
              <a:t>Dr Peter Nuttall</a:t>
            </a:r>
            <a:endParaRPr lang="en-GB" sz="1600" dirty="0" smtClean="0">
              <a:solidFill>
                <a:schemeClr val="bg1"/>
              </a:solidFill>
              <a:latin typeface="+mj-lt"/>
              <a:cs typeface="Arial"/>
            </a:endParaRPr>
          </a:p>
          <a:p>
            <a:pPr algn="ctr"/>
            <a:r>
              <a:rPr lang="en-GB" sz="1400" dirty="0" smtClean="0">
                <a:solidFill>
                  <a:schemeClr val="bg1"/>
                </a:solidFill>
                <a:latin typeface="+mj-lt"/>
                <a:cs typeface="Helvetica"/>
              </a:rPr>
              <a:t>Research Associate: University of the South Pacific</a:t>
            </a:r>
            <a:endParaRPr lang="en-GB" sz="1400" dirty="0">
              <a:solidFill>
                <a:schemeClr val="bg1"/>
              </a:solidFill>
              <a:latin typeface="+mj-lt"/>
              <a:cs typeface="Helvetica"/>
            </a:endParaRPr>
          </a:p>
        </p:txBody>
      </p:sp>
      <p:sp>
        <p:nvSpPr>
          <p:cNvPr id="6" name="7-Point Star 5"/>
          <p:cNvSpPr/>
          <p:nvPr/>
        </p:nvSpPr>
        <p:spPr>
          <a:xfrm>
            <a:off x="3197791" y="3059899"/>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7-Point Star 8"/>
          <p:cNvSpPr/>
          <p:nvPr/>
        </p:nvSpPr>
        <p:spPr>
          <a:xfrm>
            <a:off x="1743586" y="364067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7-Point Star 9"/>
          <p:cNvSpPr/>
          <p:nvPr/>
        </p:nvSpPr>
        <p:spPr>
          <a:xfrm>
            <a:off x="3471989" y="364008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7-Point Star 10"/>
          <p:cNvSpPr/>
          <p:nvPr/>
        </p:nvSpPr>
        <p:spPr>
          <a:xfrm>
            <a:off x="2660426" y="2369674"/>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7-Point Star 11"/>
          <p:cNvSpPr/>
          <p:nvPr/>
        </p:nvSpPr>
        <p:spPr>
          <a:xfrm>
            <a:off x="4266421" y="3791891"/>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7-Point Star 12"/>
          <p:cNvSpPr/>
          <p:nvPr/>
        </p:nvSpPr>
        <p:spPr>
          <a:xfrm>
            <a:off x="2416830" y="4375023"/>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7-Point Star 13"/>
          <p:cNvSpPr/>
          <p:nvPr/>
        </p:nvSpPr>
        <p:spPr>
          <a:xfrm>
            <a:off x="3318979" y="4450928"/>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7-Point Star 14"/>
          <p:cNvSpPr/>
          <p:nvPr/>
        </p:nvSpPr>
        <p:spPr>
          <a:xfrm>
            <a:off x="3808001" y="4618627"/>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7-Point Star 15"/>
          <p:cNvSpPr/>
          <p:nvPr/>
        </p:nvSpPr>
        <p:spPr>
          <a:xfrm>
            <a:off x="4113411" y="4174366"/>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7-Point Star 16"/>
          <p:cNvSpPr/>
          <p:nvPr/>
        </p:nvSpPr>
        <p:spPr>
          <a:xfrm>
            <a:off x="5214473" y="4510354"/>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7-Point Star 17"/>
          <p:cNvSpPr/>
          <p:nvPr/>
        </p:nvSpPr>
        <p:spPr>
          <a:xfrm>
            <a:off x="3472599" y="4283229"/>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7-Point Star 18"/>
          <p:cNvSpPr/>
          <p:nvPr/>
        </p:nvSpPr>
        <p:spPr>
          <a:xfrm>
            <a:off x="381797" y="2202565"/>
            <a:ext cx="198907" cy="244792"/>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0705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074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85134" y="2600312"/>
            <a:ext cx="3171380" cy="2626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688432"/>
            <a:ext cx="2688588" cy="2427428"/>
          </a:xfrm>
          <a:prstGeom prst="rect">
            <a:avLst/>
          </a:prstGeom>
        </p:spPr>
      </p:pic>
      <p:sp>
        <p:nvSpPr>
          <p:cNvPr id="40963" name="TextBox 2"/>
          <p:cNvSpPr txBox="1">
            <a:spLocks noChangeArrowheads="1"/>
          </p:cNvSpPr>
          <p:nvPr/>
        </p:nvSpPr>
        <p:spPr bwMode="auto">
          <a:xfrm>
            <a:off x="939800" y="2318544"/>
            <a:ext cx="5410200" cy="369888"/>
          </a:xfrm>
          <a:prstGeom prst="rect">
            <a:avLst/>
          </a:prstGeom>
          <a:noFill/>
          <a:ln w="9525">
            <a:noFill/>
            <a:miter lim="800000"/>
            <a:headEnd/>
            <a:tailEnd/>
          </a:ln>
        </p:spPr>
        <p:txBody>
          <a:bodyPr>
            <a:spAutoFit/>
          </a:bodyPr>
          <a:lstStyle/>
          <a:p>
            <a:endParaRPr lang="en-US">
              <a:latin typeface="Constantia" pitchFamily="18" charset="0"/>
            </a:endParaRPr>
          </a:p>
        </p:txBody>
      </p:sp>
      <p:pic>
        <p:nvPicPr>
          <p:cNvPr id="11" name="Picture 10" descr="ship suva harbour.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5117717"/>
            <a:ext cx="9144001" cy="1740283"/>
          </a:xfrm>
          <a:prstGeom prst="rect">
            <a:avLst/>
          </a:prstGeom>
        </p:spPr>
      </p:pic>
      <p:pic>
        <p:nvPicPr>
          <p:cNvPr id="6" name="Content Placeholder 5" descr="PB170050.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0" y="-76266"/>
            <a:ext cx="9144000" cy="279731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5856514" y="2721050"/>
            <a:ext cx="3287487" cy="2394810"/>
          </a:xfrm>
          <a:prstGeom prst="rect">
            <a:avLst/>
          </a:prstGeom>
        </p:spPr>
      </p:pic>
    </p:spTree>
    <p:extLst>
      <p:ext uri="{BB962C8B-B14F-4D97-AF65-F5344CB8AC3E}">
        <p14:creationId xmlns:p14="http://schemas.microsoft.com/office/powerpoint/2010/main" val="42526597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32156" y="4665431"/>
            <a:ext cx="4323625" cy="230397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95453" y="2363425"/>
            <a:ext cx="2892082" cy="2474023"/>
          </a:xfrm>
          <a:prstGeom prst="rect">
            <a:avLst/>
          </a:prstGeom>
        </p:spPr>
      </p:pic>
      <p:pic>
        <p:nvPicPr>
          <p:cNvPr id="5" name="Picture 4"/>
          <p:cNvPicPr>
            <a:picLocks noChangeAspect="1"/>
          </p:cNvPicPr>
          <p:nvPr/>
        </p:nvPicPr>
        <p:blipFill>
          <a:blip r:embed="rId5"/>
          <a:stretch>
            <a:fillRect/>
          </a:stretch>
        </p:blipFill>
        <p:spPr>
          <a:xfrm>
            <a:off x="0" y="4762545"/>
            <a:ext cx="2760725" cy="2095455"/>
          </a:xfrm>
          <a:prstGeom prst="rect">
            <a:avLst/>
          </a:prstGeom>
        </p:spPr>
      </p:pic>
      <p:pic>
        <p:nvPicPr>
          <p:cNvPr id="13" name="Picture 12"/>
          <p:cNvPicPr>
            <a:picLocks noChangeAspect="1"/>
          </p:cNvPicPr>
          <p:nvPr/>
        </p:nvPicPr>
        <p:blipFill>
          <a:blip r:embed="rId6"/>
          <a:stretch>
            <a:fillRect/>
          </a:stretch>
        </p:blipFill>
        <p:spPr>
          <a:xfrm>
            <a:off x="4244941" y="-12701"/>
            <a:ext cx="4899059" cy="237612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 y="-12701"/>
            <a:ext cx="4244942" cy="2828193"/>
          </a:xfrm>
          <a:prstGeom prst="rect">
            <a:avLst/>
          </a:prstGeom>
        </p:spPr>
      </p:pic>
      <p:pic>
        <p:nvPicPr>
          <p:cNvPr id="16" name="Picture 15"/>
          <p:cNvPicPr>
            <a:picLocks noChangeAspect="1"/>
          </p:cNvPicPr>
          <p:nvPr/>
        </p:nvPicPr>
        <p:blipFill>
          <a:blip r:embed="rId8"/>
          <a:stretch>
            <a:fillRect/>
          </a:stretch>
        </p:blipFill>
        <p:spPr>
          <a:xfrm>
            <a:off x="6216807" y="4665431"/>
            <a:ext cx="2927193" cy="2192569"/>
          </a:xfrm>
          <a:prstGeom prst="rect">
            <a:avLst/>
          </a:prstGeom>
        </p:spPr>
      </p:pic>
      <p:pic>
        <p:nvPicPr>
          <p:cNvPr id="15" name="Picture 14"/>
          <p:cNvPicPr>
            <a:picLocks noChangeAspect="1"/>
          </p:cNvPicPr>
          <p:nvPr/>
        </p:nvPicPr>
        <p:blipFill>
          <a:blip r:embed="rId9"/>
          <a:stretch>
            <a:fillRect/>
          </a:stretch>
        </p:blipFill>
        <p:spPr>
          <a:xfrm>
            <a:off x="2750599" y="2345312"/>
            <a:ext cx="3620525" cy="2417233"/>
          </a:xfrm>
          <a:prstGeom prst="rect">
            <a:avLst/>
          </a:prstGeom>
        </p:spPr>
      </p:pic>
      <p:pic>
        <p:nvPicPr>
          <p:cNvPr id="17" name="Picture 16"/>
          <p:cNvPicPr>
            <a:picLocks noChangeAspect="1"/>
          </p:cNvPicPr>
          <p:nvPr/>
        </p:nvPicPr>
        <p:blipFill>
          <a:blip r:embed="rId10"/>
          <a:stretch>
            <a:fillRect/>
          </a:stretch>
        </p:blipFill>
        <p:spPr>
          <a:xfrm>
            <a:off x="-1" y="2815492"/>
            <a:ext cx="2750599" cy="1947054"/>
          </a:xfrm>
          <a:prstGeom prst="rect">
            <a:avLst/>
          </a:prstGeom>
        </p:spPr>
      </p:pic>
    </p:spTree>
    <p:extLst>
      <p:ext uri="{BB962C8B-B14F-4D97-AF65-F5344CB8AC3E}">
        <p14:creationId xmlns:p14="http://schemas.microsoft.com/office/powerpoint/2010/main" val="3915281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4770"/>
            <a:ext cx="8229600" cy="6017846"/>
          </a:xfrm>
        </p:spPr>
        <p:txBody>
          <a:bodyPr>
            <a:normAutofit fontScale="70000" lnSpcReduction="20000"/>
          </a:bodyPr>
          <a:lstStyle/>
          <a:p>
            <a:pPr marL="0" indent="0">
              <a:buNone/>
            </a:pPr>
            <a:r>
              <a:rPr lang="en-GB" dirty="0" smtClean="0">
                <a:solidFill>
                  <a:srgbClr val="FF0000"/>
                </a:solidFill>
              </a:rPr>
              <a:t>The World burns about 17% of its fossil fuel on transport (the fastest growing sector)</a:t>
            </a:r>
          </a:p>
          <a:p>
            <a:pPr marL="0" indent="0">
              <a:buNone/>
            </a:pPr>
            <a:endParaRPr lang="en-GB" dirty="0">
              <a:solidFill>
                <a:srgbClr val="FF0000"/>
              </a:solidFill>
            </a:endParaRPr>
          </a:p>
          <a:p>
            <a:pPr marL="0" indent="0">
              <a:buNone/>
            </a:pPr>
            <a:r>
              <a:rPr lang="en-GB" dirty="0" smtClean="0">
                <a:solidFill>
                  <a:srgbClr val="FF0000"/>
                </a:solidFill>
              </a:rPr>
              <a:t>The Pacific imports all its fossil fuel and burns 70%+ of that on transport.</a:t>
            </a:r>
          </a:p>
          <a:p>
            <a:pPr marL="0" indent="0">
              <a:buNone/>
            </a:pPr>
            <a:endParaRPr lang="en-GB" dirty="0" smtClean="0">
              <a:solidFill>
                <a:srgbClr val="FF0000"/>
              </a:solidFill>
            </a:endParaRPr>
          </a:p>
          <a:p>
            <a:pPr marL="0" indent="0">
              <a:buNone/>
            </a:pPr>
            <a:r>
              <a:rPr lang="en-GB" dirty="0" smtClean="0">
                <a:solidFill>
                  <a:srgbClr val="FF0000"/>
                </a:solidFill>
              </a:rPr>
              <a:t>The World divides its energy thinking into Electricity (Energy) and Transport. Electricity is its priority. When it thinks about transport as energy it mainly thinks about land transport. </a:t>
            </a:r>
          </a:p>
          <a:p>
            <a:pPr marL="0" indent="0">
              <a:buNone/>
            </a:pPr>
            <a:endParaRPr lang="en-GB" dirty="0">
              <a:solidFill>
                <a:srgbClr val="FF0000"/>
              </a:solidFill>
            </a:endParaRPr>
          </a:p>
          <a:p>
            <a:pPr marL="0" indent="0">
              <a:buNone/>
            </a:pPr>
            <a:r>
              <a:rPr lang="en-GB" dirty="0" smtClean="0">
                <a:solidFill>
                  <a:srgbClr val="FF0000"/>
                </a:solidFill>
              </a:rPr>
              <a:t>This thinking is then transferred to the Pacific – through donor priorities, and imported ‘expert’ opinion. </a:t>
            </a:r>
          </a:p>
          <a:p>
            <a:pPr marL="0" indent="0">
              <a:buNone/>
            </a:pPr>
            <a:r>
              <a:rPr lang="en-GB" dirty="0">
                <a:solidFill>
                  <a:srgbClr val="FF0000"/>
                </a:solidFill>
              </a:rPr>
              <a:t>	</a:t>
            </a:r>
            <a:r>
              <a:rPr lang="en-GB" dirty="0" smtClean="0">
                <a:solidFill>
                  <a:srgbClr val="FF0000"/>
                </a:solidFill>
              </a:rPr>
              <a:t>$1billion+ for RE electricity. </a:t>
            </a:r>
          </a:p>
          <a:p>
            <a:pPr marL="0" indent="0">
              <a:buNone/>
            </a:pPr>
            <a:r>
              <a:rPr lang="en-GB" dirty="0">
                <a:solidFill>
                  <a:srgbClr val="FF0000"/>
                </a:solidFill>
              </a:rPr>
              <a:t>	</a:t>
            </a:r>
            <a:r>
              <a:rPr lang="en-GB" dirty="0" smtClean="0">
                <a:solidFill>
                  <a:srgbClr val="FF0000"/>
                </a:solidFill>
              </a:rPr>
              <a:t>$0 for sea transport</a:t>
            </a:r>
          </a:p>
          <a:p>
            <a:pPr marL="0" indent="0">
              <a:buNone/>
            </a:pPr>
            <a:endParaRPr lang="en-GB" dirty="0">
              <a:solidFill>
                <a:srgbClr val="FF0000"/>
              </a:solidFill>
            </a:endParaRPr>
          </a:p>
          <a:p>
            <a:pPr marL="0" indent="0">
              <a:buNone/>
            </a:pPr>
            <a:r>
              <a:rPr lang="en-GB" dirty="0" smtClean="0">
                <a:solidFill>
                  <a:srgbClr val="FF0000"/>
                </a:solidFill>
              </a:rPr>
              <a:t>RMI only Pacific country to set target to reduce transport fuel use</a:t>
            </a:r>
          </a:p>
          <a:p>
            <a:pPr marL="0" indent="0">
              <a:buNone/>
            </a:pPr>
            <a:endParaRPr lang="en-GB" dirty="0">
              <a:solidFill>
                <a:srgbClr val="FF0000"/>
              </a:solidFill>
            </a:endParaRPr>
          </a:p>
          <a:p>
            <a:pPr marL="0" indent="0">
              <a:buNone/>
            </a:pPr>
            <a:endParaRPr lang="en-GB" dirty="0" smtClean="0"/>
          </a:p>
        </p:txBody>
      </p:sp>
    </p:spTree>
    <p:extLst>
      <p:ext uri="{BB962C8B-B14F-4D97-AF65-F5344CB8AC3E}">
        <p14:creationId xmlns:p14="http://schemas.microsoft.com/office/powerpoint/2010/main" val="1215580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419" r="-578"/>
          <a:stretch/>
        </p:blipFill>
        <p:spPr>
          <a:xfrm>
            <a:off x="1997744" y="-652325"/>
            <a:ext cx="5519977" cy="7686729"/>
          </a:xfr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7380505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Global </a:t>
            </a:r>
            <a:r>
              <a:rPr lang="en-GB" smtClean="0"/>
              <a:t>Shipping Emissions </a:t>
            </a:r>
            <a:r>
              <a:rPr lang="en-GB" dirty="0" smtClean="0"/>
              <a:t>Forecast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7027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extLst>
              <p:ext uri="{D42A27DB-BD31-4B8C-83A1-F6EECF244321}">
                <p14:modId xmlns:p14="http://schemas.microsoft.com/office/powerpoint/2010/main" val="2396812338"/>
              </p:ext>
            </p:extLst>
          </p:nvPr>
        </p:nvGraphicFramePr>
        <p:xfrm>
          <a:off x="4335517" y="1523999"/>
          <a:ext cx="4894526" cy="3707008"/>
        </p:xfrm>
        <a:graphic>
          <a:graphicData uri="http://schemas.openxmlformats.org/drawingml/2006/chart">
            <c:chart xmlns:c="http://schemas.openxmlformats.org/drawingml/2006/chart" xmlns:r="http://schemas.openxmlformats.org/officeDocument/2006/relationships" r:id="rId3"/>
          </a:graphicData>
        </a:graphic>
      </p:graphicFrame>
      <p:pic>
        <p:nvPicPr>
          <p:cNvPr id="45" name="Picture 44"/>
          <p:cNvPicPr/>
          <p:nvPr/>
        </p:nvPicPr>
        <p:blipFill>
          <a:blip r:embed="rId4" cstate="print">
            <a:extLst>
              <a:ext uri="{28A0092B-C50C-407E-A947-70E740481C1C}">
                <a14:useLocalDpi xmlns:a14="http://schemas.microsoft.com/office/drawing/2010/main"/>
              </a:ext>
            </a:extLst>
          </a:blip>
          <a:srcRect/>
          <a:stretch>
            <a:fillRect/>
          </a:stretch>
        </p:blipFill>
        <p:spPr bwMode="auto">
          <a:xfrm>
            <a:off x="1898489" y="6158928"/>
            <a:ext cx="1016766" cy="699072"/>
          </a:xfrm>
          <a:prstGeom prst="rect">
            <a:avLst/>
          </a:prstGeom>
          <a:noFill/>
          <a:ln>
            <a:noFill/>
          </a:ln>
        </p:spPr>
      </p:pic>
      <p:grpSp>
        <p:nvGrpSpPr>
          <p:cNvPr id="23" name="Group 22"/>
          <p:cNvGrpSpPr/>
          <p:nvPr/>
        </p:nvGrpSpPr>
        <p:grpSpPr>
          <a:xfrm>
            <a:off x="811707" y="2906059"/>
            <a:ext cx="4521204" cy="2435412"/>
            <a:chOff x="806825" y="2196354"/>
            <a:chExt cx="4521204" cy="2435412"/>
          </a:xfrm>
        </p:grpSpPr>
        <p:grpSp>
          <p:nvGrpSpPr>
            <p:cNvPr id="22" name="Group 21"/>
            <p:cNvGrpSpPr/>
            <p:nvPr/>
          </p:nvGrpSpPr>
          <p:grpSpPr>
            <a:xfrm>
              <a:off x="806825" y="2196354"/>
              <a:ext cx="4521204" cy="2435412"/>
              <a:chOff x="806825" y="2196354"/>
              <a:chExt cx="4521204" cy="2435412"/>
            </a:xfrm>
          </p:grpSpPr>
          <p:sp>
            <p:nvSpPr>
              <p:cNvPr id="8" name="Oval 7"/>
              <p:cNvSpPr/>
              <p:nvPr/>
            </p:nvSpPr>
            <p:spPr>
              <a:xfrm>
                <a:off x="806825" y="2196354"/>
                <a:ext cx="4521204" cy="2435412"/>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p:cNvSpPr txBox="1"/>
              <p:nvPr/>
            </p:nvSpPr>
            <p:spPr>
              <a:xfrm rot="16200000">
                <a:off x="648977" y="3043594"/>
                <a:ext cx="1256989" cy="369332"/>
              </a:xfrm>
              <a:prstGeom prst="rect">
                <a:avLst/>
              </a:prstGeom>
              <a:noFill/>
            </p:spPr>
            <p:txBody>
              <a:bodyPr wrap="square" rtlCol="0">
                <a:spAutoFit/>
              </a:bodyPr>
              <a:lstStyle/>
              <a:p>
                <a:r>
                  <a:rPr lang="en-GB" dirty="0" smtClean="0"/>
                  <a:t>ENERGY</a:t>
                </a:r>
                <a:endParaRPr lang="en-GB" dirty="0"/>
              </a:p>
            </p:txBody>
          </p:sp>
        </p:grpSp>
        <p:grpSp>
          <p:nvGrpSpPr>
            <p:cNvPr id="21" name="Group 20"/>
            <p:cNvGrpSpPr/>
            <p:nvPr/>
          </p:nvGrpSpPr>
          <p:grpSpPr>
            <a:xfrm>
              <a:off x="1613648" y="2420471"/>
              <a:ext cx="3636686" cy="1972235"/>
              <a:chOff x="1613648" y="2420471"/>
              <a:chExt cx="3636686" cy="1972235"/>
            </a:xfrm>
          </p:grpSpPr>
          <p:grpSp>
            <p:nvGrpSpPr>
              <p:cNvPr id="20" name="Group 19"/>
              <p:cNvGrpSpPr/>
              <p:nvPr/>
            </p:nvGrpSpPr>
            <p:grpSpPr>
              <a:xfrm>
                <a:off x="1613648" y="2420471"/>
                <a:ext cx="3636686" cy="1972235"/>
                <a:chOff x="1613648" y="2420471"/>
                <a:chExt cx="3636686" cy="1972235"/>
              </a:xfrm>
            </p:grpSpPr>
            <p:sp>
              <p:nvSpPr>
                <p:cNvPr id="7" name="Oval 6"/>
                <p:cNvSpPr/>
                <p:nvPr/>
              </p:nvSpPr>
              <p:spPr>
                <a:xfrm>
                  <a:off x="1613648" y="2420471"/>
                  <a:ext cx="3636686" cy="1972235"/>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0" name="TextBox 9"/>
                <p:cNvSpPr txBox="1"/>
                <p:nvPr/>
              </p:nvSpPr>
              <p:spPr>
                <a:xfrm rot="16200000">
                  <a:off x="1397521" y="3149674"/>
                  <a:ext cx="1409392" cy="369332"/>
                </a:xfrm>
                <a:prstGeom prst="rect">
                  <a:avLst/>
                </a:prstGeom>
                <a:noFill/>
              </p:spPr>
              <p:txBody>
                <a:bodyPr wrap="square" rtlCol="0">
                  <a:spAutoFit/>
                </a:bodyPr>
                <a:lstStyle/>
                <a:p>
                  <a:r>
                    <a:rPr lang="en-GB" dirty="0" smtClean="0"/>
                    <a:t>TRANSPORT</a:t>
                  </a:r>
                  <a:endParaRPr lang="en-GB" dirty="0"/>
                </a:p>
              </p:txBody>
            </p:sp>
          </p:grpSp>
          <p:grpSp>
            <p:nvGrpSpPr>
              <p:cNvPr id="19" name="Group 18"/>
              <p:cNvGrpSpPr/>
              <p:nvPr/>
            </p:nvGrpSpPr>
            <p:grpSpPr>
              <a:xfrm>
                <a:off x="2390588" y="2599766"/>
                <a:ext cx="2796991" cy="1613646"/>
                <a:chOff x="2390588" y="2599766"/>
                <a:chExt cx="2796991" cy="1613646"/>
              </a:xfrm>
            </p:grpSpPr>
            <p:grpSp>
              <p:nvGrpSpPr>
                <p:cNvPr id="18" name="Group 17"/>
                <p:cNvGrpSpPr/>
                <p:nvPr/>
              </p:nvGrpSpPr>
              <p:grpSpPr>
                <a:xfrm>
                  <a:off x="2390588" y="2599766"/>
                  <a:ext cx="2796991" cy="1613646"/>
                  <a:chOff x="2390588" y="2599766"/>
                  <a:chExt cx="2796991" cy="1613646"/>
                </a:xfrm>
              </p:grpSpPr>
              <p:sp>
                <p:nvSpPr>
                  <p:cNvPr id="6" name="Oval 5"/>
                  <p:cNvSpPr/>
                  <p:nvPr/>
                </p:nvSpPr>
                <p:spPr>
                  <a:xfrm>
                    <a:off x="2390588" y="2599766"/>
                    <a:ext cx="2796991" cy="16136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p:cNvSpPr txBox="1"/>
                  <p:nvPr/>
                </p:nvSpPr>
                <p:spPr>
                  <a:xfrm rot="16200000">
                    <a:off x="2205831" y="3046584"/>
                    <a:ext cx="1256989" cy="369332"/>
                  </a:xfrm>
                  <a:prstGeom prst="rect">
                    <a:avLst/>
                  </a:prstGeom>
                  <a:noFill/>
                </p:spPr>
                <p:txBody>
                  <a:bodyPr wrap="square" rtlCol="0">
                    <a:spAutoFit/>
                  </a:bodyPr>
                  <a:lstStyle/>
                  <a:p>
                    <a:r>
                      <a:rPr lang="en-GB" dirty="0" smtClean="0"/>
                      <a:t>MARINE</a:t>
                    </a:r>
                    <a:endParaRPr lang="en-GB" dirty="0"/>
                  </a:p>
                </p:txBody>
              </p:sp>
            </p:grpSp>
            <p:grpSp>
              <p:nvGrpSpPr>
                <p:cNvPr id="17" name="Group 16"/>
                <p:cNvGrpSpPr/>
                <p:nvPr/>
              </p:nvGrpSpPr>
              <p:grpSpPr>
                <a:xfrm>
                  <a:off x="3152588" y="2719293"/>
                  <a:ext cx="1972236" cy="1374590"/>
                  <a:chOff x="3152588" y="2719293"/>
                  <a:chExt cx="1972236" cy="1374590"/>
                </a:xfrm>
              </p:grpSpPr>
              <p:grpSp>
                <p:nvGrpSpPr>
                  <p:cNvPr id="16" name="Group 15"/>
                  <p:cNvGrpSpPr/>
                  <p:nvPr/>
                </p:nvGrpSpPr>
                <p:grpSpPr>
                  <a:xfrm>
                    <a:off x="3152588" y="2719293"/>
                    <a:ext cx="1972236" cy="1374590"/>
                    <a:chOff x="3152588" y="2719293"/>
                    <a:chExt cx="1972236" cy="1374590"/>
                  </a:xfrm>
                </p:grpSpPr>
                <p:sp>
                  <p:nvSpPr>
                    <p:cNvPr id="5" name="Oval 4"/>
                    <p:cNvSpPr/>
                    <p:nvPr/>
                  </p:nvSpPr>
                  <p:spPr>
                    <a:xfrm>
                      <a:off x="3152588" y="2719293"/>
                      <a:ext cx="1972236" cy="1374590"/>
                    </a:xfrm>
                    <a:prstGeom prst="ellipse">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2" name="TextBox 11"/>
                    <p:cNvSpPr txBox="1"/>
                    <p:nvPr/>
                  </p:nvSpPr>
                  <p:spPr>
                    <a:xfrm rot="16200000">
                      <a:off x="2982763" y="3195994"/>
                      <a:ext cx="1256989" cy="369332"/>
                    </a:xfrm>
                    <a:prstGeom prst="rect">
                      <a:avLst/>
                    </a:prstGeom>
                    <a:noFill/>
                  </p:spPr>
                  <p:txBody>
                    <a:bodyPr wrap="square" rtlCol="0">
                      <a:spAutoFit/>
                    </a:bodyPr>
                    <a:lstStyle/>
                    <a:p>
                      <a:r>
                        <a:rPr lang="en-GB" dirty="0" smtClean="0"/>
                        <a:t>EFFICENCY</a:t>
                      </a:r>
                      <a:endParaRPr lang="en-GB" dirty="0"/>
                    </a:p>
                  </p:txBody>
                </p:sp>
              </p:grpSp>
              <p:grpSp>
                <p:nvGrpSpPr>
                  <p:cNvPr id="14" name="Group 13"/>
                  <p:cNvGrpSpPr/>
                  <p:nvPr/>
                </p:nvGrpSpPr>
                <p:grpSpPr>
                  <a:xfrm>
                    <a:off x="3884706" y="2752166"/>
                    <a:ext cx="1180321" cy="1256989"/>
                    <a:chOff x="3884706" y="2752166"/>
                    <a:chExt cx="1180321" cy="1256989"/>
                  </a:xfrm>
                </p:grpSpPr>
                <p:sp>
                  <p:nvSpPr>
                    <p:cNvPr id="4" name="Oval 3"/>
                    <p:cNvSpPr/>
                    <p:nvPr/>
                  </p:nvSpPr>
                  <p:spPr>
                    <a:xfrm>
                      <a:off x="3884706" y="2853764"/>
                      <a:ext cx="1180321" cy="1075767"/>
                    </a:xfrm>
                    <a:prstGeom prst="ellipse">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3" name="TextBox 12"/>
                    <p:cNvSpPr txBox="1"/>
                    <p:nvPr/>
                  </p:nvSpPr>
                  <p:spPr>
                    <a:xfrm rot="16200000">
                      <a:off x="3819459" y="3057495"/>
                      <a:ext cx="1256989" cy="646331"/>
                    </a:xfrm>
                    <a:prstGeom prst="rect">
                      <a:avLst/>
                    </a:prstGeom>
                    <a:noFill/>
                  </p:spPr>
                  <p:txBody>
                    <a:bodyPr wrap="square" rtlCol="0">
                      <a:spAutoFit/>
                    </a:bodyPr>
                    <a:lstStyle/>
                    <a:p>
                      <a:pPr algn="ctr"/>
                      <a:r>
                        <a:rPr lang="en-GB" dirty="0" smtClean="0"/>
                        <a:t>RENWABLE</a:t>
                      </a:r>
                    </a:p>
                    <a:p>
                      <a:pPr algn="ctr"/>
                      <a:r>
                        <a:rPr lang="en-GB" dirty="0" smtClean="0"/>
                        <a:t>ENERGY</a:t>
                      </a:r>
                      <a:endParaRPr lang="en-GB" dirty="0"/>
                    </a:p>
                  </p:txBody>
                </p:sp>
              </p:grpSp>
            </p:grpSp>
          </p:grpSp>
        </p:grpSp>
      </p:grpSp>
      <p:graphicFrame>
        <p:nvGraphicFramePr>
          <p:cNvPr id="24" name="Chart 23"/>
          <p:cNvGraphicFramePr/>
          <p:nvPr>
            <p:extLst>
              <p:ext uri="{D42A27DB-BD31-4B8C-83A1-F6EECF244321}">
                <p14:modId xmlns:p14="http://schemas.microsoft.com/office/powerpoint/2010/main" val="2107777765"/>
              </p:ext>
            </p:extLst>
          </p:nvPr>
        </p:nvGraphicFramePr>
        <p:xfrm>
          <a:off x="3431472" y="4123765"/>
          <a:ext cx="4173587" cy="2961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ext uri="{D42A27DB-BD31-4B8C-83A1-F6EECF244321}">
                <p14:modId xmlns:p14="http://schemas.microsoft.com/office/powerpoint/2010/main" val="3318913750"/>
              </p:ext>
            </p:extLst>
          </p:nvPr>
        </p:nvGraphicFramePr>
        <p:xfrm>
          <a:off x="-1718441" y="0"/>
          <a:ext cx="5366492" cy="31301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p:cNvGraphicFramePr/>
          <p:nvPr>
            <p:extLst>
              <p:ext uri="{D42A27DB-BD31-4B8C-83A1-F6EECF244321}">
                <p14:modId xmlns:p14="http://schemas.microsoft.com/office/powerpoint/2010/main" val="3927056620"/>
              </p:ext>
            </p:extLst>
          </p:nvPr>
        </p:nvGraphicFramePr>
        <p:xfrm>
          <a:off x="1010824" y="0"/>
          <a:ext cx="3973960" cy="29060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hart 26"/>
          <p:cNvGraphicFramePr/>
          <p:nvPr>
            <p:extLst>
              <p:ext uri="{D42A27DB-BD31-4B8C-83A1-F6EECF244321}">
                <p14:modId xmlns:p14="http://schemas.microsoft.com/office/powerpoint/2010/main" val="264196505"/>
              </p:ext>
            </p:extLst>
          </p:nvPr>
        </p:nvGraphicFramePr>
        <p:xfrm>
          <a:off x="2910957" y="0"/>
          <a:ext cx="4317903" cy="2965818"/>
        </p:xfrm>
        <a:graphic>
          <a:graphicData uri="http://schemas.openxmlformats.org/drawingml/2006/chart">
            <c:chart xmlns:c="http://schemas.openxmlformats.org/drawingml/2006/chart" xmlns:r="http://schemas.openxmlformats.org/officeDocument/2006/relationships" r:id="rId8"/>
          </a:graphicData>
        </a:graphic>
      </p:graphicFrame>
      <p:sp>
        <p:nvSpPr>
          <p:cNvPr id="29" name="Right Arrow 28"/>
          <p:cNvSpPr/>
          <p:nvPr/>
        </p:nvSpPr>
        <p:spPr>
          <a:xfrm rot="14343406">
            <a:off x="1147374" y="3075770"/>
            <a:ext cx="767720" cy="193065"/>
          </a:xfrm>
          <a:prstGeom prst="rightArrow">
            <a:avLst/>
          </a:prstGeom>
          <a:solidFill>
            <a:schemeClr val="accent6"/>
          </a:solidFill>
          <a:ln w="6350" cap="flat">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ight Arrow 29"/>
          <p:cNvSpPr/>
          <p:nvPr/>
        </p:nvSpPr>
        <p:spPr>
          <a:xfrm rot="16439205">
            <a:off x="2303622" y="2932587"/>
            <a:ext cx="855826" cy="214009"/>
          </a:xfrm>
          <a:prstGeom prst="rightArrow">
            <a:avLst/>
          </a:prstGeom>
          <a:solidFill>
            <a:schemeClr val="accent2"/>
          </a:solidFill>
          <a:ln w="6350" cap="flat">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ight Arrow 30"/>
          <p:cNvSpPr/>
          <p:nvPr/>
        </p:nvSpPr>
        <p:spPr>
          <a:xfrm rot="2705134">
            <a:off x="4422675" y="4752731"/>
            <a:ext cx="689652" cy="158771"/>
          </a:xfrm>
          <a:prstGeom prst="rightArrow">
            <a:avLst/>
          </a:prstGeom>
          <a:solidFill>
            <a:schemeClr val="accent3"/>
          </a:solidFill>
          <a:ln w="6350" cap="flat">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ight Arrow 31"/>
          <p:cNvSpPr/>
          <p:nvPr/>
        </p:nvSpPr>
        <p:spPr>
          <a:xfrm rot="18387148">
            <a:off x="3278216" y="2847275"/>
            <a:ext cx="1220165" cy="174685"/>
          </a:xfrm>
          <a:prstGeom prst="rightArrow">
            <a:avLst/>
          </a:prstGeom>
          <a:solidFill>
            <a:schemeClr val="accent5"/>
          </a:solidFill>
          <a:ln w="6350" cap="flat">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ight Arrow 32"/>
          <p:cNvSpPr/>
          <p:nvPr/>
        </p:nvSpPr>
        <p:spPr>
          <a:xfrm rot="21187188" flipV="1">
            <a:off x="3920796" y="3310659"/>
            <a:ext cx="1924192" cy="139908"/>
          </a:xfrm>
          <a:prstGeom prst="rightArrow">
            <a:avLst/>
          </a:prstGeom>
          <a:solidFill>
            <a:schemeClr val="accent4"/>
          </a:solidFill>
          <a:ln w="6350" cap="flat">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extBox 1"/>
          <p:cNvSpPr txBox="1"/>
          <p:nvPr/>
        </p:nvSpPr>
        <p:spPr>
          <a:xfrm>
            <a:off x="7634942" y="4411845"/>
            <a:ext cx="1479176" cy="1169551"/>
          </a:xfrm>
          <a:prstGeom prst="rect">
            <a:avLst/>
          </a:prstGeom>
          <a:solidFill>
            <a:schemeClr val="accent2">
              <a:lumMod val="20000"/>
              <a:lumOff val="80000"/>
            </a:schemeClr>
          </a:solidFill>
        </p:spPr>
        <p:txBody>
          <a:bodyPr wrap="square" rtlCol="0">
            <a:spAutoFit/>
          </a:bodyPr>
          <a:lstStyle/>
          <a:p>
            <a:r>
              <a:rPr lang="en-GB" sz="1400" dirty="0" smtClean="0"/>
              <a:t>Hull design, Propeller upgrade,</a:t>
            </a:r>
          </a:p>
          <a:p>
            <a:r>
              <a:rPr lang="en-GB" sz="1400" dirty="0" smtClean="0"/>
              <a:t>Waste heat recovery, etc</a:t>
            </a:r>
            <a:endParaRPr lang="en-GB" sz="1400" dirty="0"/>
          </a:p>
        </p:txBody>
      </p:sp>
      <p:sp>
        <p:nvSpPr>
          <p:cNvPr id="34" name="TextBox 33"/>
          <p:cNvSpPr txBox="1"/>
          <p:nvPr/>
        </p:nvSpPr>
        <p:spPr>
          <a:xfrm>
            <a:off x="7664824" y="1699504"/>
            <a:ext cx="1479176" cy="1384995"/>
          </a:xfrm>
          <a:prstGeom prst="rect">
            <a:avLst/>
          </a:prstGeom>
          <a:solidFill>
            <a:schemeClr val="accent1">
              <a:lumMod val="20000"/>
              <a:lumOff val="80000"/>
            </a:schemeClr>
          </a:solidFill>
        </p:spPr>
        <p:txBody>
          <a:bodyPr wrap="square" rtlCol="0">
            <a:spAutoFit/>
          </a:bodyPr>
          <a:lstStyle/>
          <a:p>
            <a:r>
              <a:rPr lang="en-GB" sz="1400" dirty="0" smtClean="0"/>
              <a:t>Slow Steaming, Port efficiencies, Weather routing, Just-in-time, bulk fuel purchase, etc </a:t>
            </a:r>
          </a:p>
          <a:p>
            <a:endParaRPr lang="en-GB" sz="1400" dirty="0"/>
          </a:p>
        </p:txBody>
      </p:sp>
      <p:sp>
        <p:nvSpPr>
          <p:cNvPr id="35" name="TextBox 34"/>
          <p:cNvSpPr txBox="1"/>
          <p:nvPr/>
        </p:nvSpPr>
        <p:spPr>
          <a:xfrm>
            <a:off x="6358581" y="785335"/>
            <a:ext cx="1494116" cy="738664"/>
          </a:xfrm>
          <a:prstGeom prst="rect">
            <a:avLst/>
          </a:prstGeom>
          <a:solidFill>
            <a:schemeClr val="accent4">
              <a:lumMod val="20000"/>
              <a:lumOff val="80000"/>
            </a:schemeClr>
          </a:solidFill>
        </p:spPr>
        <p:txBody>
          <a:bodyPr wrap="square" rtlCol="0">
            <a:spAutoFit/>
          </a:bodyPr>
          <a:lstStyle/>
          <a:p>
            <a:r>
              <a:rPr lang="en-GB" sz="1400" dirty="0" smtClean="0"/>
              <a:t>LNG; hydrogen, methane, biofuel, biogas, etc</a:t>
            </a:r>
          </a:p>
        </p:txBody>
      </p:sp>
      <p:sp>
        <p:nvSpPr>
          <p:cNvPr id="36" name="Freeform 35"/>
          <p:cNvSpPr/>
          <p:nvPr/>
        </p:nvSpPr>
        <p:spPr>
          <a:xfrm>
            <a:off x="6048520" y="1449294"/>
            <a:ext cx="400500" cy="1460115"/>
          </a:xfrm>
          <a:custGeom>
            <a:avLst/>
            <a:gdLst>
              <a:gd name="connsiteX0" fmla="*/ 226774 w 400500"/>
              <a:gd name="connsiteY0" fmla="*/ 0 h 1460115"/>
              <a:gd name="connsiteX1" fmla="*/ 2656 w 400500"/>
              <a:gd name="connsiteY1" fmla="*/ 806824 h 1460115"/>
              <a:gd name="connsiteX2" fmla="*/ 361245 w 400500"/>
              <a:gd name="connsiteY2" fmla="*/ 1419412 h 1460115"/>
              <a:gd name="connsiteX3" fmla="*/ 391127 w 400500"/>
              <a:gd name="connsiteY3" fmla="*/ 1404471 h 1460115"/>
              <a:gd name="connsiteX4" fmla="*/ 391127 w 400500"/>
              <a:gd name="connsiteY4" fmla="*/ 1404471 h 146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00" h="1460115">
                <a:moveTo>
                  <a:pt x="226774" y="0"/>
                </a:moveTo>
                <a:cubicBezTo>
                  <a:pt x="103509" y="285127"/>
                  <a:pt x="-19756" y="570255"/>
                  <a:pt x="2656" y="806824"/>
                </a:cubicBezTo>
                <a:cubicBezTo>
                  <a:pt x="25068" y="1043393"/>
                  <a:pt x="296500" y="1319804"/>
                  <a:pt x="361245" y="1419412"/>
                </a:cubicBezTo>
                <a:cubicBezTo>
                  <a:pt x="425990" y="1519020"/>
                  <a:pt x="391127" y="1404471"/>
                  <a:pt x="391127" y="1404471"/>
                </a:cubicBezTo>
                <a:lnTo>
                  <a:pt x="391127" y="140447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7" name="Freeform 36"/>
          <p:cNvSpPr/>
          <p:nvPr/>
        </p:nvSpPr>
        <p:spPr>
          <a:xfrm>
            <a:off x="6181935" y="4748741"/>
            <a:ext cx="96966" cy="408676"/>
          </a:xfrm>
          <a:custGeom>
            <a:avLst/>
            <a:gdLst>
              <a:gd name="connsiteX0" fmla="*/ 364645 w 364645"/>
              <a:gd name="connsiteY0" fmla="*/ 0 h 937700"/>
              <a:gd name="connsiteX1" fmla="*/ 20998 w 364645"/>
              <a:gd name="connsiteY1" fmla="*/ 881529 h 937700"/>
              <a:gd name="connsiteX2" fmla="*/ 35939 w 364645"/>
              <a:gd name="connsiteY2" fmla="*/ 851647 h 937700"/>
              <a:gd name="connsiteX3" fmla="*/ 35939 w 364645"/>
              <a:gd name="connsiteY3" fmla="*/ 851647 h 937700"/>
              <a:gd name="connsiteX4" fmla="*/ 35939 w 364645"/>
              <a:gd name="connsiteY4" fmla="*/ 851647 h 9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45" h="937700">
                <a:moveTo>
                  <a:pt x="364645" y="0"/>
                </a:moveTo>
                <a:lnTo>
                  <a:pt x="20998" y="881529"/>
                </a:lnTo>
                <a:cubicBezTo>
                  <a:pt x="-33786" y="1023470"/>
                  <a:pt x="35939" y="851647"/>
                  <a:pt x="35939" y="851647"/>
                </a:cubicBezTo>
                <a:lnTo>
                  <a:pt x="35939" y="851647"/>
                </a:lnTo>
                <a:lnTo>
                  <a:pt x="35939" y="8516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pic>
        <p:nvPicPr>
          <p:cNvPr id="38" name="Picture 37"/>
          <p:cNvPicPr/>
          <p:nvPr/>
        </p:nvPicPr>
        <p:blipFill>
          <a:blip r:embed="rId9" cstate="print">
            <a:extLst>
              <a:ext uri="{28A0092B-C50C-407E-A947-70E740481C1C}">
                <a14:useLocalDpi xmlns:a14="http://schemas.microsoft.com/office/drawing/2010/main"/>
              </a:ext>
            </a:extLst>
          </a:blip>
          <a:srcRect/>
          <a:stretch>
            <a:fillRect/>
          </a:stretch>
        </p:blipFill>
        <p:spPr bwMode="auto">
          <a:xfrm>
            <a:off x="3068189" y="6102039"/>
            <a:ext cx="1465233" cy="749398"/>
          </a:xfrm>
          <a:prstGeom prst="rect">
            <a:avLst/>
          </a:prstGeom>
          <a:noFill/>
          <a:ln>
            <a:noFill/>
          </a:ln>
        </p:spPr>
      </p:pic>
      <p:pic>
        <p:nvPicPr>
          <p:cNvPr id="40" name="Picture 39"/>
          <p:cNvPicPr/>
          <p:nvPr/>
        </p:nvPicPr>
        <p:blipFill>
          <a:blip r:embed="rId10" cstate="print">
            <a:extLst>
              <a:ext uri="{28A0092B-C50C-407E-A947-70E740481C1C}">
                <a14:useLocalDpi xmlns:a14="http://schemas.microsoft.com/office/drawing/2010/main"/>
              </a:ext>
            </a:extLst>
          </a:blip>
          <a:srcRect/>
          <a:stretch>
            <a:fillRect/>
          </a:stretch>
        </p:blipFill>
        <p:spPr bwMode="auto">
          <a:xfrm>
            <a:off x="0" y="5119469"/>
            <a:ext cx="1337513" cy="781458"/>
          </a:xfrm>
          <a:prstGeom prst="rect">
            <a:avLst/>
          </a:prstGeom>
          <a:noFill/>
          <a:ln>
            <a:noFill/>
          </a:ln>
        </p:spPr>
      </p:pic>
      <p:pic>
        <p:nvPicPr>
          <p:cNvPr id="41" name="Content Placeholder 5"/>
          <p:cNvPicPr>
            <a:picLocks noGrp="1"/>
          </p:cNvPicPr>
          <p:nvPr>
            <p:ph idx="1"/>
          </p:nvPr>
        </p:nvPicPr>
        <p:blipFill rotWithShape="1">
          <a:blip r:embed="rId11" cstate="print">
            <a:extLst>
              <a:ext uri="{28A0092B-C50C-407E-A947-70E740481C1C}">
                <a14:useLocalDpi xmlns:a14="http://schemas.microsoft.com/office/drawing/2010/main"/>
              </a:ext>
            </a:extLst>
          </a:blip>
          <a:srcRect/>
          <a:stretch/>
        </p:blipFill>
        <p:spPr bwMode="auto">
          <a:xfrm>
            <a:off x="6644653" y="6055377"/>
            <a:ext cx="1241142" cy="801993"/>
          </a:xfrm>
          <a:prstGeom prst="rect">
            <a:avLst/>
          </a:prstGeom>
          <a:noFill/>
          <a:ln>
            <a:noFill/>
          </a:ln>
        </p:spPr>
      </p:pic>
      <p:pic>
        <p:nvPicPr>
          <p:cNvPr id="44" name="Picture 43"/>
          <p:cNvPicPr/>
          <p:nvPr/>
        </p:nvPicPr>
        <p:blipFill>
          <a:blip r:embed="rId12"/>
          <a:stretch>
            <a:fillRect/>
          </a:stretch>
        </p:blipFill>
        <p:spPr>
          <a:xfrm>
            <a:off x="7925479" y="5966240"/>
            <a:ext cx="1228323" cy="897267"/>
          </a:xfrm>
          <a:prstGeom prst="rect">
            <a:avLst/>
          </a:prstGeom>
        </p:spPr>
      </p:pic>
      <p:pic>
        <p:nvPicPr>
          <p:cNvPr id="42" name="Picture 4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5966240"/>
            <a:ext cx="1811405" cy="967072"/>
          </a:xfrm>
          <a:prstGeom prst="rect">
            <a:avLst/>
          </a:prstGeom>
          <a:noFill/>
          <a:ln>
            <a:noFill/>
          </a:ln>
        </p:spPr>
      </p:pic>
    </p:spTree>
    <p:extLst>
      <p:ext uri="{BB962C8B-B14F-4D97-AF65-F5344CB8AC3E}">
        <p14:creationId xmlns:p14="http://schemas.microsoft.com/office/powerpoint/2010/main" val="432904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527978"/>
            <a:ext cx="4694238" cy="3357010"/>
          </a:xfrm>
          <a:prstGeom prst="rect">
            <a:avLst/>
          </a:prstGeom>
          <a:noFill/>
          <a:ln>
            <a:noFill/>
          </a:ln>
        </p:spPr>
      </p:pic>
      <p:sp>
        <p:nvSpPr>
          <p:cNvPr id="4" name="Title 1"/>
          <p:cNvSpPr txBox="1">
            <a:spLocks/>
          </p:cNvSpPr>
          <p:nvPr/>
        </p:nvSpPr>
        <p:spPr>
          <a:xfrm>
            <a:off x="4694238" y="23178"/>
            <a:ext cx="4449762" cy="164560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2800" dirty="0" smtClean="0">
                <a:latin typeface="+mj-lt"/>
                <a:ea typeface="+mj-ea"/>
                <a:cs typeface="+mj-cs"/>
              </a:rPr>
              <a:t>What happened in the last Oil Crisis?</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p:cNvPicPr/>
          <p:nvPr/>
        </p:nvPicPr>
        <p:blipFill>
          <a:blip r:embed="rId4" cstate="print">
            <a:extLst>
              <a:ext uri="{28A0092B-C50C-407E-A947-70E740481C1C}">
                <a14:useLocalDpi xmlns:a14="http://schemas.microsoft.com/office/drawing/2010/main"/>
              </a:ext>
            </a:extLst>
          </a:blip>
          <a:stretch>
            <a:fillRect/>
          </a:stretch>
        </p:blipFill>
        <p:spPr>
          <a:xfrm>
            <a:off x="-20335" y="-1473"/>
            <a:ext cx="4714573" cy="35764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4481901" y="3747498"/>
            <a:ext cx="4698612" cy="31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Mataisau route plan.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47045" y="-47041"/>
            <a:ext cx="1708866" cy="1191091"/>
          </a:xfrm>
          <a:prstGeom prst="rect">
            <a:avLst/>
          </a:prstGeom>
          <a:noFill/>
          <a:ln w="9525">
            <a:noFill/>
            <a:miter lim="800000"/>
            <a:headEnd/>
            <a:tailEnd/>
          </a:ln>
        </p:spPr>
      </p:pic>
      <p:pic>
        <p:nvPicPr>
          <p:cNvPr id="8" name="Picture 3"/>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81901" y="3747498"/>
            <a:ext cx="1353436" cy="128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etmapimg.php.jpe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335" y="5630595"/>
            <a:ext cx="1392488" cy="1254393"/>
          </a:xfrm>
          <a:prstGeom prst="rect">
            <a:avLst/>
          </a:prstGeom>
        </p:spPr>
      </p:pic>
      <p:pic>
        <p:nvPicPr>
          <p:cNvPr id="13" name="Picture 12" descr="C:\Documents and Settings\bogiva_a\Desktop\PICT1011.JPG"/>
          <p:cNvPicPr>
            <a:picLocks noChangeAspect="1" noChangeArrowheads="1"/>
          </p:cNvPicPr>
          <p:nvPr/>
        </p:nvPicPr>
        <p:blipFill>
          <a:blip r:embed="rId9" cstate="print"/>
          <a:srcRect/>
          <a:stretch>
            <a:fillRect/>
          </a:stretch>
        </p:blipFill>
        <p:spPr bwMode="auto">
          <a:xfrm>
            <a:off x="5847759" y="1289295"/>
            <a:ext cx="1823076" cy="2306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1604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0" y="3527978"/>
            <a:ext cx="4694238" cy="3357010"/>
          </a:xfrm>
          <a:prstGeom prst="rect">
            <a:avLst/>
          </a:prstGeom>
          <a:ln>
            <a:noFill/>
          </a:ln>
          <a:effectLst>
            <a:softEdge rad="112500"/>
          </a:effectLst>
        </p:spPr>
      </p:pic>
      <p:sp>
        <p:nvSpPr>
          <p:cNvPr id="4" name="Title 1"/>
          <p:cNvSpPr txBox="1">
            <a:spLocks/>
          </p:cNvSpPr>
          <p:nvPr/>
        </p:nvSpPr>
        <p:spPr>
          <a:xfrm>
            <a:off x="4694238" y="23178"/>
            <a:ext cx="4449762" cy="164560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2800" dirty="0" smtClean="0">
                <a:latin typeface="+mj-lt"/>
                <a:ea typeface="+mj-ea"/>
                <a:cs typeface="+mj-cs"/>
              </a:rPr>
              <a:t>What happened in the last Oil Crisis?</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p:cNvPicPr/>
          <p:nvPr/>
        </p:nvPicPr>
        <p:blipFill>
          <a:blip r:embed="rId4" cstate="print">
            <a:lum bright="70000" contrast="-70000"/>
            <a:extLst>
              <a:ext uri="{28A0092B-C50C-407E-A947-70E740481C1C}">
                <a14:useLocalDpi xmlns:a14="http://schemas.microsoft.com/office/drawing/2010/main"/>
              </a:ext>
            </a:extLst>
          </a:blip>
          <a:stretch>
            <a:fillRect/>
          </a:stretch>
        </p:blipFill>
        <p:spPr>
          <a:xfrm>
            <a:off x="-20335" y="-1473"/>
            <a:ext cx="4714573" cy="3576491"/>
          </a:xfrm>
          <a:prstGeom prst="rect">
            <a:avLst/>
          </a:prstGeom>
          <a:ln>
            <a:noFill/>
          </a:ln>
          <a:effectLst>
            <a:softEdge rad="112500"/>
          </a:effectLst>
        </p:spPr>
      </p:pic>
      <p:pic>
        <p:nvPicPr>
          <p:cNvPr id="6" name="Picture 5"/>
          <p:cNvPicPr>
            <a:picLocks noChangeAspect="1"/>
          </p:cNvPicPr>
          <p:nvPr/>
        </p:nvPicPr>
        <p:blipFill rotWithShape="1">
          <a:blip r:embed="rId5" cstate="print">
            <a:lum bright="70000" contrast="-70000"/>
            <a:extLst>
              <a:ext uri="{28A0092B-C50C-407E-A947-70E740481C1C}">
                <a14:useLocalDpi xmlns:a14="http://schemas.microsoft.com/office/drawing/2010/main"/>
              </a:ext>
            </a:extLst>
          </a:blip>
          <a:srcRect/>
          <a:stretch/>
        </p:blipFill>
        <p:spPr bwMode="auto">
          <a:xfrm>
            <a:off x="4481901" y="3747498"/>
            <a:ext cx="4698612" cy="3137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Mataisau route plan.jpg"/>
          <p:cNvPicPr>
            <a:picLocks noChangeAspect="1"/>
          </p:cNvPicPr>
          <p:nvPr/>
        </p:nvPicPr>
        <p:blipFill rotWithShape="1">
          <a:blip r:embed="rId6" cstate="print">
            <a:clrChange>
              <a:clrFrom>
                <a:srgbClr val="D6E2F0"/>
              </a:clrFrom>
              <a:clrTo>
                <a:srgbClr val="D6E2F0">
                  <a:alpha val="0"/>
                </a:srgbClr>
              </a:clrTo>
            </a:clrChange>
            <a:extLst>
              <a:ext uri="{28A0092B-C50C-407E-A947-70E740481C1C}">
                <a14:useLocalDpi xmlns:a14="http://schemas.microsoft.com/office/drawing/2010/main"/>
              </a:ext>
            </a:extLst>
          </a:blip>
          <a:srcRect/>
          <a:stretch/>
        </p:blipFill>
        <p:spPr bwMode="auto">
          <a:xfrm>
            <a:off x="-1" y="23178"/>
            <a:ext cx="1661821" cy="1120872"/>
          </a:xfrm>
          <a:prstGeom prst="rect">
            <a:avLst/>
          </a:prstGeom>
          <a:noFill/>
          <a:ln w="9525">
            <a:noFill/>
            <a:miter lim="800000"/>
            <a:headEnd/>
            <a:tailEnd/>
          </a:ln>
        </p:spPr>
      </p:pic>
      <p:pic>
        <p:nvPicPr>
          <p:cNvPr id="8" name="Picture 3"/>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81901" y="3747498"/>
            <a:ext cx="1353436" cy="128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etmapimg.php.jpe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335" y="5630595"/>
            <a:ext cx="1392488" cy="1254393"/>
          </a:xfrm>
          <a:prstGeom prst="rect">
            <a:avLst/>
          </a:prstGeom>
        </p:spPr>
      </p:pic>
      <p:sp>
        <p:nvSpPr>
          <p:cNvPr id="2" name="TextBox 1"/>
          <p:cNvSpPr txBox="1"/>
          <p:nvPr/>
        </p:nvSpPr>
        <p:spPr>
          <a:xfrm>
            <a:off x="1771577" y="78612"/>
            <a:ext cx="2922661" cy="3416320"/>
          </a:xfrm>
          <a:prstGeom prst="rect">
            <a:avLst/>
          </a:prstGeom>
          <a:noFill/>
        </p:spPr>
        <p:txBody>
          <a:bodyPr wrap="square" rtlCol="0">
            <a:spAutoFit/>
          </a:bodyPr>
          <a:lstStyle/>
          <a:p>
            <a:r>
              <a:rPr lang="en-GB" dirty="0" smtClean="0"/>
              <a:t>	1984/86</a:t>
            </a:r>
          </a:p>
          <a:p>
            <a:pPr marL="285750" indent="-285750">
              <a:buFont typeface="Arial"/>
              <a:buChar char="•"/>
            </a:pPr>
            <a:r>
              <a:rPr lang="en-GB" dirty="0" smtClean="0"/>
              <a:t>23-30% fuel savings</a:t>
            </a:r>
          </a:p>
          <a:p>
            <a:pPr marL="285750" indent="-285750">
              <a:buFont typeface="Arial"/>
              <a:buChar char="•"/>
            </a:pPr>
            <a:r>
              <a:rPr lang="en-GB" dirty="0" smtClean="0"/>
              <a:t>30% reduced engine wear</a:t>
            </a:r>
          </a:p>
          <a:p>
            <a:pPr marL="285750" indent="-285750">
              <a:buFont typeface="Arial"/>
              <a:buChar char="•"/>
            </a:pPr>
            <a:r>
              <a:rPr lang="en-GB" dirty="0" smtClean="0"/>
              <a:t>Increased stability</a:t>
            </a:r>
          </a:p>
          <a:p>
            <a:pPr marL="285750" indent="-285750">
              <a:buFont typeface="Arial"/>
              <a:buChar char="•"/>
            </a:pPr>
            <a:r>
              <a:rPr lang="en-GB" dirty="0" smtClean="0"/>
              <a:t>Increased passenger comfort</a:t>
            </a:r>
          </a:p>
          <a:p>
            <a:pPr marL="285750" indent="-285750">
              <a:buFont typeface="Arial"/>
              <a:buChar char="•"/>
            </a:pPr>
            <a:r>
              <a:rPr lang="en-GB" dirty="0" smtClean="0"/>
              <a:t>Folding prop would have greatly increased fuel savings</a:t>
            </a:r>
          </a:p>
          <a:p>
            <a:pPr marL="285750" indent="-285750">
              <a:buFont typeface="Arial"/>
              <a:buChar char="•"/>
            </a:pPr>
            <a:r>
              <a:rPr lang="en-GB" dirty="0" smtClean="0"/>
              <a:t>IRR 127% on best routes</a:t>
            </a:r>
          </a:p>
          <a:p>
            <a:pPr marL="285750" indent="-285750">
              <a:buFont typeface="Arial"/>
              <a:buChar char="•"/>
            </a:pPr>
            <a:r>
              <a:rPr lang="en-GB" dirty="0" smtClean="0"/>
              <a:t>IRR 35% average routes</a:t>
            </a:r>
          </a:p>
          <a:p>
            <a:pPr marL="285750" indent="-285750">
              <a:buFont typeface="Arial"/>
              <a:buChar char="•"/>
            </a:pPr>
            <a:r>
              <a:rPr lang="en-GB" dirty="0" smtClean="0"/>
              <a:t>ADB funded $US40,000</a:t>
            </a:r>
            <a:endParaRPr lang="en-GB" dirty="0"/>
          </a:p>
        </p:txBody>
      </p:sp>
      <p:sp>
        <p:nvSpPr>
          <p:cNvPr id="11" name="TextBox 10"/>
          <p:cNvSpPr txBox="1"/>
          <p:nvPr/>
        </p:nvSpPr>
        <p:spPr>
          <a:xfrm>
            <a:off x="1661822" y="3539989"/>
            <a:ext cx="2820080" cy="3416320"/>
          </a:xfrm>
          <a:prstGeom prst="rect">
            <a:avLst/>
          </a:prstGeom>
          <a:noFill/>
        </p:spPr>
        <p:txBody>
          <a:bodyPr wrap="square" rtlCol="0">
            <a:spAutoFit/>
          </a:bodyPr>
          <a:lstStyle/>
          <a:p>
            <a:r>
              <a:rPr lang="en-GB" dirty="0" smtClean="0"/>
              <a:t>	1983-86</a:t>
            </a:r>
          </a:p>
          <a:p>
            <a:pPr marL="285750" indent="-285750">
              <a:buFont typeface="Arial"/>
              <a:buChar char="•"/>
            </a:pPr>
            <a:r>
              <a:rPr lang="en-GB" dirty="0" smtClean="0"/>
              <a:t>30% fuel savings</a:t>
            </a:r>
          </a:p>
          <a:p>
            <a:pPr marL="285750" indent="-285750">
              <a:buFont typeface="Arial"/>
              <a:buChar char="•"/>
            </a:pPr>
            <a:r>
              <a:rPr lang="en-GB" dirty="0" smtClean="0"/>
              <a:t> Increased passage average speed from 12 -14 </a:t>
            </a:r>
            <a:r>
              <a:rPr lang="en-GB" dirty="0" err="1" smtClean="0"/>
              <a:t>kts</a:t>
            </a:r>
            <a:endParaRPr lang="en-GB" dirty="0" smtClean="0"/>
          </a:p>
          <a:p>
            <a:pPr marL="285750" indent="-285750">
              <a:buFont typeface="Arial"/>
              <a:buChar char="•"/>
            </a:pPr>
            <a:r>
              <a:rPr lang="en-GB" dirty="0" smtClean="0"/>
              <a:t>Reduced crew downtime</a:t>
            </a:r>
          </a:p>
          <a:p>
            <a:pPr marL="285750" indent="-285750">
              <a:buFont typeface="Arial"/>
              <a:buChar char="•"/>
            </a:pPr>
            <a:r>
              <a:rPr lang="en-GB" dirty="0" smtClean="0"/>
              <a:t>Increased manoeuvrability</a:t>
            </a:r>
          </a:p>
          <a:p>
            <a:pPr marL="285750" indent="-285750">
              <a:buFont typeface="Arial"/>
              <a:buChar char="•"/>
            </a:pPr>
            <a:r>
              <a:rPr lang="en-GB" dirty="0" smtClean="0"/>
              <a:t>Could hold station in typhoon conditions</a:t>
            </a:r>
          </a:p>
          <a:p>
            <a:pPr marL="285750" indent="-285750">
              <a:buFont typeface="Arial"/>
              <a:buChar char="•"/>
            </a:pPr>
            <a:r>
              <a:rPr lang="en-GB" dirty="0" smtClean="0"/>
              <a:t>Trialled on 600-31000 tonne vessels</a:t>
            </a:r>
            <a:endParaRPr lang="en-GB" dirty="0"/>
          </a:p>
        </p:txBody>
      </p:sp>
      <p:sp>
        <p:nvSpPr>
          <p:cNvPr id="12" name="TextBox 11"/>
          <p:cNvSpPr txBox="1"/>
          <p:nvPr/>
        </p:nvSpPr>
        <p:spPr>
          <a:xfrm>
            <a:off x="5835337" y="4139498"/>
            <a:ext cx="3308663" cy="2308324"/>
          </a:xfrm>
          <a:prstGeom prst="rect">
            <a:avLst/>
          </a:prstGeom>
          <a:noFill/>
        </p:spPr>
        <p:txBody>
          <a:bodyPr wrap="square" rtlCol="0">
            <a:spAutoFit/>
          </a:bodyPr>
          <a:lstStyle/>
          <a:p>
            <a:r>
              <a:rPr lang="en-GB" dirty="0" smtClean="0"/>
              <a:t>	1982-85</a:t>
            </a:r>
          </a:p>
          <a:p>
            <a:pPr marL="285750" indent="-285750">
              <a:buFont typeface="Arial"/>
              <a:buChar char="•"/>
            </a:pPr>
            <a:r>
              <a:rPr lang="en-GB" dirty="0" smtClean="0"/>
              <a:t>UNESCAP/ADB funded needs assessment &amp; analysis</a:t>
            </a:r>
          </a:p>
          <a:p>
            <a:pPr marL="285750" indent="-285750">
              <a:buFont typeface="Arial"/>
              <a:buChar char="•"/>
            </a:pPr>
            <a:r>
              <a:rPr lang="en-GB" dirty="0" smtClean="0"/>
              <a:t>Recommended network of trading catamarans and small energy efficient sail-freighter</a:t>
            </a:r>
          </a:p>
          <a:p>
            <a:pPr marL="285750" indent="-285750">
              <a:buFont typeface="Arial"/>
              <a:buChar char="•"/>
            </a:pPr>
            <a:r>
              <a:rPr lang="en-GB" dirty="0" smtClean="0"/>
              <a:t>Commissioned design for 92’ freighter carrying 30 T/30pax</a:t>
            </a:r>
            <a:endParaRPr lang="en-GB" dirty="0"/>
          </a:p>
        </p:txBody>
      </p:sp>
      <p:pic>
        <p:nvPicPr>
          <p:cNvPr id="13" name="Picture 12" descr="C:\Documents and Settings\bogiva_a\Desktop\PICT1011.JPG"/>
          <p:cNvPicPr>
            <a:picLocks noChangeAspect="1" noChangeArrowheads="1"/>
          </p:cNvPicPr>
          <p:nvPr/>
        </p:nvPicPr>
        <p:blipFill>
          <a:blip r:embed="rId9" cstate="print">
            <a:lum bright="70000" contrast="-70000"/>
          </a:blip>
          <a:srcRect/>
          <a:stretch>
            <a:fillRect/>
          </a:stretch>
        </p:blipFill>
        <p:spPr bwMode="auto">
          <a:xfrm>
            <a:off x="5847759" y="1289295"/>
            <a:ext cx="1823076" cy="230694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a:stretch>
            <a:fillRect/>
          </a:stretch>
        </p:blipFill>
        <p:spPr>
          <a:xfrm>
            <a:off x="4694239" y="223467"/>
            <a:ext cx="4297934" cy="3372778"/>
          </a:xfrm>
          <a:prstGeom prst="rect">
            <a:avLst/>
          </a:prstGeom>
        </p:spPr>
      </p:pic>
    </p:spTree>
    <p:extLst>
      <p:ext uri="{BB962C8B-B14F-4D97-AF65-F5344CB8AC3E}">
        <p14:creationId xmlns:p14="http://schemas.microsoft.com/office/powerpoint/2010/main" val="25848404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TotalTime>
  <Words>801</Words>
  <Application>Microsoft Macintosh PowerPoint</Application>
  <PresentationFormat>On-screen Show (4:3)</PresentationFormat>
  <Paragraphs>117</Paragraphs>
  <Slides>15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Document</vt:lpstr>
      <vt:lpstr>Turning the Tide: transitioning to low carbon transport futures OCEANIA CENTRE FOR SUSTAINABLE TRANSPORT</vt:lpstr>
      <vt:lpstr>PowerPoint Presentation</vt:lpstr>
      <vt:lpstr>PowerPoint Presentation</vt:lpstr>
      <vt:lpstr>PowerPoint Presentation</vt:lpstr>
      <vt:lpstr>PowerPoint Presentation</vt:lpstr>
      <vt:lpstr>Global Shipping Emissions Forecast</vt:lpstr>
      <vt:lpstr>PowerPoint Presentation</vt:lpstr>
      <vt:lpstr>PowerPoint Presentation</vt:lpstr>
      <vt:lpstr>PowerPoint Presentation</vt:lpstr>
      <vt:lpstr>PowerPoint Presentation</vt:lpstr>
      <vt:lpstr>PowerPoint Presentation</vt:lpstr>
      <vt:lpstr>PowerPoint Presentation</vt:lpstr>
      <vt:lpstr>What would USP use a GreenHeart ship for?  + A low carbon solution flagship + trailing Fiji- Tuvalu - Kiribati – Marshall trade+ Inter-campus transport of equipment, resources, teachers, students, researchers + Research, both  into transport and marine + Sea service time for maritime cadets + Operational cost recovery</vt:lpstr>
      <vt:lpstr>PowerPoint Presentation</vt:lpstr>
      <vt:lpstr>Turning the Tide: transitioning to low carbon transport futures OCEANIA CENTRE FOR SUSTAINABLE TRANSPORT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Nuttall</dc:creator>
  <cp:lastModifiedBy>Peter Nuttall</cp:lastModifiedBy>
  <cp:revision>32</cp:revision>
  <dcterms:created xsi:type="dcterms:W3CDTF">2014-11-10T07:44:34Z</dcterms:created>
  <dcterms:modified xsi:type="dcterms:W3CDTF">2015-03-14T00:56:49Z</dcterms:modified>
</cp:coreProperties>
</file>