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3" r:id="rId4"/>
    <p:sldId id="262" r:id="rId5"/>
    <p:sldId id="265" r:id="rId6"/>
    <p:sldId id="264" r:id="rId7"/>
    <p:sldId id="266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64D5-B20D-4A25-A8CA-C3534060D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268A4-FB48-4307-90BF-766C40E98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A4AC4-B91C-4D20-B404-23EF46C9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6338-FAA7-4082-8F7F-AD3E002323D2}" type="datetimeFigureOut">
              <a:rPr lang="en-AU" smtClean="0"/>
              <a:t>15/02/2022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C902A-B566-4517-859E-0C55CF37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24A2F-70AB-434A-9AC5-8CA71C2E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F8E-2624-460F-875A-414E93CBBE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436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3BCC-82F9-4E78-8DC0-F7E29DEA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2553F-EBD4-4F94-A737-AA8EF104F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E08AB-0AE9-45A7-B8CC-49226C43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6338-FAA7-4082-8F7F-AD3E002323D2}" type="datetimeFigureOut">
              <a:rPr lang="en-AU" smtClean="0"/>
              <a:t>15/02/2022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C9772-9F81-4C68-96B6-F0D5158F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24E39-2286-44C5-9249-76B57BBB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F8E-2624-460F-875A-414E93CBBE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16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ED7B62-88FE-488B-94AD-EDF91EC34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FC4D-EC56-472B-9F4C-2B610C1A0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4DD63-10A9-4526-9D8D-E3B2C596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6338-FAA7-4082-8F7F-AD3E002323D2}" type="datetimeFigureOut">
              <a:rPr lang="en-AU" smtClean="0"/>
              <a:t>15/02/2022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5D54A-CA49-44D7-B02D-BB37F238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A4BF1-F3A9-448D-9682-C7CFE6D6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F8E-2624-460F-875A-414E93CBBE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065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A1F5-F053-4E49-85DA-63D73614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50A4A-C663-4CE8-801B-599046FA3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BB738-B083-4770-8C12-63363424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6338-FAA7-4082-8F7F-AD3E002323D2}" type="datetimeFigureOut">
              <a:rPr lang="en-AU" smtClean="0"/>
              <a:t>15/02/2022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1A898-D091-4974-9667-F7344337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028A4-47E3-4117-9312-EA0D4DBC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F8E-2624-460F-875A-414E93CBBE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19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765E-4AEC-42D1-A1DA-EA60EDB8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5136E-0CC9-446C-B3B0-30FC5238E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67CB-2EC0-4793-B19D-B07FE02F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6338-FAA7-4082-8F7F-AD3E002323D2}" type="datetimeFigureOut">
              <a:rPr lang="en-AU" smtClean="0"/>
              <a:t>15/02/2022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91DA-6549-4F58-9F7F-064C20B7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DE0E2-AF9F-44A8-B0C5-BD40AB70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F8E-2624-460F-875A-414E93CBBE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024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8CEA-2283-4DD5-A266-6057F149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2F7B-654A-45AC-93C2-993A6D81A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A18EE-3985-4F8F-A692-76ECC8E45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DA5EB-34D5-49ED-9CD4-6E0F0D33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6338-FAA7-4082-8F7F-AD3E002323D2}" type="datetimeFigureOut">
              <a:rPr lang="en-AU" smtClean="0"/>
              <a:t>15/02/2022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C2022-A409-4545-81C4-961175B3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30216-8F1D-4992-819C-812FBEA0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F8E-2624-460F-875A-414E93CBBE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965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586F-F47F-4BBA-8F3B-6B0E29C3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5CEB6-7983-40D8-956D-705FF0793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0AE4D-9BCA-452F-BA98-B8BCCFE0C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85ADA-50BD-466F-A95F-08E8B5BE8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1A3C3-BFD1-4370-AFF2-2A9B4B4CD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FBBD4-AACD-4007-A6D2-10CF88B6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6338-FAA7-4082-8F7F-AD3E002323D2}" type="datetimeFigureOut">
              <a:rPr lang="en-AU" smtClean="0"/>
              <a:t>15/02/2022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F0D645-2B80-4F53-A457-A33622EA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397FBA-8831-4FBA-954E-7A347195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F8E-2624-460F-875A-414E93CBBE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29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F876-84AB-42E3-9867-BA763599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C0DB3-40C8-4C1B-947E-7994BA4C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6338-FAA7-4082-8F7F-AD3E002323D2}" type="datetimeFigureOut">
              <a:rPr lang="en-AU" smtClean="0"/>
              <a:t>15/02/2022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E82A7-40A1-4021-8A85-858A8761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DD04E-8E32-46D9-8F9F-B495F1D9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F8E-2624-460F-875A-414E93CBBE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74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A92C1-BF15-4B7B-9D6A-E755B483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6338-FAA7-4082-8F7F-AD3E002323D2}" type="datetimeFigureOut">
              <a:rPr lang="en-AU" smtClean="0"/>
              <a:t>15/02/2022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54B36-F8CF-4E8A-8590-EEF67F1A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8AEB2-3743-4D62-B580-C03E61F7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F8E-2624-460F-875A-414E93CBBE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40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CC04-92E3-4B80-8BDA-6AE71E9C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0FC2-FA11-4D79-B9A5-898220C8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E4919-4A94-4B46-9FCE-93DD4B5A6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63C0D-CFC1-4DF8-944F-64574BA8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6338-FAA7-4082-8F7F-AD3E002323D2}" type="datetimeFigureOut">
              <a:rPr lang="en-AU" smtClean="0"/>
              <a:t>15/02/2022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AC416-86C0-4FAF-AAA3-FF0B4211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39E25-D77F-482D-A708-54AF878C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F8E-2624-460F-875A-414E93CBBE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441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8422-92FA-4DB1-8F7E-EB8B1039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B37FFC-B25D-47B4-A242-170949C7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1122F-2395-48D3-AD92-DD9985FAE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4E86F-7D4F-4FEA-8301-B8D4FECA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6338-FAA7-4082-8F7F-AD3E002323D2}" type="datetimeFigureOut">
              <a:rPr lang="en-AU" smtClean="0"/>
              <a:t>15/02/2022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52D4B-CEF7-4E4A-80AE-65AC3274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69682-AE5B-4F16-AFB8-D074A50B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F8E-2624-460F-875A-414E93CBBE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72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9C31E-193A-47DA-B8AE-6506A32D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00AA9-A17C-446B-85C6-AADD0A1A1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7C4A9-2CB7-424D-B846-D2DE05451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6338-FAA7-4082-8F7F-AD3E002323D2}" type="datetimeFigureOut">
              <a:rPr lang="en-AU" smtClean="0"/>
              <a:t>15/02/2022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AF40B-C6E9-4F0B-BAF2-3F5D00780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21596-A405-4AF0-B4FD-AF9BCA40A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9F8E-2624-460F-875A-414E93CBBE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36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F4A7-F097-470F-B34D-8F54F56C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AU" dirty="0"/>
              <a:t>ABS Initiative Pacific Update: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1AB7E-4C64-4D0D-B0C8-9C640C39E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274" y="1953127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AU" sz="2400" dirty="0"/>
              <a:t>2020/21 – 2022 ABS Activities</a:t>
            </a:r>
          </a:p>
          <a:p>
            <a:r>
              <a:rPr lang="en-AU" sz="2400" dirty="0"/>
              <a:t>February 2022 Pacific Steering Committee</a:t>
            </a:r>
          </a:p>
          <a:p>
            <a:r>
              <a:rPr lang="en-AU" sz="2400" dirty="0"/>
              <a:t>Prepared by Professor Daniel Robinson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2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C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BS Biotrade: Biodiversity-Based Value Chains">
            <a:extLst>
              <a:ext uri="{FF2B5EF4-FFF2-40B4-BE49-F238E27FC236}">
                <a16:creationId xmlns:a16="http://schemas.microsoft.com/office/drawing/2014/main" id="{5DC8E8B7-B406-47ED-B0E0-2F37C3E4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2625" y="2792362"/>
            <a:ext cx="1706796" cy="102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9222EC-FF62-42C4-9422-635B0EFC7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0" y="5594699"/>
            <a:ext cx="9055510" cy="1105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B6D80F-EFB6-4FF0-B106-3FF3DD81B38A}"/>
              </a:ext>
            </a:extLst>
          </p:cNvPr>
          <p:cNvSpPr txBox="1"/>
          <p:nvPr/>
        </p:nvSpPr>
        <p:spPr>
          <a:xfrm>
            <a:off x="164387" y="113016"/>
            <a:ext cx="297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RSC/INFP4.1/02/2022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69942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0F4-3090-4C9C-A543-6D87B105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AU" dirty="0"/>
              <a:t>2020/21 Main Activities: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832B3-8FAB-46A2-BCE7-9343B7FE9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23" y="1858297"/>
            <a:ext cx="8082116" cy="4798142"/>
          </a:xfrm>
        </p:spPr>
        <p:txBody>
          <a:bodyPr anchor="ctr">
            <a:normAutofit/>
          </a:bodyPr>
          <a:lstStyle/>
          <a:p>
            <a:r>
              <a:rPr lang="en-AU" sz="2400" dirty="0"/>
              <a:t>ABS Workshops: 2xPNG, 1x Sol Is, 1xTonga, 1x Tuvalu, 3 x regional webinar (Sept 20, Dec 20, July 21).</a:t>
            </a:r>
          </a:p>
          <a:p>
            <a:r>
              <a:rPr lang="en-AU" sz="2400" dirty="0"/>
              <a:t>ABS in-country consultants: PNG since September (ABS Policy and ratification), Vanuatu has new consultant Dec 2021 (ABS law amendments and alignment with TK Act).</a:t>
            </a:r>
          </a:p>
          <a:p>
            <a:r>
              <a:rPr lang="en-AU" sz="2400" dirty="0"/>
              <a:t>Pacific patent landscaping and </a:t>
            </a:r>
            <a:r>
              <a:rPr lang="en-AU" sz="2400" dirty="0" err="1"/>
              <a:t>biotrade</a:t>
            </a:r>
            <a:r>
              <a:rPr lang="en-AU" sz="2400" dirty="0"/>
              <a:t> report.</a:t>
            </a:r>
          </a:p>
          <a:p>
            <a:r>
              <a:rPr lang="en-AU" sz="2400" dirty="0"/>
              <a:t>Support for ABS contracts through workshops, assistance with model MAT, and MAT templates.</a:t>
            </a:r>
          </a:p>
          <a:p>
            <a:r>
              <a:rPr lang="en-AU" sz="2400" dirty="0"/>
              <a:t>Support for development of ABS regulations (Palau, Vanuatu) and policy (PNG).</a:t>
            </a:r>
          </a:p>
          <a:p>
            <a:r>
              <a:rPr lang="en-AU" sz="2400" dirty="0"/>
              <a:t>Proposed 2022 activities</a:t>
            </a:r>
          </a:p>
          <a:p>
            <a:endParaRPr lang="en-AU" sz="24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2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C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BS Biotrade: Biodiversity-Based Value Chains">
            <a:extLst>
              <a:ext uri="{FF2B5EF4-FFF2-40B4-BE49-F238E27FC236}">
                <a16:creationId xmlns:a16="http://schemas.microsoft.com/office/drawing/2014/main" id="{E414976F-A774-42D5-A4A9-78C2E6C4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3665" y="2989937"/>
            <a:ext cx="1656259" cy="9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6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0F4-3090-4C9C-A543-6D87B105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60" y="194945"/>
            <a:ext cx="7474172" cy="1325563"/>
          </a:xfrm>
        </p:spPr>
        <p:txBody>
          <a:bodyPr>
            <a:normAutofit/>
          </a:bodyPr>
          <a:lstStyle/>
          <a:p>
            <a:r>
              <a:rPr lang="en-AU" dirty="0"/>
              <a:t>2020/21 Workshops: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832B3-8FAB-46A2-BCE7-9343B7FE9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47" y="1263549"/>
            <a:ext cx="8202732" cy="3450613"/>
          </a:xfrm>
        </p:spPr>
        <p:txBody>
          <a:bodyPr anchor="ctr">
            <a:normAutofit/>
          </a:bodyPr>
          <a:lstStyle/>
          <a:p>
            <a:r>
              <a:rPr lang="en-AU" sz="2400" dirty="0"/>
              <a:t>ABS Workshops with </a:t>
            </a:r>
            <a:r>
              <a:rPr lang="en-AU" sz="2400" i="1" dirty="0"/>
              <a:t>SPREP</a:t>
            </a:r>
            <a:r>
              <a:rPr lang="en-AU" sz="2400" dirty="0"/>
              <a:t>: 2xPNG, 1x Solomon Is, 1xTonga, 1x Tuvalu, 3 x regional webinar (Sept 20, Dec 20, July 21).</a:t>
            </a:r>
          </a:p>
          <a:p>
            <a:r>
              <a:rPr lang="en-AU" sz="2400" dirty="0"/>
              <a:t>Aims: support ratifications (PNG) and support implementation and processes among recent ratifications (Tonga, Solomon Is.) and to enhance existing ABS systems (Tuvalu). Also technical advice, awareness raising, examples, MAT contracts etc.</a:t>
            </a:r>
          </a:p>
          <a:p>
            <a:endParaRPr lang="en-AU" sz="24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2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C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BS Biotrade: Biodiversity-Based Value Chains">
            <a:extLst>
              <a:ext uri="{FF2B5EF4-FFF2-40B4-BE49-F238E27FC236}">
                <a16:creationId xmlns:a16="http://schemas.microsoft.com/office/drawing/2014/main" id="{E414976F-A774-42D5-A4A9-78C2E6C4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2826" y="2943769"/>
            <a:ext cx="1611859" cy="9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holding a sign&#10;&#10;Description automatically generated with low confidence">
            <a:extLst>
              <a:ext uri="{FF2B5EF4-FFF2-40B4-BE49-F238E27FC236}">
                <a16:creationId xmlns:a16="http://schemas.microsoft.com/office/drawing/2014/main" id="{FF0BADE6-CF8E-4A1F-BD72-A555E462E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62" y="4625806"/>
            <a:ext cx="3731040" cy="2098658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C93FBB-1B26-4AE7-AEFF-864F27F14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994" y="4625806"/>
            <a:ext cx="3731040" cy="209865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5D01641-B493-43B0-BEB8-CC992EABD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5806"/>
            <a:ext cx="3106994" cy="208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1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9D23-CA7D-4C08-AF33-9068C036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AU" dirty="0"/>
              <a:t>2021/22 ABS Consultants: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5418A-0BA8-41D8-A202-BBC8F28A3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46" y="184445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AU" sz="2400" dirty="0"/>
              <a:t>ABS in-country consultants: PNG since September (ABS Policy and ratification), Vanuatu has new consultant Dec 2021 (ABS law amendments and alignment with TK Act).</a:t>
            </a:r>
          </a:p>
          <a:p>
            <a:endParaRPr lang="en-AU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2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C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ABS Biotrade: Biodiversity-Based Value Chains">
            <a:extLst>
              <a:ext uri="{FF2B5EF4-FFF2-40B4-BE49-F238E27FC236}">
                <a16:creationId xmlns:a16="http://schemas.microsoft.com/office/drawing/2014/main" id="{9DDFF544-4852-4385-B733-170D33CD2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2165" y="2897173"/>
            <a:ext cx="1766642" cy="106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standing in front of a screen&#10;&#10;Description automatically generated with low confidence">
            <a:extLst>
              <a:ext uri="{FF2B5EF4-FFF2-40B4-BE49-F238E27FC236}">
                <a16:creationId xmlns:a16="http://schemas.microsoft.com/office/drawing/2014/main" id="{19CEF404-746A-4E2D-9344-5F6344428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6" y="4702740"/>
            <a:ext cx="3648252" cy="2052091"/>
          </a:xfrm>
          <a:prstGeom prst="rect">
            <a:avLst/>
          </a:prstGeom>
        </p:spPr>
      </p:pic>
      <p:pic>
        <p:nvPicPr>
          <p:cNvPr id="10" name="Picture 9" descr="A picture containing text, vegetable&#10;&#10;Description automatically generated">
            <a:extLst>
              <a:ext uri="{FF2B5EF4-FFF2-40B4-BE49-F238E27FC236}">
                <a16:creationId xmlns:a16="http://schemas.microsoft.com/office/drawing/2014/main" id="{D732574F-5697-4322-B394-8B00920D4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952" y="4225468"/>
            <a:ext cx="1641240" cy="2526890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898F68D-A07B-4D4F-86A0-D77C784E2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99" y="4932046"/>
            <a:ext cx="3776324" cy="15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6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352D-EE93-4287-99C8-FC0C9BBE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AU" dirty="0"/>
              <a:t>2021 Patent Landscape and </a:t>
            </a:r>
            <a:r>
              <a:rPr lang="en-AU" dirty="0" err="1"/>
              <a:t>Biotrade</a:t>
            </a:r>
            <a:r>
              <a:rPr lang="en-AU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4412F-A515-41B2-8A9C-8090FFB90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900" y="2358913"/>
            <a:ext cx="6467867" cy="3640671"/>
          </a:xfrm>
        </p:spPr>
        <p:txBody>
          <a:bodyPr anchor="ctr">
            <a:normAutofit/>
          </a:bodyPr>
          <a:lstStyle/>
          <a:p>
            <a:r>
              <a:rPr lang="en-AU" sz="2400" dirty="0"/>
              <a:t>Pacific patent landscape report highlight patents on many species (e.g. 200 patents on uses of kava).</a:t>
            </a:r>
          </a:p>
          <a:p>
            <a:r>
              <a:rPr lang="en-AU" sz="2400" dirty="0"/>
              <a:t>The report also examines implications for ABS in the </a:t>
            </a:r>
            <a:r>
              <a:rPr lang="en-AU" sz="2400" dirty="0" err="1"/>
              <a:t>biotrade</a:t>
            </a:r>
            <a:r>
              <a:rPr lang="en-AU" sz="2400" dirty="0"/>
              <a:t> context (e.g. trade in </a:t>
            </a:r>
            <a:r>
              <a:rPr lang="en-AU" sz="2400" dirty="0" err="1"/>
              <a:t>Calophyllum</a:t>
            </a:r>
            <a:r>
              <a:rPr lang="en-AU" sz="2400" dirty="0"/>
              <a:t> </a:t>
            </a:r>
            <a:r>
              <a:rPr lang="en-AU" sz="2400" dirty="0" err="1"/>
              <a:t>inophyllum</a:t>
            </a:r>
            <a:r>
              <a:rPr lang="en-AU" sz="2400" dirty="0"/>
              <a:t> or ‘tamanu’/</a:t>
            </a:r>
            <a:r>
              <a:rPr lang="en-AU" sz="2400" dirty="0" err="1"/>
              <a:t>dilo</a:t>
            </a:r>
            <a:r>
              <a:rPr lang="en-AU" sz="2400" dirty="0"/>
              <a:t> nut).</a:t>
            </a:r>
          </a:p>
          <a:p>
            <a:r>
              <a:rPr lang="en-AU" sz="2400" dirty="0" err="1"/>
              <a:t>Biotrade</a:t>
            </a:r>
            <a:r>
              <a:rPr lang="en-AU" sz="2400" dirty="0"/>
              <a:t> value chain fieldwork was undertaken in 2018-2019 but has been on hold since due to COVID-19. Now - desktop analysis.</a:t>
            </a:r>
          </a:p>
          <a:p>
            <a:endParaRPr lang="en-AU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2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C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1BAF5F2-85DA-4771-AF2C-C33A86B45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07" y="732503"/>
            <a:ext cx="4225493" cy="612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0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182C-3EEE-41BF-A947-C045B667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AU" dirty="0"/>
              <a:t>2020/21 Technical support: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A63A3-F5E7-4259-8DF4-4E0CB9AD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AU" sz="2400" dirty="0"/>
              <a:t>Support for ABS contracts through workshops, assistance with model MAT, and MAT templates.</a:t>
            </a:r>
          </a:p>
          <a:p>
            <a:r>
              <a:rPr lang="en-AU" sz="2400" dirty="0"/>
              <a:t>Work on a MAT template for Vanuatu with Dr Fran Humphries and the local ABS consultant</a:t>
            </a:r>
          </a:p>
          <a:p>
            <a:r>
              <a:rPr lang="en-AU" sz="2400" dirty="0"/>
              <a:t>Support for development of ABS regulations (Palau, Vanuatu) and policy (PNG).</a:t>
            </a:r>
          </a:p>
          <a:p>
            <a:endParaRPr lang="en-AU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2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C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BS Biotrade: Biodiversity-Based Value Chains">
            <a:extLst>
              <a:ext uri="{FF2B5EF4-FFF2-40B4-BE49-F238E27FC236}">
                <a16:creationId xmlns:a16="http://schemas.microsoft.com/office/drawing/2014/main" id="{C571206C-B66D-481C-AE2D-3DA7ADE57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4442" y="2988856"/>
            <a:ext cx="1462088" cy="8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9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182C-3EEE-41BF-A947-C045B667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AU" dirty="0"/>
              <a:t>Engagement with IPLCs: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A63A3-F5E7-4259-8DF4-4E0CB9AD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AU" sz="2400" dirty="0"/>
              <a:t>Biocultural protocol development began in Vanuatu and Cook Islands in 2018-2019 (ARC DP).</a:t>
            </a:r>
          </a:p>
          <a:p>
            <a:r>
              <a:rPr lang="en-AU" sz="2400" dirty="0"/>
              <a:t>Community awareness raising with posters and Bislama video undertaken in 2018-19, particularly in Vanuatu and Cook Islands. Some engagement with NGOs in Solomon Islands, Fiji.</a:t>
            </a:r>
          </a:p>
          <a:p>
            <a:r>
              <a:rPr lang="en-AU" sz="2400" dirty="0"/>
              <a:t>Interrupted since 2019 by COVID-19.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2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C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BS Biotrade: Biodiversity-Based Value Chains">
            <a:extLst>
              <a:ext uri="{FF2B5EF4-FFF2-40B4-BE49-F238E27FC236}">
                <a16:creationId xmlns:a16="http://schemas.microsoft.com/office/drawing/2014/main" id="{C571206C-B66D-481C-AE2D-3DA7ADE57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4442" y="2988856"/>
            <a:ext cx="1462088" cy="8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8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0F4-3090-4C9C-A543-6D87B105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AU" dirty="0"/>
              <a:t>Possible 2022 Activities: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832B3-8FAB-46A2-BCE7-9343B7FE9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953127"/>
            <a:ext cx="6467867" cy="3775659"/>
          </a:xfrm>
        </p:spPr>
        <p:txBody>
          <a:bodyPr anchor="ctr">
            <a:normAutofit/>
          </a:bodyPr>
          <a:lstStyle/>
          <a:p>
            <a:r>
              <a:rPr lang="en-AU" sz="2000" dirty="0"/>
              <a:t>Possible participation in High level TK Webinar.</a:t>
            </a:r>
          </a:p>
          <a:p>
            <a:r>
              <a:rPr lang="en-AU" sz="2000" dirty="0"/>
              <a:t>Participate in ABS workshop with FSM?</a:t>
            </a:r>
          </a:p>
          <a:p>
            <a:r>
              <a:rPr lang="en-AU" sz="2000" dirty="0"/>
              <a:t>Participate in ABS workshops on contracts and clearing house with Samoa?</a:t>
            </a:r>
          </a:p>
          <a:p>
            <a:r>
              <a:rPr lang="en-AU" sz="2000" dirty="0"/>
              <a:t>Participate in W/Shops with Nauru and Niue? Kiribati?</a:t>
            </a:r>
          </a:p>
          <a:p>
            <a:r>
              <a:rPr lang="en-AU" sz="2000" dirty="0"/>
              <a:t>Possible Vanuatu workshop at end of ABS consultancy.</a:t>
            </a:r>
          </a:p>
          <a:p>
            <a:r>
              <a:rPr lang="en-AU" sz="2000" dirty="0"/>
              <a:t>Comms materials including ‘ABS: Lessons from the Pacific’ summary report.</a:t>
            </a:r>
          </a:p>
          <a:p>
            <a:r>
              <a:rPr lang="en-AU" sz="2000" dirty="0"/>
              <a:t>Ongoing support for PNG and Vanuatu ABS consultants.</a:t>
            </a:r>
          </a:p>
          <a:p>
            <a:endParaRPr lang="en-AU" sz="20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2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C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BS Biotrade: Biodiversity-Based Value Chains">
            <a:extLst>
              <a:ext uri="{FF2B5EF4-FFF2-40B4-BE49-F238E27FC236}">
                <a16:creationId xmlns:a16="http://schemas.microsoft.com/office/drawing/2014/main" id="{E414976F-A774-42D5-A4A9-78C2E6C4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4442" y="2988856"/>
            <a:ext cx="1462088" cy="8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47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493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ABS Initiative Pacific Update:</vt:lpstr>
      <vt:lpstr>2020/21 Main Activities:</vt:lpstr>
      <vt:lpstr>2020/21 Workshops:</vt:lpstr>
      <vt:lpstr>2021/22 ABS Consultants:</vt:lpstr>
      <vt:lpstr>2021 Patent Landscape and Biotrade:</vt:lpstr>
      <vt:lpstr>2020/21 Technical support:</vt:lpstr>
      <vt:lpstr>Engagement with IPLCs:</vt:lpstr>
      <vt:lpstr>Possible 2022 Activities: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 Initiative Pacific update:</dc:title>
  <dc:creator>Daniel Robinson</dc:creator>
  <cp:lastModifiedBy>James Faiumu</cp:lastModifiedBy>
  <cp:revision>19</cp:revision>
  <dcterms:created xsi:type="dcterms:W3CDTF">2021-12-13T00:55:16Z</dcterms:created>
  <dcterms:modified xsi:type="dcterms:W3CDTF">2022-02-15T01:38:20Z</dcterms:modified>
</cp:coreProperties>
</file>